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sldIdLst>
    <p:sldId id="310" r:id="rId2"/>
    <p:sldId id="311" r:id="rId3"/>
    <p:sldId id="312" r:id="rId4"/>
    <p:sldId id="313" r:id="rId5"/>
  </p:sldIdLst>
  <p:sldSz cx="9906000" cy="6858000" type="A4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868" autoAdjust="0"/>
    <p:restoredTop sz="98370" autoAdjust="0"/>
  </p:normalViewPr>
  <p:slideViewPr>
    <p:cSldViewPr snapToGrid="0">
      <p:cViewPr>
        <p:scale>
          <a:sx n="75" d="100"/>
          <a:sy n="75" d="100"/>
        </p:scale>
        <p:origin x="-72" y="-72"/>
      </p:cViewPr>
      <p:guideLst>
        <p:guide orient="horz" pos="2184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196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defTabSz="947738"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49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/>
            </a:lvl1pPr>
          </a:lstStyle>
          <a:p>
            <a:fld id="{BF797911-A197-471C-99A8-AE366D52BBA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9310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124200"/>
            <a:ext cx="86106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593" tIns="42797" rIns="85593" bIns="42797" numCol="1" anchor="ctr" anchorCtr="0" compatLnSpc="1">
            <a:prstTxWarp prst="textNoShape">
              <a:avLst/>
            </a:prstTxWarp>
          </a:bodyPr>
          <a:lstStyle>
            <a:lvl1pPr algn="ctr">
              <a:defRPr sz="3600" b="0"/>
            </a:lvl1pPr>
          </a:lstStyle>
          <a:p>
            <a:pPr lvl="0"/>
            <a:r>
              <a:rPr lang="de-DE" altLang="de-DE" noProof="0" smtClean="0"/>
              <a:t>Klicken Sie, um das Titelformat zu bearbeiten</a:t>
            </a:r>
          </a:p>
        </p:txBody>
      </p:sp>
      <p:pic>
        <p:nvPicPr>
          <p:cNvPr id="6152" name="Picture 8" descr="HLF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838200"/>
            <a:ext cx="6046788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3" name="Rectangle 9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85800" y="4876800"/>
            <a:ext cx="8610600" cy="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>
                <a:latin typeface="Arial" charset="0"/>
              </a:defRPr>
            </a:lvl1pPr>
          </a:lstStyle>
          <a:p>
            <a:pPr lvl="0"/>
            <a:r>
              <a:rPr lang="de-DE" altLang="de-DE" noProof="0" smtClean="0"/>
              <a:t>Klicken Sie, um das Format des Untertitel-Masters zu bearbeiten.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EAD5DC-198D-4E07-AD39-8A9532C3886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1683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B3A8BA-5A5F-413D-ABEF-4BD8A5F8CA1A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8452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1A6378-3C81-482F-B41C-07BEBB73158E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2605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6B3726-8244-4582-8C0E-4129F179909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9185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74A7B4-6DAC-4EF4-9BA5-8F3F6AE4FB6D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3783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91FE93-C672-4F5B-AE42-6249B5E70848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1638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99A9DA-F7DD-46D0-8A64-69D169F04D7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4844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BE21B5-654D-43E3-B88C-52B01903044F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0416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F540A6-42E8-41B0-981D-8168AAA7BCD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581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A71387-7BCF-47EC-840C-D1146FE8772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9295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77000"/>
            <a:ext cx="20637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78" tIns="47890" rIns="95778" bIns="47890" numCol="1" anchor="t" anchorCtr="0" compatLnSpc="1">
            <a:prstTxWarp prst="textNoShape">
              <a:avLst/>
            </a:prstTxWarp>
          </a:bodyPr>
          <a:lstStyle>
            <a:lvl1pPr algn="r" defTabSz="957263">
              <a:defRPr sz="800">
                <a:latin typeface="+mj-lt"/>
              </a:defRPr>
            </a:lvl1pPr>
          </a:lstStyle>
          <a:p>
            <a:fld id="{51EDEF69-FD07-4D1F-8DBA-3BA94558E76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660400" y="577850"/>
            <a:ext cx="7429500" cy="730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533400" y="6477000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035" name="Picture 11" descr="HLF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600" y="0"/>
            <a:ext cx="1778000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477000"/>
            <a:ext cx="8478838" cy="15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22" tIns="44211" rIns="88422" bIns="44211" numCol="1" anchor="t" anchorCtr="0" compatLnSpc="1">
            <a:prstTxWarp prst="textNoShape">
              <a:avLst/>
            </a:prstTxWarp>
          </a:bodyPr>
          <a:lstStyle>
            <a:lvl1pPr defTabSz="884238">
              <a:tabLst>
                <a:tab pos="363538" algn="l"/>
                <a:tab pos="3048000" algn="l"/>
              </a:tabLst>
              <a:defRPr sz="800">
                <a:latin typeface="+mj-lt"/>
              </a:defRPr>
            </a:lvl1pPr>
          </a:lstStyle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  <p:sp>
        <p:nvSpPr>
          <p:cNvPr id="1044" name="Text Box 20"/>
          <p:cNvSpPr txBox="1">
            <a:spLocks noChangeArrowheads="1"/>
          </p:cNvSpPr>
          <p:nvPr userDrawn="1"/>
        </p:nvSpPr>
        <p:spPr bwMode="auto">
          <a:xfrm>
            <a:off x="650875" y="374650"/>
            <a:ext cx="4075113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b="1">
                <a:latin typeface="Arial" charset="0"/>
              </a:rPr>
              <a:t>Rechtsgrundlagen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5pPr>
      <a:lvl6pPr marL="457200"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6pPr>
      <a:lvl7pPr marL="914400"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7pPr>
      <a:lvl8pPr marL="1371600"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8pPr>
      <a:lvl9pPr marL="1828800"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55825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13025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70225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27425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84625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718A02-CB7C-406D-88C8-99384504DF29}" type="slidenum">
              <a:rPr lang="en-US" altLang="de-DE"/>
              <a:pPr/>
              <a:t>1</a:t>
            </a:fld>
            <a:endParaRPr lang="en-US" alt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638175" y="1209675"/>
            <a:ext cx="7677150" cy="411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b="1">
                <a:latin typeface="Arial" charset="0"/>
              </a:rPr>
              <a:t>Aufgaben der Landkreise</a:t>
            </a:r>
          </a:p>
          <a:p>
            <a:endParaRPr lang="de-DE" altLang="de-DE" sz="800" b="1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die Gemeinden unterstützen und beraten,</a:t>
            </a:r>
          </a:p>
          <a:p>
            <a:endParaRPr lang="de-DE" altLang="de-DE" sz="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Einrichtungen und Anlagen des überörtlichen Brandschutzes und der</a:t>
            </a:r>
            <a:br>
              <a:rPr lang="de-DE" altLang="de-DE" sz="1800">
                <a:latin typeface="Arial" charset="0"/>
              </a:rPr>
            </a:br>
            <a:r>
              <a:rPr lang="de-DE" altLang="de-DE" sz="1800">
                <a:latin typeface="Arial" charset="0"/>
              </a:rPr>
              <a:t>  überörtlichen Allgemeinen Hilfe planen und die Mehrkosten (außer</a:t>
            </a:r>
            <a:br>
              <a:rPr lang="de-DE" altLang="de-DE" sz="1800">
                <a:latin typeface="Arial" charset="0"/>
              </a:rPr>
            </a:br>
            <a:r>
              <a:rPr lang="de-DE" altLang="de-DE" sz="1800">
                <a:latin typeface="Arial" charset="0"/>
              </a:rPr>
              <a:t>  Personal) tragen, </a:t>
            </a:r>
          </a:p>
          <a:p>
            <a:endParaRPr lang="de-DE" altLang="de-DE" sz="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Brandschutzerziehung planen und fördern,</a:t>
            </a:r>
          </a:p>
          <a:p>
            <a:endParaRPr lang="de-DE" altLang="de-DE" sz="1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Alarm- und Einsatzpläne zur nachbarlichen Hilfeleistung aufstellen,</a:t>
            </a:r>
          </a:p>
          <a:p>
            <a:endParaRPr lang="de-DE" altLang="de-DE" sz="1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gemeinsame Übungen, Ausbildungs- und Fortbildungsveranstaltungen</a:t>
            </a:r>
            <a:br>
              <a:rPr lang="de-DE" altLang="de-DE" sz="1800">
                <a:latin typeface="Arial" charset="0"/>
              </a:rPr>
            </a:br>
            <a:r>
              <a:rPr lang="de-DE" altLang="de-DE" sz="1800">
                <a:latin typeface="Arial" charset="0"/>
              </a:rPr>
              <a:t>  planen und durchführen, </a:t>
            </a:r>
          </a:p>
          <a:p>
            <a:endParaRPr lang="de-DE" altLang="de-DE" sz="1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Zentrale Leitstelle einrichten und betreiben.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4C934-F003-4E21-B728-76CCB215AE64}" type="slidenum">
              <a:rPr lang="en-US" altLang="de-DE"/>
              <a:pPr/>
              <a:t>2</a:t>
            </a:fld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647700" y="850900"/>
            <a:ext cx="834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585788" y="1160463"/>
            <a:ext cx="9320212" cy="516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2200" b="1">
                <a:latin typeface="Arial" charset="0"/>
              </a:rPr>
              <a:t>Das Regierungspräsidium</a:t>
            </a:r>
          </a:p>
          <a:p>
            <a:endParaRPr lang="de-DE" altLang="de-DE" sz="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nimmt mit dem zuständigen Ministerium bestimmte Aufgaben des Landes wahr,</a:t>
            </a:r>
          </a:p>
          <a:p>
            <a:endParaRPr lang="de-DE" altLang="de-DE" sz="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ist Aufsichtsbehörde,</a:t>
            </a:r>
          </a:p>
          <a:p>
            <a:endParaRPr lang="de-DE" altLang="de-DE" sz="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kann gewerbliche oder sonstige Betriebe oder Einrichtungen mit erhöhter Brand- oder</a:t>
            </a:r>
            <a:br>
              <a:rPr lang="de-DE" altLang="de-DE" sz="1800">
                <a:latin typeface="Arial" charset="0"/>
              </a:rPr>
            </a:br>
            <a:r>
              <a:rPr lang="de-DE" altLang="de-DE" sz="1800">
                <a:latin typeface="Arial" charset="0"/>
              </a:rPr>
              <a:t>  Explosionsgefahr oder anderen besonderen Gefahren verpflichten, eine Werkfeuerwehr</a:t>
            </a:r>
            <a:br>
              <a:rPr lang="de-DE" altLang="de-DE" sz="1800">
                <a:latin typeface="Arial" charset="0"/>
              </a:rPr>
            </a:br>
            <a:r>
              <a:rPr lang="de-DE" altLang="de-DE" sz="1800">
                <a:latin typeface="Arial" charset="0"/>
              </a:rPr>
              <a:t>  aufzustellen,</a:t>
            </a:r>
          </a:p>
          <a:p>
            <a:endParaRPr lang="de-DE" altLang="de-DE" sz="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kann jederzeit und muss mindestens alle fünf Jahre den Leistungsstand von Werk-</a:t>
            </a:r>
            <a:br>
              <a:rPr lang="de-DE" altLang="de-DE" sz="1800">
                <a:latin typeface="Arial" charset="0"/>
              </a:rPr>
            </a:br>
            <a:r>
              <a:rPr lang="de-DE" altLang="de-DE" sz="1800">
                <a:latin typeface="Arial" charset="0"/>
              </a:rPr>
              <a:t>  feuerwehr überprüfen,</a:t>
            </a:r>
          </a:p>
          <a:p>
            <a:endParaRPr lang="de-DE" altLang="de-DE" sz="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kann bei Werkfeuerwehren bestimmte Anordnungen treffen bzw. Ausnahmen zulassen,</a:t>
            </a:r>
          </a:p>
          <a:p>
            <a:endParaRPr lang="de-DE" altLang="de-DE" sz="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weist den öffentlichen Feuerwehren bestimmte Einsatzbereiche zum Brandschutz und</a:t>
            </a:r>
            <a:br>
              <a:rPr lang="de-DE" altLang="de-DE" sz="1800">
                <a:latin typeface="Arial" charset="0"/>
              </a:rPr>
            </a:br>
            <a:r>
              <a:rPr lang="de-DE" altLang="de-DE" sz="1800">
                <a:latin typeface="Arial" charset="0"/>
              </a:rPr>
              <a:t>  zur Allgemeinen Hilfe auf Autobahnen, Kraftfahrstraßen, Wasserstraßen und Schienen-</a:t>
            </a:r>
            <a:br>
              <a:rPr lang="de-DE" altLang="de-DE" sz="1800">
                <a:latin typeface="Arial" charset="0"/>
              </a:rPr>
            </a:br>
            <a:r>
              <a:rPr lang="de-DE" altLang="de-DE" sz="1800">
                <a:latin typeface="Arial" charset="0"/>
              </a:rPr>
              <a:t>  wegen zu</a:t>
            </a:r>
          </a:p>
          <a:p>
            <a:endParaRPr lang="de-DE" altLang="de-DE" sz="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ist die Obere Katastrophenschutzbehörde</a:t>
            </a:r>
          </a:p>
          <a:p>
            <a:endParaRPr lang="de-DE" altLang="de-DE" sz="1800">
              <a:latin typeface="Arial" charset="0"/>
            </a:endParaRPr>
          </a:p>
          <a:p>
            <a:pPr>
              <a:buFontTx/>
              <a:buChar char="•"/>
            </a:pPr>
            <a:endParaRPr lang="de-DE" altLang="de-DE" sz="180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51EE6-3987-4958-9457-C70800D14E32}" type="slidenum">
              <a:rPr lang="en-US" altLang="de-DE"/>
              <a:pPr/>
              <a:t>3</a:t>
            </a:fld>
            <a:endParaRPr lang="en-US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711200" y="825500"/>
            <a:ext cx="8572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736600" y="10160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661988" y="1206500"/>
            <a:ext cx="9409112" cy="472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793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2000" b="1">
                <a:latin typeface="Arial" charset="0"/>
              </a:rPr>
              <a:t>Aufgaben des Landes (1)</a:t>
            </a:r>
          </a:p>
          <a:p>
            <a:endParaRPr lang="de-DE" altLang="de-DE" sz="800" b="1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die Gemeinden und Landkreise unterstützen und beraten,</a:t>
            </a:r>
          </a:p>
          <a:p>
            <a:endParaRPr lang="de-DE" altLang="de-DE" sz="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Alarm- und Einsatzpläne für Anlagen und gefahrbringende Ereignisse, von denen</a:t>
            </a:r>
            <a:br>
              <a:rPr lang="de-DE" altLang="de-DE" sz="1800">
                <a:latin typeface="Arial" charset="0"/>
              </a:rPr>
            </a:br>
            <a:r>
              <a:rPr lang="de-DE" altLang="de-DE" sz="1800">
                <a:latin typeface="Arial" charset="0"/>
              </a:rPr>
              <a:t>  Gefahren für mehrere Landkreise oder kreisfreie Städte ausgehen, aufzustellen und</a:t>
            </a:r>
            <a:br>
              <a:rPr lang="de-DE" altLang="de-DE" sz="1800">
                <a:latin typeface="Arial" charset="0"/>
              </a:rPr>
            </a:br>
            <a:r>
              <a:rPr lang="de-DE" altLang="de-DE" sz="1800">
                <a:latin typeface="Arial" charset="0"/>
              </a:rPr>
              <a:t>  fortschreiben zu lassen,</a:t>
            </a:r>
          </a:p>
          <a:p>
            <a:endParaRPr lang="de-DE" altLang="de-DE" sz="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Betriebe mit bestimmten erhöhten Gefahren zur Aufstellung, Ausrüstung und Unter-</a:t>
            </a:r>
            <a:br>
              <a:rPr lang="de-DE" altLang="de-DE" sz="1800">
                <a:latin typeface="Arial" charset="0"/>
              </a:rPr>
            </a:br>
            <a:r>
              <a:rPr lang="de-DE" altLang="de-DE" sz="1800">
                <a:latin typeface="Arial" charset="0"/>
              </a:rPr>
              <a:t>  haltung von Werkfeuerwehren verpflichten,</a:t>
            </a:r>
          </a:p>
          <a:p>
            <a:endParaRPr lang="de-DE" altLang="de-DE" sz="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eine Landesfeuerwehrschule einrichten und unterhalten,</a:t>
            </a:r>
          </a:p>
          <a:p>
            <a:endParaRPr lang="de-DE" altLang="de-DE" sz="800">
              <a:latin typeface="Arial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charset="0"/>
              </a:rPr>
              <a:t> einen technischen Prüfdienst einrichten und unterhalten,</a:t>
            </a:r>
          </a:p>
          <a:p>
            <a:endParaRPr lang="de-DE" altLang="de-DE" sz="1800">
              <a:latin typeface="Arial" charset="0"/>
            </a:endParaRPr>
          </a:p>
          <a:p>
            <a:endParaRPr lang="de-DE" altLang="de-DE" sz="1800">
              <a:latin typeface="Arial" charset="0"/>
            </a:endParaRPr>
          </a:p>
          <a:p>
            <a:pPr>
              <a:buFontTx/>
              <a:buChar char="•"/>
            </a:pPr>
            <a:endParaRPr lang="de-DE" altLang="de-DE" sz="1800">
              <a:latin typeface="Arial" charset="0"/>
            </a:endParaRPr>
          </a:p>
          <a:p>
            <a:endParaRPr lang="de-DE" altLang="de-DE" sz="2000" b="1">
              <a:latin typeface="Arial" charset="0"/>
            </a:endParaRPr>
          </a:p>
          <a:p>
            <a:pPr lvl="1">
              <a:buFont typeface="Symbol" pitchFamily="18" charset="2"/>
              <a:buNone/>
            </a:pPr>
            <a:r>
              <a:rPr lang="de-DE" altLang="de-DE" sz="2000">
                <a:latin typeface="Arial" charset="0"/>
              </a:rPr>
              <a:t> </a:t>
            </a:r>
            <a:endParaRPr lang="de-DE" altLang="de-DE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6CBA4-B6A0-4A44-94BF-AC9D942864AF}" type="slidenum">
              <a:rPr lang="en-US" altLang="de-DE"/>
              <a:pPr/>
              <a:t>4</a:t>
            </a:fld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1.2	09/2007	Leitfaden zur Truppausbildung </a:t>
            </a:r>
          </a:p>
          <a:p>
            <a:r>
              <a:rPr lang="de-DE" altLang="de-DE"/>
              <a:t>	                                                                                                   Lehrgang „Truppführer“</a:t>
            </a:r>
          </a:p>
          <a:p>
            <a:endParaRPr lang="de-DE" altLang="de-DE"/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723900" y="876300"/>
            <a:ext cx="8750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673100" y="1219200"/>
            <a:ext cx="8458200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000" b="1">
                <a:latin typeface="Arial" charset="0"/>
              </a:rPr>
              <a:t>Aufgaben des Landes (2)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altLang="de-DE" sz="1800">
                <a:latin typeface="Arial" charset="0"/>
              </a:rPr>
              <a:t> ein gemeinsames Funknetz einrichten und unterhalten,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altLang="de-DE" sz="1800">
                <a:latin typeface="Arial" charset="0"/>
              </a:rPr>
              <a:t> notwendige vorbereitende sowie die zur Abwehr einer Katastrophe</a:t>
            </a:r>
            <a:br>
              <a:rPr lang="de-DE" altLang="de-DE" sz="1800">
                <a:latin typeface="Arial" charset="0"/>
              </a:rPr>
            </a:br>
            <a:r>
              <a:rPr lang="de-DE" altLang="de-DE" sz="1800">
                <a:latin typeface="Arial" charset="0"/>
              </a:rPr>
              <a:t>  erforderlichen Maßnahmen treffen,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altLang="de-DE" sz="1800">
                <a:latin typeface="Arial" charset="0"/>
              </a:rPr>
              <a:t> die Brandschutzerziehung und die Brandschutzforschung fördern,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altLang="de-DE" sz="1800">
                <a:latin typeface="Arial" charset="0"/>
              </a:rPr>
              <a:t> Zuwendungen gewähren,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altLang="de-DE" sz="1800">
                <a:latin typeface="Arial" charset="0"/>
              </a:rPr>
              <a:t> evtl. Einsätze und Übungen von Feuerwehren und andere Einrichtungen des</a:t>
            </a:r>
            <a:br>
              <a:rPr lang="de-DE" altLang="de-DE" sz="1800">
                <a:latin typeface="Arial" charset="0"/>
              </a:rPr>
            </a:br>
            <a:r>
              <a:rPr lang="de-DE" altLang="de-DE" sz="1800">
                <a:latin typeface="Arial" charset="0"/>
              </a:rPr>
              <a:t>  Katastrophenschutzes anordnen.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hrunterlage_f_Querformat">
  <a:themeElements>
    <a:clrScheme name="Lehrunterlage_f_Querform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hrunterlage_f_Querforma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hrunterlage_f_Quer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unterlage_f_Querforma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hrunterlage_f_Querforma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unterlage_f_Querforma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unterlage_f_Querform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unterlage_f_Querform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unterlage_f_Querforma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Lehrunterlage_f_Querformat</Template>
  <TotalTime>0</TotalTime>
  <Words>107</Words>
  <Application>Microsoft Office PowerPoint</Application>
  <PresentationFormat>A4-Papier (210x297 mm)</PresentationFormat>
  <Paragraphs>62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Times New Roman</vt:lpstr>
      <vt:lpstr>Arial</vt:lpstr>
      <vt:lpstr>Symbol</vt:lpstr>
      <vt:lpstr>Lehrunterlage_f_Querformat</vt:lpstr>
      <vt:lpstr>PowerPoint-Präsentation</vt:lpstr>
      <vt:lpstr>PowerPoint-Präsentation</vt:lpstr>
      <vt:lpstr>PowerPoint-Präsentation</vt:lpstr>
      <vt:lpstr>PowerPoint-Präsentation</vt:lpstr>
    </vt:vector>
  </TitlesOfParts>
  <Company>Kassel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Fahrzeug-/Gerätekunde F II</dc:title>
  <dc:creator>Emrich, Thomas</dc:creator>
  <cp:lastModifiedBy>Kauffunger, Marco</cp:lastModifiedBy>
  <cp:revision>65</cp:revision>
  <cp:lastPrinted>2002-05-15T13:28:49Z</cp:lastPrinted>
  <dcterms:created xsi:type="dcterms:W3CDTF">2003-08-25T09:13:09Z</dcterms:created>
  <dcterms:modified xsi:type="dcterms:W3CDTF">2017-11-30T11:53:31Z</dcterms:modified>
</cp:coreProperties>
</file>