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8" r:id="rId1"/>
    <p:sldMasterId id="2147483650" r:id="rId2"/>
  </p:sldMasterIdLst>
  <p:notesMasterIdLst>
    <p:notesMasterId r:id="rId9"/>
  </p:notesMasterIdLst>
  <p:sldIdLst>
    <p:sldId id="256" r:id="rId3"/>
    <p:sldId id="262" r:id="rId4"/>
    <p:sldId id="258" r:id="rId5"/>
    <p:sldId id="259" r:id="rId6"/>
    <p:sldId id="260" r:id="rId7"/>
    <p:sldId id="261" r:id="rId8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122" y="24"/>
      </p:cViewPr>
      <p:guideLst>
        <p:guide orient="horz" pos="2184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2925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9ACA1D-E21F-462C-95AF-C6EF6ACB30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705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A9C3C7-A5D7-4456-9BEA-47017ABD41F3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7E23D8-96A7-4C08-8EA5-95D3B4AD5DD7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4B809-15E8-47AA-BD0E-F583E4C95A39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CF1592-119C-4E3F-963F-9A9855F31CB2}" type="slidenum">
              <a:rPr lang="de-DE" smtClean="0"/>
              <a:pPr/>
              <a:t>4</a:t>
            </a:fld>
            <a:endParaRPr lang="de-DE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E4361-0754-437E-84E7-CEDB4BEBA548}" type="slidenum">
              <a:rPr lang="de-DE" smtClean="0"/>
              <a:pPr/>
              <a:t>5</a:t>
            </a:fld>
            <a:endParaRPr lang="de-DE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06379-6DB9-441E-804C-76D0EF44A5DC}" type="slidenum">
              <a:rPr lang="de-DE" smtClean="0"/>
              <a:pPr/>
              <a:t>6</a:t>
            </a:fld>
            <a:endParaRPr lang="de-DE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LF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838200"/>
            <a:ext cx="6046788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8610600" cy="1562100"/>
          </a:xfrm>
        </p:spPr>
        <p:txBody>
          <a:bodyPr lIns="85593" tIns="42797" rIns="85593" bIns="42797"/>
          <a:lstStyle>
            <a:lvl1pPr algn="ctr">
              <a:defRPr sz="3600" b="0"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85800" y="4876800"/>
            <a:ext cx="8610600" cy="919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2000">
                <a:latin typeface="Arial" charset="0"/>
              </a:defRPr>
            </a:lvl1pPr>
          </a:lstStyle>
          <a:p>
            <a:r>
              <a:rPr lang="de-DE"/>
              <a:t>Klicken Sie, um das Format des Untertitel-Masters zu bearbeiten.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FA384-2211-4C3A-96A9-473411ED395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28600"/>
            <a:ext cx="222885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28600"/>
            <a:ext cx="6534150" cy="589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E258-920B-4540-A27A-BDDA194775F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3DE3A-6E4B-4D99-A346-28DDD1DBEC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B12D6-DFFC-482D-845C-0F5CD4B1E7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B338-97C2-4E2C-ACE6-C5E28814BF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518A6-AAB0-4100-8CCD-33F5D6BA37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0088E-9884-4D50-B696-2BBAAA4007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54D63-C807-4B1D-A859-042E1451FF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57043-C4B7-471F-8BED-C6FC1C3BFAB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9E2EA-8EF8-463C-9B3F-2227264B83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444-7CA0-4F5D-A7A5-6E5BA6D73A0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BC2C1-6465-4E94-8C08-4244098D5C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209C6-7545-41EF-A16A-2F62C8BED1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181C6-114B-4123-B3E7-37F37210EA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2952B-B4CE-4662-8BBD-ED91C87DE4F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432BC-48DE-46C2-BF7E-6288673CA4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5B747-E0AC-4EC1-97B3-A230BE5F8B5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BD750-A59B-4358-B042-4E19918E882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B0F68-F72A-4BD5-804A-066607BD10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C49B0-F255-4550-82CF-33782ED3839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014CC-F17E-498E-8894-253D3096798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77000"/>
            <a:ext cx="2063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78" tIns="47890" rIns="95778" bIns="4789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fld id="{DD31B251-09D2-48A1-BC0E-D7AC26E8B21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60400" y="577850"/>
            <a:ext cx="7429500" cy="7302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533400" y="6477000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1029" name="Picture 11" descr="HLF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4600" y="0"/>
            <a:ext cx="1778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477000"/>
            <a:ext cx="293528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22" tIns="44211" rIns="88422" bIns="44211" numCol="1" anchor="t" anchorCtr="0" compatLnSpc="1">
            <a:prstTxWarp prst="textNoShape">
              <a:avLst/>
            </a:prstTxWarp>
          </a:bodyPr>
          <a:lstStyle>
            <a:lvl1pPr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1031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dt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5pPr>
      <a:lvl6pPr marL="4572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6pPr>
      <a:lvl7pPr marL="9144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7pPr>
      <a:lvl8pPr marL="13716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8pPr>
      <a:lvl9pPr marL="1828800" algn="l" defTabSz="957263" rtl="0" eaLnBrk="0" fontAlgn="base" hangingPunct="0">
        <a:spcBef>
          <a:spcPct val="0"/>
        </a:spcBef>
        <a:spcAft>
          <a:spcPct val="0"/>
        </a:spcAft>
        <a:defRPr sz="1400" b="1">
          <a:solidFill>
            <a:schemeClr val="tx2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130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702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274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846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endParaRPr lang="de-DE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de-DE"/>
              <a:t>Atemgifte 04/2013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1FDA7DB-A4F7-4C4D-9653-A72DDFC399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8F46D96D-1C06-4977-A453-4A745E8575F9}" type="slidenum">
              <a:rPr lang="en-US">
                <a:latin typeface="+mj-lt"/>
              </a:rPr>
              <a:pPr defTabSz="957263">
                <a:defRPr/>
              </a:pPr>
              <a:t>1</a:t>
            </a:fld>
            <a:endParaRPr lang="en-US">
              <a:latin typeface="+mj-lt"/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84238">
              <a:defRPr/>
            </a:pPr>
            <a:r>
              <a:rPr lang="de-DE">
                <a:latin typeface="+mj-lt"/>
              </a:rPr>
              <a:t>Atemgifte 04/2013</a:t>
            </a:r>
          </a:p>
        </p:txBody>
      </p:sp>
      <p:sp>
        <p:nvSpPr>
          <p:cNvPr id="410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Atemgifte</a:t>
            </a:r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631825" y="1089025"/>
            <a:ext cx="907415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2800" b="1">
                <a:latin typeface="Arial" charset="0"/>
              </a:rPr>
              <a:t>				</a:t>
            </a:r>
            <a:endParaRPr lang="de-DE" sz="2800" b="1" u="sng">
              <a:latin typeface="Arial" charset="0"/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sz="2800">
                <a:latin typeface="Arial" charset="0"/>
              </a:rPr>
              <a:t>Atemgifte sind Stoffe, die über                                                       - die Atemwege,                                                                   - die Haut oder                                                                               - über Wunden                                                                          in den Körper gelangen und dort eine schädigende Wirkung hervorrufen.                                                                       Einige dieser Stoffe sind nicht giftig, sondern wirken schädigend, indem sie den Sauerstoff in der Umgebungsluft verdrängen. 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3729038" y="765175"/>
            <a:ext cx="273685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u="sng" dirty="0">
                <a:latin typeface="+mj-lt"/>
              </a:rPr>
              <a:t>Die Atemgifte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23DF1662-5131-4F00-A7D7-193C41CC19C7}" type="slidenum">
              <a:rPr lang="en-US">
                <a:latin typeface="+mj-lt"/>
              </a:rPr>
              <a:pPr defTabSz="957263">
                <a:defRPr/>
              </a:pPr>
              <a:t>2</a:t>
            </a:fld>
            <a:endParaRPr lang="en-US">
              <a:latin typeface="+mj-lt"/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84238">
              <a:defRPr/>
            </a:pPr>
            <a:r>
              <a:rPr lang="de-DE">
                <a:latin typeface="+mj-lt"/>
              </a:rPr>
              <a:t>Atemgifte 04/2013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Atemgifte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631825" y="1790700"/>
            <a:ext cx="907415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de-DE" sz="2600">
                <a:latin typeface="Arial" charset="0"/>
              </a:rPr>
              <a:t>  plötzliche Kopfschmerzen, Druckgefühl in den Schläfen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de-DE" sz="2600">
                <a:latin typeface="Arial" charset="0"/>
              </a:rPr>
              <a:t>  Schwindel, Gleichgewichtsstörung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de-DE" sz="2600">
                <a:latin typeface="Arial" charset="0"/>
              </a:rPr>
              <a:t>  Unwohlsein, Erbrechen, Durchfall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de-DE" sz="2600">
                <a:latin typeface="Arial" charset="0"/>
              </a:rPr>
              <a:t>  unregelmäßiger Puls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de-DE" sz="2600">
                <a:latin typeface="Arial" charset="0"/>
              </a:rPr>
              <a:t>  starker Hustenreiz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de-DE" sz="2600">
                <a:latin typeface="Arial" charset="0"/>
              </a:rPr>
              <a:t>  Rauschzustand, Zwangsvorstellungen, Angstzustände</a:t>
            </a:r>
          </a:p>
          <a:p>
            <a:pPr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de-DE" sz="2600">
                <a:latin typeface="Arial" charset="0"/>
              </a:rPr>
              <a:t>  Bewusstlosigkeit, Tod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289175" y="765175"/>
            <a:ext cx="6408738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u="sng" dirty="0">
                <a:latin typeface="+mj-lt"/>
              </a:rPr>
              <a:t>Die Vergiftungserscheinungen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9CD20E06-0AFB-40F3-9BCF-1B6EBBAB27CC}" type="slidenum">
              <a:rPr lang="en-US">
                <a:latin typeface="+mj-lt"/>
              </a:rPr>
              <a:pPr defTabSz="957263">
                <a:defRPr/>
              </a:pPr>
              <a:t>3</a:t>
            </a:fld>
            <a:endParaRPr lang="en-US">
              <a:latin typeface="+mj-lt"/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84238">
              <a:defRPr/>
            </a:pPr>
            <a:r>
              <a:rPr lang="de-DE">
                <a:latin typeface="+mj-lt"/>
              </a:rPr>
              <a:t>Atemgifte 04/2013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Atemgifte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31825" y="1844675"/>
            <a:ext cx="9074150" cy="389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  <a:spcBef>
                <a:spcPts val="600"/>
              </a:spcBef>
              <a:defRPr/>
            </a:pPr>
            <a:r>
              <a:rPr lang="de-DE" sz="2600" dirty="0">
                <a:latin typeface="+mj-lt"/>
              </a:rPr>
              <a:t>Die Einteilung der Atemgifte nach ihren Wirkungen auf den menschlichen Körper:</a:t>
            </a:r>
          </a:p>
          <a:p>
            <a:pPr>
              <a:lnSpc>
                <a:spcPct val="16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DE" sz="2600" dirty="0">
                <a:latin typeface="+mj-lt"/>
              </a:rPr>
              <a:t> Atemgifte mit erstickender Wirkung,</a:t>
            </a:r>
          </a:p>
          <a:p>
            <a:pPr>
              <a:lnSpc>
                <a:spcPct val="16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DE" sz="2600" dirty="0">
                <a:latin typeface="+mj-lt"/>
              </a:rPr>
              <a:t> </a:t>
            </a:r>
            <a:r>
              <a:rPr lang="de-DE" sz="2600" dirty="0" err="1">
                <a:latin typeface="+mj-lt"/>
              </a:rPr>
              <a:t>Atemgift</a:t>
            </a:r>
            <a:r>
              <a:rPr lang="de-DE" sz="2600" dirty="0">
                <a:latin typeface="+mj-lt"/>
              </a:rPr>
              <a:t> mit Reiz- und Ätzwirkung,</a:t>
            </a:r>
          </a:p>
          <a:p>
            <a:pPr>
              <a:lnSpc>
                <a:spcPct val="16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de-DE" sz="2600" dirty="0">
                <a:latin typeface="+mj-lt"/>
              </a:rPr>
              <a:t> Atemgifte mit Wirkung auf Blut, Nerven und Zellen.                                                                    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505075" y="765175"/>
            <a:ext cx="532765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u="sng" dirty="0">
                <a:latin typeface="+mj-lt"/>
              </a:rPr>
              <a:t>Die Einteilung der Atemgifte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A1F93EED-46B4-44CE-A878-F0B4684D7120}" type="slidenum">
              <a:rPr lang="en-US">
                <a:latin typeface="+mj-lt"/>
              </a:rPr>
              <a:pPr defTabSz="957263">
                <a:defRPr/>
              </a:pPr>
              <a:t>4</a:t>
            </a:fld>
            <a:endParaRPr lang="en-US">
              <a:latin typeface="+mj-lt"/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84238">
              <a:defRPr/>
            </a:pPr>
            <a:r>
              <a:rPr lang="de-DE">
                <a:latin typeface="+mj-lt"/>
              </a:rPr>
              <a:t>Atemgifte 04/2013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Atemgifte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31825" y="1844675"/>
            <a:ext cx="90741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  <a:spcBef>
                <a:spcPct val="50000"/>
              </a:spcBef>
              <a:defRPr/>
            </a:pPr>
            <a:r>
              <a:rPr lang="de-DE" sz="2600" dirty="0">
                <a:latin typeface="+mj-lt"/>
              </a:rPr>
              <a:t> Atemgifte mit erstickender Wirkung sind:</a:t>
            </a:r>
          </a:p>
          <a:p>
            <a:pPr>
              <a:lnSpc>
                <a:spcPct val="16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de-DE" sz="2600" dirty="0">
                <a:latin typeface="+mj-lt"/>
              </a:rPr>
              <a:t> selbst nicht giftig und</a:t>
            </a:r>
          </a:p>
          <a:p>
            <a:pPr>
              <a:lnSpc>
                <a:spcPct val="16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de-DE" sz="2600" dirty="0">
                <a:latin typeface="+mj-lt"/>
              </a:rPr>
              <a:t> verdrängen den Sauerstoff.</a:t>
            </a:r>
          </a:p>
          <a:p>
            <a:pPr>
              <a:lnSpc>
                <a:spcPct val="160000"/>
              </a:lnSpc>
              <a:spcBef>
                <a:spcPct val="50000"/>
              </a:spcBef>
              <a:defRPr/>
            </a:pPr>
            <a:r>
              <a:rPr lang="de-DE" sz="2600" dirty="0">
                <a:latin typeface="+mj-lt"/>
              </a:rPr>
              <a:t>Beispiele: Stickstoff (N</a:t>
            </a:r>
            <a:r>
              <a:rPr lang="de-DE" sz="2600" baseline="-25000" dirty="0">
                <a:latin typeface="+mj-lt"/>
              </a:rPr>
              <a:t>2</a:t>
            </a:r>
            <a:r>
              <a:rPr lang="de-DE" sz="2600" dirty="0">
                <a:latin typeface="+mj-lt"/>
              </a:rPr>
              <a:t>), Methan (CH</a:t>
            </a:r>
            <a:r>
              <a:rPr lang="de-DE" sz="2600" baseline="-25000" dirty="0">
                <a:latin typeface="+mj-lt"/>
              </a:rPr>
              <a:t>4</a:t>
            </a:r>
            <a:r>
              <a:rPr lang="de-DE" sz="2600" dirty="0">
                <a:latin typeface="+mj-lt"/>
              </a:rPr>
              <a:t>)</a:t>
            </a:r>
          </a:p>
          <a:p>
            <a:pPr>
              <a:lnSpc>
                <a:spcPct val="160000"/>
              </a:lnSpc>
              <a:spcBef>
                <a:spcPct val="50000"/>
              </a:spcBef>
              <a:defRPr/>
            </a:pPr>
            <a:r>
              <a:rPr lang="de-DE" dirty="0"/>
              <a:t>                                                                     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568450" y="765175"/>
            <a:ext cx="6840538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u="sng" dirty="0">
                <a:latin typeface="+mj-lt"/>
              </a:rPr>
              <a:t>Die Atemgifte mit erstickender Wirkung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D0D788D1-8FE0-4550-8444-58A71C49A867}" type="slidenum">
              <a:rPr lang="en-US">
                <a:latin typeface="+mj-lt"/>
              </a:rPr>
              <a:pPr defTabSz="957263">
                <a:defRPr/>
              </a:pPr>
              <a:t>5</a:t>
            </a:fld>
            <a:endParaRPr lang="en-US">
              <a:latin typeface="+mj-lt"/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84238">
              <a:defRPr/>
            </a:pPr>
            <a:r>
              <a:rPr lang="de-DE">
                <a:latin typeface="+mj-lt"/>
              </a:rPr>
              <a:t>Atemgifte 04/2013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Atemgifte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73050" y="1844675"/>
            <a:ext cx="9632950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60000"/>
              </a:lnSpc>
              <a:spcBef>
                <a:spcPct val="50000"/>
              </a:spcBef>
              <a:defRPr/>
            </a:pPr>
            <a:r>
              <a:rPr lang="de-DE" dirty="0">
                <a:latin typeface="Arial" charset="0"/>
              </a:rPr>
              <a:t> </a:t>
            </a:r>
            <a:r>
              <a:rPr lang="de-DE" sz="2600" dirty="0">
                <a:latin typeface="+mj-lt"/>
              </a:rPr>
              <a:t>Atemgifte mit Reiz- und Ätzwirkung werden unterteilt in:</a:t>
            </a:r>
          </a:p>
          <a:p>
            <a:pPr>
              <a:lnSpc>
                <a:spcPct val="160000"/>
              </a:lnSpc>
              <a:spcBef>
                <a:spcPct val="50000"/>
              </a:spcBef>
              <a:defRPr/>
            </a:pPr>
            <a:endParaRPr lang="de-DE" sz="1050" dirty="0">
              <a:latin typeface="+mj-lt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de-DE" sz="2600" dirty="0">
                <a:latin typeface="+mj-lt"/>
              </a:rPr>
              <a:t> leicht wasserlöslich und</a:t>
            </a:r>
            <a:r>
              <a:rPr lang="de-DE" sz="2600" dirty="0">
                <a:solidFill>
                  <a:srgbClr val="FFC000"/>
                </a:solidFill>
                <a:latin typeface="+mj-lt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de-DE" sz="2600" dirty="0">
                <a:solidFill>
                  <a:srgbClr val="FFC000"/>
                </a:solidFill>
                <a:latin typeface="+mj-lt"/>
              </a:rPr>
              <a:t>                                       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  <a:defRPr/>
            </a:pPr>
            <a:r>
              <a:rPr lang="de-DE" sz="2600" dirty="0">
                <a:latin typeface="+mj-lt"/>
              </a:rPr>
              <a:t> schwer wasserlöslich.  </a:t>
            </a:r>
            <a:r>
              <a:rPr lang="de-DE" sz="2600" dirty="0">
                <a:solidFill>
                  <a:srgbClr val="FFC000"/>
                </a:solidFill>
                <a:latin typeface="+mj-lt"/>
              </a:rPr>
              <a:t> </a:t>
            </a: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de-DE" sz="2600" dirty="0">
                <a:solidFill>
                  <a:srgbClr val="FFC000"/>
                </a:solidFill>
                <a:latin typeface="+mj-lt"/>
              </a:rPr>
              <a:t>                                         </a:t>
            </a:r>
            <a:endParaRPr lang="de-DE" sz="2600" dirty="0">
              <a:latin typeface="+mj-lt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endParaRPr lang="de-DE" sz="1000" dirty="0">
              <a:latin typeface="+mj-lt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de-DE" sz="2600" dirty="0">
                <a:latin typeface="+mj-lt"/>
              </a:rPr>
              <a:t>Beispiele: Chlor (Cl</a:t>
            </a:r>
            <a:r>
              <a:rPr lang="de-DE" sz="2600" baseline="-25000" dirty="0">
                <a:latin typeface="+mj-lt"/>
              </a:rPr>
              <a:t>2</a:t>
            </a:r>
            <a:r>
              <a:rPr lang="de-DE" sz="2600" dirty="0">
                <a:latin typeface="+mj-lt"/>
              </a:rPr>
              <a:t>), Ammoniak (NH</a:t>
            </a:r>
            <a:r>
              <a:rPr lang="de-DE" sz="2600" baseline="-25000" dirty="0">
                <a:latin typeface="+mj-lt"/>
              </a:rPr>
              <a:t>3</a:t>
            </a:r>
            <a:r>
              <a:rPr lang="de-DE" sz="2600" dirty="0">
                <a:latin typeface="+mj-lt"/>
              </a:rPr>
              <a:t>), nitrose Gase (</a:t>
            </a:r>
            <a:r>
              <a:rPr lang="de-DE" sz="2600" dirty="0" err="1">
                <a:latin typeface="+mj-lt"/>
              </a:rPr>
              <a:t>NO</a:t>
            </a:r>
            <a:r>
              <a:rPr lang="de-DE" sz="2600" baseline="-25000" dirty="0" err="1">
                <a:latin typeface="+mj-lt"/>
              </a:rPr>
              <a:t>x</a:t>
            </a:r>
            <a:r>
              <a:rPr lang="de-DE" sz="2600" dirty="0">
                <a:latin typeface="+mj-lt"/>
              </a:rPr>
              <a:t>)</a:t>
            </a:r>
          </a:p>
          <a:p>
            <a:pPr>
              <a:lnSpc>
                <a:spcPct val="160000"/>
              </a:lnSpc>
              <a:spcBef>
                <a:spcPct val="50000"/>
              </a:spcBef>
              <a:defRPr/>
            </a:pPr>
            <a:r>
              <a:rPr lang="de-DE" dirty="0"/>
              <a:t>                                                                     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568450" y="765175"/>
            <a:ext cx="6985000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u="sng" dirty="0">
                <a:latin typeface="+mj-lt"/>
              </a:rPr>
              <a:t>Die Atemgifte mit Reiz- und Ätzwirkung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63">
              <a:defRPr/>
            </a:pPr>
            <a:fld id="{A40D24EC-4DAE-4186-88C8-AA191693234F}" type="slidenum">
              <a:rPr lang="en-US">
                <a:latin typeface="+mj-lt"/>
              </a:rPr>
              <a:pPr defTabSz="957263">
                <a:defRPr/>
              </a:pPr>
              <a:t>6</a:t>
            </a:fld>
            <a:endParaRPr lang="en-US">
              <a:latin typeface="+mj-lt"/>
            </a:endParaRPr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84238">
              <a:defRPr/>
            </a:pPr>
            <a:r>
              <a:rPr lang="de-DE">
                <a:latin typeface="+mj-lt"/>
              </a:rPr>
              <a:t>Atemgifte 04/2013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Atemgifte</a:t>
            </a: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415925" y="1531938"/>
            <a:ext cx="9345613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de-DE">
                <a:latin typeface="Arial" charset="0"/>
                <a:cs typeface="Arial" charset="0"/>
              </a:rPr>
              <a:t> </a:t>
            </a:r>
            <a:r>
              <a:rPr lang="de-DE" sz="2000">
                <a:latin typeface="Arial" charset="0"/>
                <a:cs typeface="Arial" charset="0"/>
              </a:rPr>
              <a:t>Atemgifte mit Wirkung auf Blut, Nerven und Zellen werden unterteilt in: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sz="2000">
                <a:latin typeface="Arial" charset="0"/>
                <a:cs typeface="Arial" charset="0"/>
              </a:rPr>
              <a:t> </a:t>
            </a:r>
            <a:r>
              <a:rPr lang="de-DE" sz="2000" b="1">
                <a:latin typeface="Arial" charset="0"/>
                <a:cs typeface="Arial" charset="0"/>
              </a:rPr>
              <a:t>Blutgifte</a:t>
            </a:r>
            <a:r>
              <a:rPr lang="de-DE" sz="2000">
                <a:latin typeface="Arial" charset="0"/>
                <a:cs typeface="Arial" charset="0"/>
              </a:rPr>
              <a:t>      </a:t>
            </a:r>
          </a:p>
          <a:p>
            <a:r>
              <a:rPr lang="de-DE" sz="2000">
                <a:latin typeface="Arial" charset="0"/>
                <a:cs typeface="Arial" charset="0"/>
              </a:rPr>
              <a:t>   stören die Sauerstoffaufnahme durch das Blut,</a:t>
            </a:r>
          </a:p>
          <a:p>
            <a:r>
              <a:rPr lang="de-DE" sz="2000">
                <a:latin typeface="Arial" charset="0"/>
                <a:cs typeface="Arial" charset="0"/>
              </a:rPr>
              <a:t>   </a:t>
            </a:r>
            <a:r>
              <a:rPr lang="de-DE" sz="2000" u="sng">
                <a:latin typeface="Arial" charset="0"/>
                <a:cs typeface="Arial" charset="0"/>
              </a:rPr>
              <a:t>Beispiel:</a:t>
            </a:r>
            <a:r>
              <a:rPr lang="de-DE" sz="2000">
                <a:latin typeface="Arial" charset="0"/>
                <a:cs typeface="Arial" charset="0"/>
              </a:rPr>
              <a:t> Kohlenmonoxid (CO)</a:t>
            </a:r>
          </a:p>
          <a:p>
            <a:pPr>
              <a:spcBef>
                <a:spcPts val="1800"/>
              </a:spcBef>
              <a:buFontTx/>
              <a:buChar char="•"/>
            </a:pPr>
            <a:r>
              <a:rPr lang="de-DE" sz="2000">
                <a:latin typeface="Arial" charset="0"/>
                <a:cs typeface="Arial" charset="0"/>
              </a:rPr>
              <a:t> </a:t>
            </a:r>
            <a:r>
              <a:rPr lang="de-DE" sz="2000" b="1">
                <a:latin typeface="Arial" charset="0"/>
                <a:cs typeface="Arial" charset="0"/>
              </a:rPr>
              <a:t>Nervengifte</a:t>
            </a:r>
          </a:p>
          <a:p>
            <a:r>
              <a:rPr lang="de-DE" sz="2000">
                <a:latin typeface="Arial" charset="0"/>
                <a:cs typeface="Arial" charset="0"/>
              </a:rPr>
              <a:t>   beeinflussen das Nervensystem, indem sie die Steuer- und Regelfunktion </a:t>
            </a:r>
          </a:p>
          <a:p>
            <a:r>
              <a:rPr lang="de-DE" sz="2000">
                <a:latin typeface="Arial" charset="0"/>
                <a:cs typeface="Arial" charset="0"/>
              </a:rPr>
              <a:t>   aus dem Gleichgewicht bringen,</a:t>
            </a:r>
          </a:p>
          <a:p>
            <a:r>
              <a:rPr lang="de-DE" sz="2000">
                <a:latin typeface="Arial" charset="0"/>
                <a:cs typeface="Arial" charset="0"/>
              </a:rPr>
              <a:t>   </a:t>
            </a:r>
            <a:r>
              <a:rPr lang="de-DE" sz="2000" u="sng">
                <a:latin typeface="Arial" charset="0"/>
                <a:cs typeface="Arial" charset="0"/>
              </a:rPr>
              <a:t>Beispiel:</a:t>
            </a:r>
            <a:r>
              <a:rPr lang="de-DE" sz="2000">
                <a:latin typeface="Arial" charset="0"/>
                <a:cs typeface="Arial" charset="0"/>
              </a:rPr>
              <a:t> Kohlendioxid (CO</a:t>
            </a:r>
            <a:r>
              <a:rPr lang="de-DE" sz="2000" baseline="-25000">
                <a:latin typeface="Arial" charset="0"/>
                <a:cs typeface="Arial" charset="0"/>
              </a:rPr>
              <a:t>2</a:t>
            </a:r>
            <a:r>
              <a:rPr lang="de-DE" sz="2000">
                <a:latin typeface="Arial" charset="0"/>
                <a:cs typeface="Arial" charset="0"/>
              </a:rPr>
              <a:t>) </a:t>
            </a:r>
          </a:p>
          <a:p>
            <a:pPr>
              <a:spcBef>
                <a:spcPts val="1800"/>
              </a:spcBef>
              <a:buFontTx/>
              <a:buChar char="•"/>
            </a:pPr>
            <a:r>
              <a:rPr lang="de-DE" sz="2000">
                <a:latin typeface="Arial" charset="0"/>
                <a:cs typeface="Arial" charset="0"/>
              </a:rPr>
              <a:t> </a:t>
            </a:r>
            <a:r>
              <a:rPr lang="de-DE" sz="2000" b="1">
                <a:latin typeface="Arial" charset="0"/>
                <a:cs typeface="Arial" charset="0"/>
              </a:rPr>
              <a:t>Zellgifte</a:t>
            </a:r>
          </a:p>
          <a:p>
            <a:r>
              <a:rPr lang="de-DE" sz="2000">
                <a:latin typeface="Arial" charset="0"/>
                <a:cs typeface="Arial" charset="0"/>
              </a:rPr>
              <a:t>   verhindern die Sauerstoffabgabe an die Zellen</a:t>
            </a:r>
          </a:p>
          <a:p>
            <a:r>
              <a:rPr lang="de-DE" sz="2000">
                <a:latin typeface="Arial" charset="0"/>
                <a:cs typeface="Arial" charset="0"/>
              </a:rPr>
              <a:t>   </a:t>
            </a:r>
            <a:r>
              <a:rPr lang="de-DE" sz="2000" u="sng">
                <a:latin typeface="Arial" charset="0"/>
                <a:cs typeface="Arial" charset="0"/>
              </a:rPr>
              <a:t>Beispiel:</a:t>
            </a:r>
            <a:r>
              <a:rPr lang="de-DE" sz="2000">
                <a:latin typeface="Arial" charset="0"/>
                <a:cs typeface="Arial" charset="0"/>
              </a:rPr>
              <a:t> Blausäure (HCN)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73050" y="765175"/>
            <a:ext cx="9488488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sz="2800" b="1" u="sng" dirty="0">
                <a:latin typeface="+mj-lt"/>
              </a:rPr>
              <a:t>Die Atemgifte mit Wirkung auf Blut, Nerven und Zellen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hrunterlage_f_Querformat">
  <a:themeElements>
    <a:clrScheme name="Lehrunterlage_f_Quer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hrunterlage_f_Querforma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hrunterlage_f_Quer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unterlage_f_Quer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unterlage_f_Quer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Lehrunterlage_f_Querformat</Template>
  <TotalTime>0</TotalTime>
  <Words>266</Words>
  <Application>Microsoft Office PowerPoint</Application>
  <PresentationFormat>A4-Papier (210x297 mm)</PresentationFormat>
  <Paragraphs>68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Lehrunterlage_f_Querformat</vt:lpstr>
      <vt:lpstr>Benutzerdefiniertes Design</vt:lpstr>
      <vt:lpstr>Atemgifte</vt:lpstr>
      <vt:lpstr>Atemgifte</vt:lpstr>
      <vt:lpstr>Atemgifte</vt:lpstr>
      <vt:lpstr>Atemgifte</vt:lpstr>
      <vt:lpstr>Atemgifte</vt:lpstr>
      <vt:lpstr>Atemgifte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2013-04-12T06:06:51Z</dcterms:created>
  <dcterms:modified xsi:type="dcterms:W3CDTF">2017-02-20T10:12:56Z</dcterms:modified>
</cp:coreProperties>
</file>