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5"/>
  </p:notesMasterIdLst>
  <p:handoutMasterIdLst>
    <p:handoutMasterId r:id="rId46"/>
  </p:handoutMasterIdLst>
  <p:sldIdLst>
    <p:sldId id="930" r:id="rId2"/>
    <p:sldId id="1007" r:id="rId3"/>
    <p:sldId id="985" r:id="rId4"/>
    <p:sldId id="1044" r:id="rId5"/>
    <p:sldId id="1076" r:id="rId6"/>
    <p:sldId id="1042" r:id="rId7"/>
    <p:sldId id="1074" r:id="rId8"/>
    <p:sldId id="1077" r:id="rId9"/>
    <p:sldId id="1078" r:id="rId10"/>
    <p:sldId id="1079" r:id="rId11"/>
    <p:sldId id="1080" r:id="rId12"/>
    <p:sldId id="1082" r:id="rId13"/>
    <p:sldId id="1095" r:id="rId14"/>
    <p:sldId id="1084" r:id="rId15"/>
    <p:sldId id="1085" r:id="rId16"/>
    <p:sldId id="1072" r:id="rId17"/>
    <p:sldId id="1086" r:id="rId18"/>
    <p:sldId id="1087" r:id="rId19"/>
    <p:sldId id="1088" r:id="rId20"/>
    <p:sldId id="1089" r:id="rId21"/>
    <p:sldId id="1090" r:id="rId22"/>
    <p:sldId id="1091" r:id="rId23"/>
    <p:sldId id="1092" r:id="rId24"/>
    <p:sldId id="1093" r:id="rId25"/>
    <p:sldId id="1094" r:id="rId26"/>
    <p:sldId id="1096" r:id="rId27"/>
    <p:sldId id="1113" r:id="rId28"/>
    <p:sldId id="1097" r:id="rId29"/>
    <p:sldId id="1098" r:id="rId30"/>
    <p:sldId id="1099" r:id="rId31"/>
    <p:sldId id="1100" r:id="rId32"/>
    <p:sldId id="1102" r:id="rId33"/>
    <p:sldId id="1103" r:id="rId34"/>
    <p:sldId id="1104" r:id="rId35"/>
    <p:sldId id="1105" r:id="rId36"/>
    <p:sldId id="1106" r:id="rId37"/>
    <p:sldId id="1107" r:id="rId38"/>
    <p:sldId id="1108" r:id="rId39"/>
    <p:sldId id="1109" r:id="rId40"/>
    <p:sldId id="1110" r:id="rId41"/>
    <p:sldId id="1112" r:id="rId42"/>
    <p:sldId id="1111" r:id="rId43"/>
    <p:sldId id="1041" r:id="rId44"/>
  </p:sldIdLst>
  <p:sldSz cx="9906000" cy="6858000" type="A4"/>
  <p:notesSz cx="6832600" cy="99631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3120">
          <p15:clr>
            <a:srgbClr val="A4A3A4"/>
          </p15:clr>
        </p15:guide>
      </p15:sldGuideLst>
    </p:ext>
    <p:ext uri="{2D200454-40CA-4A62-9FC3-DE9A4176ACB9}">
      <p15:notesGuideLst xmlns:p15="http://schemas.microsoft.com/office/powerpoint/2012/main">
        <p15:guide id="1" orient="horz" pos="3137" userDrawn="1">
          <p15:clr>
            <a:srgbClr val="A4A3A4"/>
          </p15:clr>
        </p15:guide>
        <p15:guide id="2" pos="215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CC"/>
    <a:srgbClr val="0038F0"/>
    <a:srgbClr val="CC00CC"/>
    <a:srgbClr val="99CCFF"/>
    <a:srgbClr val="CCECFF"/>
    <a:srgbClr val="B5E3E3"/>
    <a:srgbClr val="FFFFCC"/>
    <a:srgbClr val="FF99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91976" autoAdjust="0"/>
  </p:normalViewPr>
  <p:slideViewPr>
    <p:cSldViewPr snapToGrid="0">
      <p:cViewPr varScale="1">
        <p:scale>
          <a:sx n="93" d="100"/>
          <a:sy n="93" d="100"/>
        </p:scale>
        <p:origin x="1223" y="92"/>
      </p:cViewPr>
      <p:guideLst>
        <p:guide orient="horz" pos="218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9" d="100"/>
        <a:sy n="109" d="100"/>
      </p:scale>
      <p:origin x="0" y="-6021"/>
    </p:cViewPr>
  </p:sorterViewPr>
  <p:notesViewPr>
    <p:cSldViewPr snapToGrid="0">
      <p:cViewPr>
        <p:scale>
          <a:sx n="110" d="100"/>
          <a:sy n="110" d="100"/>
        </p:scale>
        <p:origin x="-1344" y="210"/>
      </p:cViewPr>
      <p:guideLst>
        <p:guide orient="horz" pos="3137"/>
        <p:guide pos="2153"/>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3458" name="Rectangle 2"/>
          <p:cNvSpPr>
            <a:spLocks noGrp="1" noChangeArrowheads="1"/>
          </p:cNvSpPr>
          <p:nvPr>
            <p:ph type="hdr" sz="quarter"/>
          </p:nvPr>
        </p:nvSpPr>
        <p:spPr bwMode="auto">
          <a:xfrm>
            <a:off x="0" y="3"/>
            <a:ext cx="2961538" cy="498636"/>
          </a:xfrm>
          <a:prstGeom prst="rect">
            <a:avLst/>
          </a:prstGeom>
          <a:noFill/>
          <a:ln w="9525">
            <a:noFill/>
            <a:miter lim="800000"/>
            <a:headEnd/>
            <a:tailEnd/>
          </a:ln>
          <a:effectLst/>
        </p:spPr>
        <p:txBody>
          <a:bodyPr vert="horz" wrap="square" lIns="91817" tIns="45909" rIns="91817" bIns="45909" numCol="1" anchor="t" anchorCtr="0" compatLnSpc="1">
            <a:prstTxWarp prst="textNoShape">
              <a:avLst/>
            </a:prstTxWarp>
          </a:bodyPr>
          <a:lstStyle>
            <a:lvl1pPr eaLnBrk="0" hangingPunct="0">
              <a:defRPr sz="1200">
                <a:latin typeface="Times New Roman" pitchFamily="18" charset="0"/>
              </a:defRPr>
            </a:lvl1pPr>
          </a:lstStyle>
          <a:p>
            <a:pPr>
              <a:defRPr/>
            </a:pPr>
            <a:r>
              <a:rPr lang="de-DE" dirty="0"/>
              <a:t>Truppmannausbildung Teil 2 Rechtsgrundlagen</a:t>
            </a:r>
          </a:p>
        </p:txBody>
      </p:sp>
      <p:sp>
        <p:nvSpPr>
          <p:cNvPr id="403459" name="Rectangle 3"/>
          <p:cNvSpPr>
            <a:spLocks noGrp="1" noChangeArrowheads="1"/>
          </p:cNvSpPr>
          <p:nvPr>
            <p:ph type="dt" sz="quarter" idx="1"/>
          </p:nvPr>
        </p:nvSpPr>
        <p:spPr bwMode="auto">
          <a:xfrm>
            <a:off x="3869468" y="3"/>
            <a:ext cx="2961538" cy="498636"/>
          </a:xfrm>
          <a:prstGeom prst="rect">
            <a:avLst/>
          </a:prstGeom>
          <a:noFill/>
          <a:ln w="9525">
            <a:noFill/>
            <a:miter lim="800000"/>
            <a:headEnd/>
            <a:tailEnd/>
          </a:ln>
          <a:effectLst/>
        </p:spPr>
        <p:txBody>
          <a:bodyPr vert="horz" wrap="square" lIns="91817" tIns="45909" rIns="91817" bIns="45909" numCol="1" anchor="t" anchorCtr="0" compatLnSpc="1">
            <a:prstTxWarp prst="textNoShape">
              <a:avLst/>
            </a:prstTxWarp>
          </a:bodyPr>
          <a:lstStyle>
            <a:lvl1pPr algn="r" eaLnBrk="0" hangingPunct="0">
              <a:defRPr sz="1200">
                <a:latin typeface="Times New Roman" pitchFamily="18" charset="0"/>
              </a:defRPr>
            </a:lvl1pPr>
          </a:lstStyle>
          <a:p>
            <a:pPr>
              <a:defRPr/>
            </a:pPr>
            <a:endParaRPr lang="de-DE" dirty="0"/>
          </a:p>
        </p:txBody>
      </p:sp>
      <p:sp>
        <p:nvSpPr>
          <p:cNvPr id="403460" name="Rectangle 4"/>
          <p:cNvSpPr>
            <a:spLocks noGrp="1" noChangeArrowheads="1"/>
          </p:cNvSpPr>
          <p:nvPr>
            <p:ph type="ftr" sz="quarter" idx="2"/>
          </p:nvPr>
        </p:nvSpPr>
        <p:spPr bwMode="auto">
          <a:xfrm>
            <a:off x="0" y="9462922"/>
            <a:ext cx="2961538" cy="498636"/>
          </a:xfrm>
          <a:prstGeom prst="rect">
            <a:avLst/>
          </a:prstGeom>
          <a:noFill/>
          <a:ln w="9525">
            <a:noFill/>
            <a:miter lim="800000"/>
            <a:headEnd/>
            <a:tailEnd/>
          </a:ln>
          <a:effectLst/>
        </p:spPr>
        <p:txBody>
          <a:bodyPr vert="horz" wrap="square" lIns="91817" tIns="45909" rIns="91817" bIns="45909" numCol="1" anchor="b" anchorCtr="0" compatLnSpc="1">
            <a:prstTxWarp prst="textNoShape">
              <a:avLst/>
            </a:prstTxWarp>
          </a:bodyPr>
          <a:lstStyle>
            <a:lvl1pPr eaLnBrk="0" hangingPunct="0">
              <a:defRPr sz="1200">
                <a:latin typeface="Times New Roman" pitchFamily="18" charset="0"/>
              </a:defRPr>
            </a:lvl1pPr>
          </a:lstStyle>
          <a:p>
            <a:pPr>
              <a:defRPr/>
            </a:pPr>
            <a:endParaRPr lang="de-DE" dirty="0"/>
          </a:p>
        </p:txBody>
      </p:sp>
      <p:sp>
        <p:nvSpPr>
          <p:cNvPr id="403461" name="Rectangle 5"/>
          <p:cNvSpPr>
            <a:spLocks noGrp="1" noChangeArrowheads="1"/>
          </p:cNvSpPr>
          <p:nvPr>
            <p:ph type="sldNum" sz="quarter" idx="3"/>
          </p:nvPr>
        </p:nvSpPr>
        <p:spPr bwMode="auto">
          <a:xfrm>
            <a:off x="3869468" y="9462922"/>
            <a:ext cx="2961538" cy="498636"/>
          </a:xfrm>
          <a:prstGeom prst="rect">
            <a:avLst/>
          </a:prstGeom>
          <a:noFill/>
          <a:ln w="9525">
            <a:noFill/>
            <a:miter lim="800000"/>
            <a:headEnd/>
            <a:tailEnd/>
          </a:ln>
          <a:effectLst/>
        </p:spPr>
        <p:txBody>
          <a:bodyPr vert="horz" wrap="square" lIns="91817" tIns="45909" rIns="91817" bIns="45909" numCol="1" anchor="b" anchorCtr="0" compatLnSpc="1">
            <a:prstTxWarp prst="textNoShape">
              <a:avLst/>
            </a:prstTxWarp>
          </a:bodyPr>
          <a:lstStyle>
            <a:lvl1pPr algn="r" eaLnBrk="0" hangingPunct="0">
              <a:defRPr sz="1200">
                <a:latin typeface="Times New Roman" pitchFamily="18" charset="0"/>
              </a:defRPr>
            </a:lvl1pPr>
          </a:lstStyle>
          <a:p>
            <a:pPr>
              <a:defRPr/>
            </a:pPr>
            <a:fld id="{1A281C19-9942-47C8-A8EC-F0D6195128ED}" type="slidenum">
              <a:rPr lang="de-DE"/>
              <a:pPr>
                <a:defRPr/>
              </a:pPr>
              <a:t>‹Nr.›</a:t>
            </a:fld>
            <a:endParaRPr lang="de-DE" dirty="0"/>
          </a:p>
        </p:txBody>
      </p:sp>
    </p:spTree>
    <p:extLst>
      <p:ext uri="{BB962C8B-B14F-4D97-AF65-F5344CB8AC3E}">
        <p14:creationId xmlns:p14="http://schemas.microsoft.com/office/powerpoint/2010/main" val="2421614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3"/>
            <a:ext cx="2961538" cy="498636"/>
          </a:xfrm>
          <a:prstGeom prst="rect">
            <a:avLst/>
          </a:prstGeom>
          <a:noFill/>
          <a:ln w="9525">
            <a:noFill/>
            <a:miter lim="800000"/>
            <a:headEnd/>
            <a:tailEnd/>
          </a:ln>
          <a:effectLst/>
        </p:spPr>
        <p:txBody>
          <a:bodyPr vert="horz" wrap="square" lIns="91817" tIns="45909" rIns="91817" bIns="45909" numCol="1" anchor="t" anchorCtr="0" compatLnSpc="1">
            <a:prstTxWarp prst="textNoShape">
              <a:avLst/>
            </a:prstTxWarp>
          </a:bodyPr>
          <a:lstStyle>
            <a:lvl1pPr eaLnBrk="0" hangingPunct="0">
              <a:defRPr sz="1200">
                <a:latin typeface="Times New Roman" pitchFamily="18" charset="0"/>
              </a:defRPr>
            </a:lvl1pPr>
          </a:lstStyle>
          <a:p>
            <a:pPr>
              <a:defRPr/>
            </a:pPr>
            <a:r>
              <a:rPr lang="de-DE" dirty="0"/>
              <a:t>Truppmannausbildung Teil 2 Rechtsgrundlagen</a:t>
            </a:r>
          </a:p>
        </p:txBody>
      </p:sp>
      <p:sp>
        <p:nvSpPr>
          <p:cNvPr id="4099" name="Rectangle 3"/>
          <p:cNvSpPr>
            <a:spLocks noGrp="1" noChangeArrowheads="1"/>
          </p:cNvSpPr>
          <p:nvPr>
            <p:ph type="dt" idx="1"/>
          </p:nvPr>
        </p:nvSpPr>
        <p:spPr bwMode="auto">
          <a:xfrm>
            <a:off x="3871064" y="3"/>
            <a:ext cx="2961538" cy="498636"/>
          </a:xfrm>
          <a:prstGeom prst="rect">
            <a:avLst/>
          </a:prstGeom>
          <a:noFill/>
          <a:ln w="9525">
            <a:noFill/>
            <a:miter lim="800000"/>
            <a:headEnd/>
            <a:tailEnd/>
          </a:ln>
          <a:effectLst/>
        </p:spPr>
        <p:txBody>
          <a:bodyPr vert="horz" wrap="square" lIns="91817" tIns="45909" rIns="91817" bIns="45909" numCol="1" anchor="t" anchorCtr="0" compatLnSpc="1">
            <a:prstTxWarp prst="textNoShape">
              <a:avLst/>
            </a:prstTxWarp>
          </a:bodyPr>
          <a:lstStyle>
            <a:lvl1pPr algn="r" eaLnBrk="0" hangingPunct="0">
              <a:defRPr sz="1200">
                <a:latin typeface="Times New Roman" pitchFamily="18" charset="0"/>
              </a:defRPr>
            </a:lvl1pPr>
          </a:lstStyle>
          <a:p>
            <a:pPr>
              <a:defRPr/>
            </a:pPr>
            <a:endParaRPr lang="de-DE" dirty="0"/>
          </a:p>
        </p:txBody>
      </p:sp>
      <p:sp>
        <p:nvSpPr>
          <p:cNvPr id="121860" name="Rectangle 4"/>
          <p:cNvSpPr>
            <a:spLocks noGrp="1" noRot="1" noChangeAspect="1" noChangeArrowheads="1" noTextEdit="1"/>
          </p:cNvSpPr>
          <p:nvPr>
            <p:ph type="sldImg" idx="2"/>
          </p:nvPr>
        </p:nvSpPr>
        <p:spPr bwMode="auto">
          <a:xfrm>
            <a:off x="719138" y="746125"/>
            <a:ext cx="5395912" cy="37369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1121" y="4731464"/>
            <a:ext cx="5010361" cy="4484533"/>
          </a:xfrm>
          <a:prstGeom prst="rect">
            <a:avLst/>
          </a:prstGeom>
          <a:noFill/>
          <a:ln w="9525">
            <a:noFill/>
            <a:miter lim="800000"/>
            <a:headEnd/>
            <a:tailEnd/>
          </a:ln>
          <a:effectLst/>
        </p:spPr>
        <p:txBody>
          <a:bodyPr vert="horz" wrap="square" lIns="91817" tIns="45909" rIns="91817" bIns="4590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0" y="9466109"/>
            <a:ext cx="2961538" cy="497042"/>
          </a:xfrm>
          <a:prstGeom prst="rect">
            <a:avLst/>
          </a:prstGeom>
          <a:noFill/>
          <a:ln w="9525">
            <a:noFill/>
            <a:miter lim="800000"/>
            <a:headEnd/>
            <a:tailEnd/>
          </a:ln>
          <a:effectLst/>
        </p:spPr>
        <p:txBody>
          <a:bodyPr vert="horz" wrap="square" lIns="91817" tIns="45909" rIns="91817" bIns="45909" numCol="1" anchor="b" anchorCtr="0" compatLnSpc="1">
            <a:prstTxWarp prst="textNoShape">
              <a:avLst/>
            </a:prstTxWarp>
          </a:bodyPr>
          <a:lstStyle>
            <a:lvl1pPr eaLnBrk="0" hangingPunct="0">
              <a:defRPr sz="1200">
                <a:latin typeface="Times New Roman" pitchFamily="18" charset="0"/>
              </a:defRPr>
            </a:lvl1pPr>
          </a:lstStyle>
          <a:p>
            <a:pPr>
              <a:defRPr/>
            </a:pPr>
            <a:endParaRPr lang="de-DE" dirty="0"/>
          </a:p>
        </p:txBody>
      </p:sp>
      <p:sp>
        <p:nvSpPr>
          <p:cNvPr id="4103" name="Rectangle 7"/>
          <p:cNvSpPr>
            <a:spLocks noGrp="1" noChangeArrowheads="1"/>
          </p:cNvSpPr>
          <p:nvPr>
            <p:ph type="sldNum" sz="quarter" idx="5"/>
          </p:nvPr>
        </p:nvSpPr>
        <p:spPr bwMode="auto">
          <a:xfrm>
            <a:off x="3871064" y="9466109"/>
            <a:ext cx="2961538" cy="497042"/>
          </a:xfrm>
          <a:prstGeom prst="rect">
            <a:avLst/>
          </a:prstGeom>
          <a:noFill/>
          <a:ln w="9525">
            <a:noFill/>
            <a:miter lim="800000"/>
            <a:headEnd/>
            <a:tailEnd/>
          </a:ln>
          <a:effectLst/>
        </p:spPr>
        <p:txBody>
          <a:bodyPr vert="horz" wrap="square" lIns="91817" tIns="45909" rIns="91817" bIns="45909" numCol="1" anchor="b" anchorCtr="0" compatLnSpc="1">
            <a:prstTxWarp prst="textNoShape">
              <a:avLst/>
            </a:prstTxWarp>
          </a:bodyPr>
          <a:lstStyle>
            <a:lvl1pPr algn="r" eaLnBrk="0" hangingPunct="0">
              <a:defRPr sz="1200">
                <a:latin typeface="Times New Roman" pitchFamily="18" charset="0"/>
              </a:defRPr>
            </a:lvl1pPr>
          </a:lstStyle>
          <a:p>
            <a:pPr>
              <a:defRPr/>
            </a:pPr>
            <a:fld id="{F8A8161D-2D7F-44A4-91A5-21578FA100D8}" type="slidenum">
              <a:rPr lang="de-DE"/>
              <a:pPr>
                <a:defRPr/>
              </a:pPr>
              <a:t>‹Nr.›</a:t>
            </a:fld>
            <a:endParaRPr lang="de-DE" dirty="0"/>
          </a:p>
        </p:txBody>
      </p:sp>
    </p:spTree>
    <p:extLst>
      <p:ext uri="{BB962C8B-B14F-4D97-AF65-F5344CB8AC3E}">
        <p14:creationId xmlns:p14="http://schemas.microsoft.com/office/powerpoint/2010/main" val="331141793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28509DC-145F-450B-B910-B0D26D812EFF}" type="slidenum">
              <a:rPr lang="de-DE" smtClean="0"/>
              <a:pPr/>
              <a:t>1</a:t>
            </a:fld>
            <a:endParaRPr lang="de-DE" dirty="0"/>
          </a:p>
        </p:txBody>
      </p:sp>
      <p:sp>
        <p:nvSpPr>
          <p:cNvPr id="108547" name="Rectangle 2"/>
          <p:cNvSpPr>
            <a:spLocks noGrp="1" noRot="1" noChangeAspect="1" noChangeArrowheads="1" noTextEdit="1"/>
          </p:cNvSpPr>
          <p:nvPr>
            <p:ph type="sldImg"/>
          </p:nvPr>
        </p:nvSpPr>
        <p:spPr>
          <a:xfrm>
            <a:off x="722313" y="746125"/>
            <a:ext cx="5394325" cy="3735388"/>
          </a:xfrm>
          <a:ln/>
        </p:spPr>
      </p:sp>
      <p:sp>
        <p:nvSpPr>
          <p:cNvPr id="108548" name="Rectangle 3"/>
          <p:cNvSpPr>
            <a:spLocks noGrp="1" noChangeArrowheads="1"/>
          </p:cNvSpPr>
          <p:nvPr>
            <p:ph type="body" idx="1"/>
          </p:nvPr>
        </p:nvSpPr>
        <p:spPr>
          <a:noFill/>
          <a:ln/>
        </p:spPr>
        <p:txBody>
          <a:bodyPr/>
          <a:lstStyle/>
          <a:p>
            <a:endParaRPr lang="de-DE" dirty="0"/>
          </a:p>
        </p:txBody>
      </p:sp>
      <p:sp>
        <p:nvSpPr>
          <p:cNvPr id="2" name="Kopfzeilenplatzhalter 1"/>
          <p:cNvSpPr>
            <a:spLocks noGrp="1"/>
          </p:cNvSpPr>
          <p:nvPr>
            <p:ph type="hdr" sz="quarter" idx="10"/>
          </p:nvPr>
        </p:nvSpPr>
        <p:spPr/>
        <p:txBody>
          <a:bodyPr/>
          <a:lstStyle/>
          <a:p>
            <a:pPr>
              <a:defRPr/>
            </a:pPr>
            <a:r>
              <a:rPr lang="de-DE" dirty="0"/>
              <a:t>Truppmannausbildung Teil 2 Rechtsgrundlagen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r>
              <a:rPr lang="de-DE" dirty="0"/>
              <a:t>Truppmannausbildung Teil 2 Rechtsgrundlagen</a:t>
            </a:r>
          </a:p>
        </p:txBody>
      </p:sp>
      <p:sp>
        <p:nvSpPr>
          <p:cNvPr id="5" name="Foliennummernplatzhalter 4"/>
          <p:cNvSpPr>
            <a:spLocks noGrp="1"/>
          </p:cNvSpPr>
          <p:nvPr>
            <p:ph type="sldNum" sz="quarter" idx="5"/>
          </p:nvPr>
        </p:nvSpPr>
        <p:spPr/>
        <p:txBody>
          <a:bodyPr/>
          <a:lstStyle/>
          <a:p>
            <a:pPr>
              <a:defRPr/>
            </a:pPr>
            <a:fld id="{F8A8161D-2D7F-44A4-91A5-21578FA100D8}" type="slidenum">
              <a:rPr lang="de-DE" smtClean="0"/>
              <a:pPr>
                <a:defRPr/>
              </a:pPr>
              <a:t>19</a:t>
            </a:fld>
            <a:endParaRPr lang="de-DE" dirty="0"/>
          </a:p>
        </p:txBody>
      </p:sp>
    </p:spTree>
    <p:extLst>
      <p:ext uri="{BB962C8B-B14F-4D97-AF65-F5344CB8AC3E}">
        <p14:creationId xmlns:p14="http://schemas.microsoft.com/office/powerpoint/2010/main" val="3923531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r>
              <a:rPr lang="de-DE" dirty="0"/>
              <a:t>Truppmannausbildung Teil 2 Rechtsgrundlagen</a:t>
            </a:r>
          </a:p>
        </p:txBody>
      </p:sp>
      <p:sp>
        <p:nvSpPr>
          <p:cNvPr id="5" name="Foliennummernplatzhalter 4"/>
          <p:cNvSpPr>
            <a:spLocks noGrp="1"/>
          </p:cNvSpPr>
          <p:nvPr>
            <p:ph type="sldNum" sz="quarter" idx="5"/>
          </p:nvPr>
        </p:nvSpPr>
        <p:spPr/>
        <p:txBody>
          <a:bodyPr/>
          <a:lstStyle/>
          <a:p>
            <a:pPr>
              <a:defRPr/>
            </a:pPr>
            <a:fld id="{F8A8161D-2D7F-44A4-91A5-21578FA100D8}" type="slidenum">
              <a:rPr lang="de-DE" smtClean="0"/>
              <a:pPr>
                <a:defRPr/>
              </a:pPr>
              <a:t>24</a:t>
            </a:fld>
            <a:endParaRPr lang="de-DE" dirty="0"/>
          </a:p>
        </p:txBody>
      </p:sp>
    </p:spTree>
    <p:extLst>
      <p:ext uri="{BB962C8B-B14F-4D97-AF65-F5344CB8AC3E}">
        <p14:creationId xmlns:p14="http://schemas.microsoft.com/office/powerpoint/2010/main" val="412619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r>
              <a:rPr lang="de-DE" dirty="0"/>
              <a:t>Truppmannausbildung Teil 2 Rechtsgrundlagen</a:t>
            </a:r>
          </a:p>
        </p:txBody>
      </p:sp>
      <p:sp>
        <p:nvSpPr>
          <p:cNvPr id="5" name="Foliennummernplatzhalter 4"/>
          <p:cNvSpPr>
            <a:spLocks noGrp="1"/>
          </p:cNvSpPr>
          <p:nvPr>
            <p:ph type="sldNum" sz="quarter" idx="5"/>
          </p:nvPr>
        </p:nvSpPr>
        <p:spPr/>
        <p:txBody>
          <a:bodyPr/>
          <a:lstStyle/>
          <a:p>
            <a:pPr>
              <a:defRPr/>
            </a:pPr>
            <a:fld id="{F8A8161D-2D7F-44A4-91A5-21578FA100D8}" type="slidenum">
              <a:rPr lang="de-DE" smtClean="0"/>
              <a:pPr>
                <a:defRPr/>
              </a:pPr>
              <a:t>43</a:t>
            </a:fld>
            <a:endParaRPr lang="de-DE" dirty="0"/>
          </a:p>
        </p:txBody>
      </p:sp>
    </p:spTree>
    <p:extLst>
      <p:ext uri="{BB962C8B-B14F-4D97-AF65-F5344CB8AC3E}">
        <p14:creationId xmlns:p14="http://schemas.microsoft.com/office/powerpoint/2010/main" val="1458386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8" descr="HLFS"/>
          <p:cNvPicPr>
            <a:picLocks noChangeAspect="1" noChangeArrowheads="1"/>
          </p:cNvPicPr>
          <p:nvPr/>
        </p:nvPicPr>
        <p:blipFill>
          <a:blip r:embed="rId2" cstate="print"/>
          <a:srcRect/>
          <a:stretch>
            <a:fillRect/>
          </a:stretch>
        </p:blipFill>
        <p:spPr bwMode="auto">
          <a:xfrm>
            <a:off x="1905000" y="838200"/>
            <a:ext cx="6046788" cy="2159000"/>
          </a:xfrm>
          <a:prstGeom prst="rect">
            <a:avLst/>
          </a:prstGeom>
          <a:noFill/>
          <a:ln w="9525">
            <a:noFill/>
            <a:miter lim="800000"/>
            <a:headEnd/>
            <a:tailEnd/>
          </a:ln>
        </p:spPr>
      </p:pic>
      <p:sp>
        <p:nvSpPr>
          <p:cNvPr id="6150" name="Rectangle 6"/>
          <p:cNvSpPr>
            <a:spLocks noGrp="1" noChangeArrowheads="1"/>
          </p:cNvSpPr>
          <p:nvPr>
            <p:ph type="ctrTitle"/>
          </p:nvPr>
        </p:nvSpPr>
        <p:spPr>
          <a:xfrm>
            <a:off x="685800" y="3124200"/>
            <a:ext cx="8610600" cy="1562100"/>
          </a:xfrm>
        </p:spPr>
        <p:txBody>
          <a:bodyPr lIns="85593" tIns="42797" rIns="85593" bIns="42797"/>
          <a:lstStyle>
            <a:lvl1pPr algn="ctr">
              <a:defRPr sz="3600" b="0"/>
            </a:lvl1pPr>
          </a:lstStyle>
          <a:p>
            <a:r>
              <a:rPr lang="de-DE"/>
              <a:t>Klicken Sie, um das Titelformat zu bearbeiten</a:t>
            </a:r>
          </a:p>
        </p:txBody>
      </p:sp>
      <p:sp>
        <p:nvSpPr>
          <p:cNvPr id="6153" name="Rectangle 9"/>
          <p:cNvSpPr>
            <a:spLocks noGrp="1" noChangeArrowheads="1"/>
          </p:cNvSpPr>
          <p:nvPr>
            <p:ph type="subTitle" idx="1"/>
          </p:nvPr>
        </p:nvSpPr>
        <p:spPr bwMode="auto">
          <a:xfrm>
            <a:off x="685800" y="4876800"/>
            <a:ext cx="8610600" cy="919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sz="2000">
                <a:latin typeface="Arial" charset="0"/>
              </a:defRPr>
            </a:lvl1pPr>
          </a:lstStyle>
          <a:p>
            <a:r>
              <a:rPr lang="de-DE"/>
              <a:t>Klicken Sie, um das Format des Untertitel-Masters zu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95300" y="1600200"/>
            <a:ext cx="8915400" cy="45259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4AA8381D-AEA9-4C23-AE78-D009D8B265B8}" type="slidenum">
              <a:rPr lang="en-US"/>
              <a:pPr>
                <a:defRPr/>
              </a:pPr>
              <a:t>‹Nr.›</a:t>
            </a:fld>
            <a:endParaRPr lang="en-US" dirty="0"/>
          </a:p>
        </p:txBody>
      </p:sp>
      <p:sp>
        <p:nvSpPr>
          <p:cNvPr id="5"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28600"/>
            <a:ext cx="2228850" cy="58975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5300" y="228600"/>
            <a:ext cx="6534150" cy="58975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5C972F00-F781-49E6-A05E-A1551DAC175B}" type="slidenum">
              <a:rPr lang="en-US"/>
              <a:pPr>
                <a:defRPr/>
              </a:pPr>
              <a:t>‹Nr.›</a:t>
            </a:fld>
            <a:endParaRPr lang="en-US" dirty="0"/>
          </a:p>
        </p:txBody>
      </p:sp>
      <p:sp>
        <p:nvSpPr>
          <p:cNvPr id="5"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09600" y="228600"/>
            <a:ext cx="4800600" cy="381000"/>
          </a:xfrm>
        </p:spPr>
        <p:txBody>
          <a:bodyPr/>
          <a:lstStyle/>
          <a:p>
            <a:r>
              <a:rPr lang="de-DE"/>
              <a:t>Titelmasterformat durch Klicken bearbeiten</a:t>
            </a:r>
          </a:p>
        </p:txBody>
      </p:sp>
      <p:sp>
        <p:nvSpPr>
          <p:cNvPr id="3" name="Inhaltsplatzhalter 2"/>
          <p:cNvSpPr>
            <a:spLocks noGrp="1"/>
          </p:cNvSpPr>
          <p:nvPr>
            <p:ph sz="quarter" idx="1"/>
          </p:nvPr>
        </p:nvSpPr>
        <p:spPr>
          <a:xfrm>
            <a:off x="495300" y="1600200"/>
            <a:ext cx="4381500" cy="2185988"/>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029200" y="1600200"/>
            <a:ext cx="4381500" cy="2185988"/>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95300" y="3938588"/>
            <a:ext cx="4381500" cy="218757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5029200" y="3938588"/>
            <a:ext cx="4381500" cy="218757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p:cNvSpPr>
            <a:spLocks noGrp="1" noChangeArrowheads="1"/>
          </p:cNvSpPr>
          <p:nvPr>
            <p:ph type="sldNum" sz="quarter" idx="10"/>
          </p:nvPr>
        </p:nvSpPr>
        <p:spPr>
          <a:ln/>
        </p:spPr>
        <p:txBody>
          <a:bodyPr/>
          <a:lstStyle>
            <a:lvl1pPr>
              <a:defRPr/>
            </a:lvl1pPr>
          </a:lstStyle>
          <a:p>
            <a:pPr>
              <a:defRPr/>
            </a:pPr>
            <a:fld id="{35A994E3-F0C2-486C-A1C9-493421729829}" type="slidenum">
              <a:rPr lang="en-US"/>
              <a:pPr>
                <a:defRPr/>
              </a:pPr>
              <a:t>‹Nr.›</a:t>
            </a:fld>
            <a:endParaRPr lang="en-US" dirty="0"/>
          </a:p>
        </p:txBody>
      </p:sp>
      <p:sp>
        <p:nvSpPr>
          <p:cNvPr id="8"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28600"/>
            <a:ext cx="4800600" cy="381000"/>
          </a:xfrm>
        </p:spPr>
        <p:txBody>
          <a:bodyPr/>
          <a:lstStyle/>
          <a:p>
            <a:r>
              <a:rPr lang="de-DE"/>
              <a:t>Titelmasterformat durch Klicken bearbeiten</a:t>
            </a:r>
          </a:p>
        </p:txBody>
      </p:sp>
      <p:sp>
        <p:nvSpPr>
          <p:cNvPr id="3" name="Inhaltsplatzhalter 2"/>
          <p:cNvSpPr>
            <a:spLocks noGrp="1"/>
          </p:cNvSpPr>
          <p:nvPr>
            <p:ph sz="half" idx="1"/>
          </p:nvPr>
        </p:nvSpPr>
        <p:spPr>
          <a:xfrm>
            <a:off x="495300" y="1600200"/>
            <a:ext cx="43815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029200" y="1600200"/>
            <a:ext cx="4381500" cy="2185988"/>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029200" y="3938588"/>
            <a:ext cx="4381500" cy="218757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6"/>
          <p:cNvSpPr>
            <a:spLocks noGrp="1" noChangeArrowheads="1"/>
          </p:cNvSpPr>
          <p:nvPr>
            <p:ph type="sldNum" sz="quarter" idx="10"/>
          </p:nvPr>
        </p:nvSpPr>
        <p:spPr>
          <a:ln/>
        </p:spPr>
        <p:txBody>
          <a:bodyPr/>
          <a:lstStyle>
            <a:lvl1pPr>
              <a:defRPr/>
            </a:lvl1pPr>
          </a:lstStyle>
          <a:p>
            <a:pPr>
              <a:defRPr/>
            </a:pPr>
            <a:fld id="{2D4518CC-56E8-4FB4-AC25-A578459F796C}" type="slidenum">
              <a:rPr lang="en-US"/>
              <a:pPr>
                <a:defRPr/>
              </a:pPr>
              <a:t>‹Nr.›</a:t>
            </a:fld>
            <a:endParaRPr lang="en-US" dirty="0"/>
          </a:p>
        </p:txBody>
      </p:sp>
      <p:sp>
        <p:nvSpPr>
          <p:cNvPr id="7"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95300" y="1600200"/>
            <a:ext cx="89154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940F532B-6D73-46A0-9978-CDB652BCADD9}" type="slidenum">
              <a:rPr lang="en-US"/>
              <a:pPr>
                <a:defRPr/>
              </a:pPr>
              <a:t>‹Nr.›</a:t>
            </a:fld>
            <a:endParaRPr lang="en-US" dirty="0"/>
          </a:p>
        </p:txBody>
      </p:sp>
      <p:sp>
        <p:nvSpPr>
          <p:cNvPr id="5"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8E659B03-E275-41E1-B4FD-CD8DA8DA6A23}" type="slidenum">
              <a:rPr lang="en-US"/>
              <a:pPr>
                <a:defRPr/>
              </a:pPr>
              <a:t>‹Nr.›</a:t>
            </a:fld>
            <a:endParaRPr lang="en-US" dirty="0"/>
          </a:p>
        </p:txBody>
      </p:sp>
      <p:sp>
        <p:nvSpPr>
          <p:cNvPr id="5"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sldNum" sz="quarter" idx="10"/>
          </p:nvPr>
        </p:nvSpPr>
        <p:spPr>
          <a:ln/>
        </p:spPr>
        <p:txBody>
          <a:bodyPr/>
          <a:lstStyle>
            <a:lvl1pPr>
              <a:defRPr/>
            </a:lvl1pPr>
          </a:lstStyle>
          <a:p>
            <a:pPr>
              <a:defRPr/>
            </a:pPr>
            <a:fld id="{E0BCCCC4-D312-46E6-A077-2BDA1151D72E}" type="slidenum">
              <a:rPr lang="en-US"/>
              <a:pPr>
                <a:defRPr/>
              </a:pPr>
              <a:t>‹Nr.›</a:t>
            </a:fld>
            <a:endParaRPr lang="en-US" dirty="0"/>
          </a:p>
        </p:txBody>
      </p:sp>
      <p:sp>
        <p:nvSpPr>
          <p:cNvPr id="6"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p:cNvSpPr>
            <a:spLocks noGrp="1" noChangeArrowheads="1"/>
          </p:cNvSpPr>
          <p:nvPr>
            <p:ph type="sldNum" sz="quarter" idx="10"/>
          </p:nvPr>
        </p:nvSpPr>
        <p:spPr>
          <a:ln/>
        </p:spPr>
        <p:txBody>
          <a:bodyPr/>
          <a:lstStyle>
            <a:lvl1pPr>
              <a:defRPr/>
            </a:lvl1pPr>
          </a:lstStyle>
          <a:p>
            <a:pPr>
              <a:defRPr/>
            </a:pPr>
            <a:fld id="{639FEC46-86A7-460D-88CA-1F6A06CB4B7E}" type="slidenum">
              <a:rPr lang="en-US"/>
              <a:pPr>
                <a:defRPr/>
              </a:pPr>
              <a:t>‹Nr.›</a:t>
            </a:fld>
            <a:endParaRPr lang="en-US" dirty="0"/>
          </a:p>
        </p:txBody>
      </p:sp>
      <p:sp>
        <p:nvSpPr>
          <p:cNvPr id="8"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6"/>
          <p:cNvSpPr>
            <a:spLocks noGrp="1" noChangeArrowheads="1"/>
          </p:cNvSpPr>
          <p:nvPr>
            <p:ph type="sldNum" sz="quarter" idx="10"/>
          </p:nvPr>
        </p:nvSpPr>
        <p:spPr>
          <a:ln/>
        </p:spPr>
        <p:txBody>
          <a:bodyPr/>
          <a:lstStyle>
            <a:lvl1pPr>
              <a:defRPr/>
            </a:lvl1pPr>
          </a:lstStyle>
          <a:p>
            <a:pPr>
              <a:defRPr/>
            </a:pPr>
            <a:fld id="{C9BB32A0-A229-4173-962D-D61EAFB42BDE}" type="slidenum">
              <a:rPr lang="en-US"/>
              <a:pPr>
                <a:defRPr/>
              </a:pPr>
              <a:t>‹Nr.›</a:t>
            </a:fld>
            <a:endParaRPr lang="en-US" dirty="0"/>
          </a:p>
        </p:txBody>
      </p:sp>
      <p:sp>
        <p:nvSpPr>
          <p:cNvPr id="4"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CDD67AD-7B70-4D74-8B1C-BEEC73B1CB1F}" type="slidenum">
              <a:rPr lang="en-US"/>
              <a:pPr>
                <a:defRPr/>
              </a:pPr>
              <a:t>‹Nr.›</a:t>
            </a:fld>
            <a:endParaRPr lang="en-US" dirty="0"/>
          </a:p>
        </p:txBody>
      </p:sp>
      <p:sp>
        <p:nvSpPr>
          <p:cNvPr id="3"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0C14FC96-EFB3-4299-8F65-5BE1301105F7}" type="slidenum">
              <a:rPr lang="en-US"/>
              <a:pPr>
                <a:defRPr/>
              </a:pPr>
              <a:t>‹Nr.›</a:t>
            </a:fld>
            <a:endParaRPr lang="en-US" dirty="0"/>
          </a:p>
        </p:txBody>
      </p:sp>
      <p:sp>
        <p:nvSpPr>
          <p:cNvPr id="6"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21186770-BA0D-4090-A9E6-B8D6607AE433}" type="slidenum">
              <a:rPr lang="en-US"/>
              <a:pPr>
                <a:defRPr/>
              </a:pPr>
              <a:t>‹Nr.›</a:t>
            </a:fld>
            <a:endParaRPr lang="en-US" dirty="0"/>
          </a:p>
        </p:txBody>
      </p:sp>
      <p:sp>
        <p:nvSpPr>
          <p:cNvPr id="6"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391400" y="6477000"/>
            <a:ext cx="2063750" cy="168275"/>
          </a:xfrm>
          <a:prstGeom prst="rect">
            <a:avLst/>
          </a:prstGeom>
          <a:noFill/>
          <a:ln w="9525">
            <a:noFill/>
            <a:miter lim="800000"/>
            <a:headEnd/>
            <a:tailEnd/>
          </a:ln>
          <a:effectLst/>
        </p:spPr>
        <p:txBody>
          <a:bodyPr vert="horz" wrap="square" lIns="95778" tIns="47890" rIns="95778" bIns="47890" numCol="1" anchor="t" anchorCtr="0" compatLnSpc="1">
            <a:prstTxWarp prst="textNoShape">
              <a:avLst/>
            </a:prstTxWarp>
          </a:bodyPr>
          <a:lstStyle>
            <a:lvl1pPr algn="r" eaLnBrk="0" hangingPunct="0">
              <a:defRPr sz="800">
                <a:latin typeface="Arial" charset="0"/>
              </a:defRPr>
            </a:lvl1pPr>
          </a:lstStyle>
          <a:p>
            <a:pPr>
              <a:defRPr/>
            </a:pPr>
            <a:fld id="{DA6BEE81-60C0-4584-A784-85F16D2792C0}" type="slidenum">
              <a:rPr lang="en-US"/>
              <a:pPr>
                <a:defRPr/>
              </a:pPr>
              <a:t>‹Nr.›</a:t>
            </a:fld>
            <a:endParaRPr lang="en-US" dirty="0"/>
          </a:p>
        </p:txBody>
      </p:sp>
      <p:sp>
        <p:nvSpPr>
          <p:cNvPr id="1032" name="Rectangle 8"/>
          <p:cNvSpPr>
            <a:spLocks noChangeArrowheads="1"/>
          </p:cNvSpPr>
          <p:nvPr/>
        </p:nvSpPr>
        <p:spPr bwMode="auto">
          <a:xfrm>
            <a:off x="660400" y="577850"/>
            <a:ext cx="7429500" cy="73025"/>
          </a:xfrm>
          <a:prstGeom prst="rect">
            <a:avLst/>
          </a:prstGeom>
          <a:gradFill rotWithShape="0">
            <a:gsLst>
              <a:gs pos="0">
                <a:srgbClr val="FF0000"/>
              </a:gs>
              <a:gs pos="100000">
                <a:schemeClr val="bg1"/>
              </a:gs>
            </a:gsLst>
            <a:lin ang="0" scaled="1"/>
          </a:gradFill>
          <a:ln w="9525">
            <a:noFill/>
            <a:miter lim="800000"/>
            <a:headEnd/>
            <a:tailEnd/>
          </a:ln>
          <a:effectLst/>
        </p:spPr>
        <p:txBody>
          <a:bodyPr wrap="none" anchor="ctr"/>
          <a:lstStyle/>
          <a:p>
            <a:pPr eaLnBrk="0" hangingPunct="0">
              <a:defRPr/>
            </a:pPr>
            <a:endParaRPr lang="de-DE" dirty="0"/>
          </a:p>
        </p:txBody>
      </p:sp>
      <p:sp>
        <p:nvSpPr>
          <p:cNvPr id="1033" name="Line 9"/>
          <p:cNvSpPr>
            <a:spLocks noChangeShapeType="1"/>
          </p:cNvSpPr>
          <p:nvPr/>
        </p:nvSpPr>
        <p:spPr bwMode="auto">
          <a:xfrm>
            <a:off x="533400" y="6477000"/>
            <a:ext cx="8915400" cy="0"/>
          </a:xfrm>
          <a:prstGeom prst="line">
            <a:avLst/>
          </a:prstGeom>
          <a:noFill/>
          <a:ln w="9525">
            <a:solidFill>
              <a:schemeClr val="tx1"/>
            </a:solidFill>
            <a:round/>
            <a:headEnd/>
            <a:tailEnd/>
          </a:ln>
          <a:effectLst/>
        </p:spPr>
        <p:txBody>
          <a:bodyPr wrap="none" anchor="ctr"/>
          <a:lstStyle/>
          <a:p>
            <a:pPr eaLnBrk="0" hangingPunct="0">
              <a:defRPr/>
            </a:pPr>
            <a:endParaRPr lang="de-DE" dirty="0"/>
          </a:p>
        </p:txBody>
      </p:sp>
      <p:pic>
        <p:nvPicPr>
          <p:cNvPr id="7173" name="Picture 11" descr="HLFS"/>
          <p:cNvPicPr>
            <a:picLocks noChangeAspect="1" noChangeArrowheads="1"/>
          </p:cNvPicPr>
          <p:nvPr/>
        </p:nvPicPr>
        <p:blipFill>
          <a:blip r:embed="rId15" cstate="print"/>
          <a:srcRect/>
          <a:stretch>
            <a:fillRect/>
          </a:stretch>
        </p:blipFill>
        <p:spPr bwMode="auto">
          <a:xfrm>
            <a:off x="7594600" y="0"/>
            <a:ext cx="1778000" cy="649288"/>
          </a:xfrm>
          <a:prstGeom prst="rect">
            <a:avLst/>
          </a:prstGeom>
          <a:noFill/>
          <a:ln w="9525">
            <a:noFill/>
            <a:miter lim="800000"/>
            <a:headEnd/>
            <a:tailEnd/>
          </a:ln>
        </p:spPr>
      </p:pic>
      <p:sp>
        <p:nvSpPr>
          <p:cNvPr id="1040" name="Rectangle 16"/>
          <p:cNvSpPr>
            <a:spLocks noGrp="1" noChangeArrowheads="1"/>
          </p:cNvSpPr>
          <p:nvPr>
            <p:ph type="ftr" sz="quarter" idx="3"/>
          </p:nvPr>
        </p:nvSpPr>
        <p:spPr bwMode="auto">
          <a:xfrm>
            <a:off x="533400" y="6477000"/>
            <a:ext cx="2935288" cy="222250"/>
          </a:xfrm>
          <a:prstGeom prst="rect">
            <a:avLst/>
          </a:prstGeom>
          <a:noFill/>
          <a:ln w="9525">
            <a:noFill/>
            <a:miter lim="800000"/>
            <a:headEnd/>
            <a:tailEnd/>
          </a:ln>
          <a:effectLst/>
        </p:spPr>
        <p:txBody>
          <a:bodyPr vert="horz" wrap="square" lIns="88422" tIns="44211" rIns="88422" bIns="44211" numCol="1" anchor="t" anchorCtr="0" compatLnSpc="1">
            <a:prstTxWarp prst="textNoShape">
              <a:avLst/>
            </a:prstTxWarp>
          </a:bodyPr>
          <a:lstStyle>
            <a:lvl1pPr eaLnBrk="0" hangingPunct="0">
              <a:defRPr sz="800">
                <a:latin typeface="Arial" charset="0"/>
              </a:defRPr>
            </a:lvl1pPr>
          </a:lstStyle>
          <a:p>
            <a:pPr>
              <a:defRPr/>
            </a:pPr>
            <a:r>
              <a:rPr lang="de-DE" dirty="0"/>
              <a:t>November 2018                                                                              Leitfaden zur Truppausbildung - Truppmannausbildung Teil 2 </a:t>
            </a:r>
          </a:p>
        </p:txBody>
      </p:sp>
      <p:sp>
        <p:nvSpPr>
          <p:cNvPr id="7175" name="Rectangle 17"/>
          <p:cNvSpPr>
            <a:spLocks noGrp="1" noChangeArrowheads="1"/>
          </p:cNvSpPr>
          <p:nvPr>
            <p:ph type="title"/>
          </p:nvPr>
        </p:nvSpPr>
        <p:spPr bwMode="auto">
          <a:xfrm>
            <a:off x="609600" y="228600"/>
            <a:ext cx="48006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Tree>
  </p:cSld>
  <p:clrMap bg1="lt1" tx1="dk1" bg2="lt2" tx2="dk2" accent1="accent1" accent2="accent2" accent3="accent3" accent4="accent4" accent5="accent5" accent6="accent6" hlink="hlink" folHlink="folHlink"/>
  <p:sldLayoutIdLst>
    <p:sldLayoutId id="2147484295"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Lst>
  <p:hf hdr="0" dt="0"/>
  <p:txStyles>
    <p:titleStyle>
      <a:lvl1pPr algn="l" defTabSz="957263" rtl="0" eaLnBrk="0" fontAlgn="base" hangingPunct="0">
        <a:spcBef>
          <a:spcPct val="0"/>
        </a:spcBef>
        <a:spcAft>
          <a:spcPct val="0"/>
        </a:spcAft>
        <a:defRPr sz="1400" b="1">
          <a:solidFill>
            <a:schemeClr val="tx2"/>
          </a:solidFill>
          <a:latin typeface="+mj-lt"/>
          <a:ea typeface="+mj-ea"/>
          <a:cs typeface="+mj-cs"/>
        </a:defRPr>
      </a:lvl1pPr>
      <a:lvl2pPr algn="l" defTabSz="957263" rtl="0" eaLnBrk="0" fontAlgn="base" hangingPunct="0">
        <a:spcBef>
          <a:spcPct val="0"/>
        </a:spcBef>
        <a:spcAft>
          <a:spcPct val="0"/>
        </a:spcAft>
        <a:defRPr sz="1400" b="1">
          <a:solidFill>
            <a:schemeClr val="tx2"/>
          </a:solidFill>
          <a:latin typeface="Arial" charset="0"/>
        </a:defRPr>
      </a:lvl2pPr>
      <a:lvl3pPr algn="l" defTabSz="957263" rtl="0" eaLnBrk="0" fontAlgn="base" hangingPunct="0">
        <a:spcBef>
          <a:spcPct val="0"/>
        </a:spcBef>
        <a:spcAft>
          <a:spcPct val="0"/>
        </a:spcAft>
        <a:defRPr sz="1400" b="1">
          <a:solidFill>
            <a:schemeClr val="tx2"/>
          </a:solidFill>
          <a:latin typeface="Arial" charset="0"/>
        </a:defRPr>
      </a:lvl3pPr>
      <a:lvl4pPr algn="l" defTabSz="957263" rtl="0" eaLnBrk="0" fontAlgn="base" hangingPunct="0">
        <a:spcBef>
          <a:spcPct val="0"/>
        </a:spcBef>
        <a:spcAft>
          <a:spcPct val="0"/>
        </a:spcAft>
        <a:defRPr sz="1400" b="1">
          <a:solidFill>
            <a:schemeClr val="tx2"/>
          </a:solidFill>
          <a:latin typeface="Arial" charset="0"/>
        </a:defRPr>
      </a:lvl4pPr>
      <a:lvl5pPr algn="l" defTabSz="957263" rtl="0" eaLnBrk="0" fontAlgn="base" hangingPunct="0">
        <a:spcBef>
          <a:spcPct val="0"/>
        </a:spcBef>
        <a:spcAft>
          <a:spcPct val="0"/>
        </a:spcAft>
        <a:defRPr sz="1400" b="1">
          <a:solidFill>
            <a:schemeClr val="tx2"/>
          </a:solidFill>
          <a:latin typeface="Arial" charset="0"/>
        </a:defRPr>
      </a:lvl5pPr>
      <a:lvl6pPr marL="457200" algn="l" defTabSz="957263" rtl="0" eaLnBrk="0" fontAlgn="base" hangingPunct="0">
        <a:spcBef>
          <a:spcPct val="0"/>
        </a:spcBef>
        <a:spcAft>
          <a:spcPct val="0"/>
        </a:spcAft>
        <a:defRPr sz="1400" b="1">
          <a:solidFill>
            <a:schemeClr val="tx2"/>
          </a:solidFill>
          <a:latin typeface="Arial" charset="0"/>
        </a:defRPr>
      </a:lvl6pPr>
      <a:lvl7pPr marL="914400" algn="l" defTabSz="957263" rtl="0" eaLnBrk="0" fontAlgn="base" hangingPunct="0">
        <a:spcBef>
          <a:spcPct val="0"/>
        </a:spcBef>
        <a:spcAft>
          <a:spcPct val="0"/>
        </a:spcAft>
        <a:defRPr sz="1400" b="1">
          <a:solidFill>
            <a:schemeClr val="tx2"/>
          </a:solidFill>
          <a:latin typeface="Arial" charset="0"/>
        </a:defRPr>
      </a:lvl7pPr>
      <a:lvl8pPr marL="1371600" algn="l" defTabSz="957263" rtl="0" eaLnBrk="0" fontAlgn="base" hangingPunct="0">
        <a:spcBef>
          <a:spcPct val="0"/>
        </a:spcBef>
        <a:spcAft>
          <a:spcPct val="0"/>
        </a:spcAft>
        <a:defRPr sz="1400" b="1">
          <a:solidFill>
            <a:schemeClr val="tx2"/>
          </a:solidFill>
          <a:latin typeface="Arial" charset="0"/>
        </a:defRPr>
      </a:lvl8pPr>
      <a:lvl9pPr marL="1828800" algn="l" defTabSz="957263" rtl="0" eaLnBrk="0" fontAlgn="base" hangingPunct="0">
        <a:spcBef>
          <a:spcPct val="0"/>
        </a:spcBef>
        <a:spcAft>
          <a:spcPct val="0"/>
        </a:spcAft>
        <a:defRPr sz="1400" b="1">
          <a:solidFill>
            <a:schemeClr val="tx2"/>
          </a:solidFill>
          <a:latin typeface="Arial"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9713"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000">
          <a:solidFill>
            <a:schemeClr val="tx1"/>
          </a:solidFill>
          <a:latin typeface="+mn-lt"/>
        </a:defRPr>
      </a:lvl4pPr>
      <a:lvl5pPr marL="2155825" indent="-239713" algn="l" defTabSz="957263" rtl="0" eaLnBrk="0" fontAlgn="base" hangingPunct="0">
        <a:spcBef>
          <a:spcPct val="20000"/>
        </a:spcBef>
        <a:spcAft>
          <a:spcPct val="0"/>
        </a:spcAft>
        <a:buChar char="»"/>
        <a:defRPr sz="2000">
          <a:solidFill>
            <a:schemeClr val="tx1"/>
          </a:solidFill>
          <a:latin typeface="+mn-lt"/>
        </a:defRPr>
      </a:lvl5pPr>
      <a:lvl6pPr marL="2613025" indent="-239713" algn="l" defTabSz="957263" rtl="0" eaLnBrk="0" fontAlgn="base" hangingPunct="0">
        <a:spcBef>
          <a:spcPct val="20000"/>
        </a:spcBef>
        <a:spcAft>
          <a:spcPct val="0"/>
        </a:spcAft>
        <a:buChar char="»"/>
        <a:defRPr sz="2000">
          <a:solidFill>
            <a:schemeClr val="tx1"/>
          </a:solidFill>
          <a:latin typeface="+mn-lt"/>
        </a:defRPr>
      </a:lvl6pPr>
      <a:lvl7pPr marL="3070225" indent="-239713" algn="l" defTabSz="957263" rtl="0" eaLnBrk="0" fontAlgn="base" hangingPunct="0">
        <a:spcBef>
          <a:spcPct val="20000"/>
        </a:spcBef>
        <a:spcAft>
          <a:spcPct val="0"/>
        </a:spcAft>
        <a:buChar char="»"/>
        <a:defRPr sz="2000">
          <a:solidFill>
            <a:schemeClr val="tx1"/>
          </a:solidFill>
          <a:latin typeface="+mn-lt"/>
        </a:defRPr>
      </a:lvl7pPr>
      <a:lvl8pPr marL="3527425" indent="-239713" algn="l" defTabSz="957263" rtl="0" eaLnBrk="0" fontAlgn="base" hangingPunct="0">
        <a:spcBef>
          <a:spcPct val="20000"/>
        </a:spcBef>
        <a:spcAft>
          <a:spcPct val="0"/>
        </a:spcAft>
        <a:buChar char="»"/>
        <a:defRPr sz="2000">
          <a:solidFill>
            <a:schemeClr val="tx1"/>
          </a:solidFill>
          <a:latin typeface="+mn-lt"/>
        </a:defRPr>
      </a:lvl8pPr>
      <a:lvl9pPr marL="3984625" indent="-239713" algn="l" defTabSz="957263"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316681"/>
            <a:ext cx="182808" cy="366767"/>
          </a:xfrm>
          <a:prstGeom prst="rect">
            <a:avLst/>
          </a:prstGeom>
          <a:solidFill>
            <a:schemeClr val="bg1"/>
          </a:solidFill>
          <a:ln w="19050" algn="ctr">
            <a:noFill/>
            <a:miter lim="800000"/>
            <a:headEnd/>
            <a:tailEnd/>
          </a:ln>
        </p:spPr>
        <p:txBody>
          <a:bodyPr wrap="none" lIns="90488" tIns="44450" rIns="90488" bIns="44450" anchor="ctr">
            <a:spAutoFit/>
          </a:bodyPr>
          <a:lstStyle/>
          <a:p>
            <a:pPr eaLnBrk="0" hangingPunct="0"/>
            <a:endParaRPr lang="de-DE" dirty="0"/>
          </a:p>
        </p:txBody>
      </p:sp>
      <p:sp>
        <p:nvSpPr>
          <p:cNvPr id="12291" name="Rectangle 4"/>
          <p:cNvSpPr>
            <a:spLocks noGrp="1" noChangeArrowheads="1"/>
          </p:cNvSpPr>
          <p:nvPr>
            <p:ph type="ctrTitle"/>
          </p:nvPr>
        </p:nvSpPr>
        <p:spPr>
          <a:xfrm>
            <a:off x="419879" y="3790951"/>
            <a:ext cx="9106676" cy="1562100"/>
          </a:xfrm>
        </p:spPr>
        <p:txBody>
          <a:bodyPr/>
          <a:lstStyle/>
          <a:p>
            <a:pPr eaLnBrk="1" hangingPunct="1"/>
            <a:r>
              <a:rPr lang="de-DE" sz="2800" b="1" dirty="0"/>
              <a:t>Technische Ausbildung - Lehrgang „Maschinisten“</a:t>
            </a:r>
            <a:br>
              <a:rPr lang="de-DE" sz="2800" b="1" dirty="0"/>
            </a:br>
            <a:r>
              <a:rPr lang="de-DE" sz="800" b="1" dirty="0"/>
              <a:t>  </a:t>
            </a:r>
            <a:br>
              <a:rPr lang="de-DE" sz="2800" b="1" dirty="0"/>
            </a:br>
            <a:r>
              <a:rPr lang="de-DE" sz="2800" b="1" dirty="0"/>
              <a:t>Wasserförderung</a:t>
            </a:r>
            <a:br>
              <a:rPr lang="de-DE" sz="2800" dirty="0"/>
            </a:br>
            <a:endParaRPr lang="de-DE" sz="2800" dirty="0"/>
          </a:p>
        </p:txBody>
      </p:sp>
      <p:pic>
        <p:nvPicPr>
          <p:cNvPr id="12292" name="Picture 5" descr="HLFS"/>
          <p:cNvPicPr>
            <a:picLocks noChangeAspect="1" noChangeArrowheads="1"/>
          </p:cNvPicPr>
          <p:nvPr/>
        </p:nvPicPr>
        <p:blipFill>
          <a:blip r:embed="rId3" cstate="print"/>
          <a:srcRect/>
          <a:stretch>
            <a:fillRect/>
          </a:stretch>
        </p:blipFill>
        <p:spPr bwMode="auto">
          <a:xfrm>
            <a:off x="1905000" y="838200"/>
            <a:ext cx="6046788" cy="2159000"/>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845550" cy="5327779"/>
          </a:xfrm>
        </p:spPr>
        <p:txBody>
          <a:bodyPr/>
          <a:lstStyle/>
          <a:p>
            <a:pPr marL="0" indent="0">
              <a:spcBef>
                <a:spcPts val="0"/>
              </a:spcBef>
              <a:buNone/>
            </a:pPr>
            <a:r>
              <a:rPr lang="de-DE" sz="2600" b="1" dirty="0">
                <a:latin typeface="+mj-lt"/>
              </a:rPr>
              <a:t>Abschnitte einer Förderstrecke</a:t>
            </a:r>
            <a:endParaRPr lang="de-DE" sz="2600" dirty="0">
              <a:solidFill>
                <a:srgbClr val="0070C0"/>
              </a:solidFill>
              <a:latin typeface="+mj-lt"/>
            </a:endParaRPr>
          </a:p>
          <a:p>
            <a:pPr marL="0" indent="0">
              <a:spcBef>
                <a:spcPts val="0"/>
              </a:spcBef>
              <a:buNone/>
            </a:pPr>
            <a:r>
              <a:rPr lang="de-DE" sz="2000" dirty="0">
                <a:latin typeface="+mj-lt"/>
              </a:rPr>
              <a:t>  </a:t>
            </a:r>
          </a:p>
          <a:p>
            <a:pPr marL="0" lvl="0" indent="0">
              <a:lnSpc>
                <a:spcPts val="3400"/>
              </a:lnSpc>
              <a:spcBef>
                <a:spcPts val="0"/>
              </a:spcBef>
              <a:spcAft>
                <a:spcPts val="1200"/>
              </a:spcAft>
              <a:buNone/>
            </a:pPr>
            <a:r>
              <a:rPr lang="de-DE" sz="2400" dirty="0">
                <a:latin typeface="Arial" panose="020B0604020202020204" pitchFamily="34" charset="0"/>
                <a:cs typeface="Arial" panose="020B0604020202020204" pitchFamily="34" charset="0"/>
              </a:rPr>
              <a:t>Teilstrecke Wasserentnahme</a:t>
            </a:r>
          </a:p>
          <a:p>
            <a:pPr marL="432000" lvl="0" indent="-432000">
              <a:lnSpc>
                <a:spcPts val="2800"/>
              </a:lnSpc>
              <a:spcBef>
                <a:spcPts val="0"/>
              </a:spcBef>
              <a:spcAft>
                <a:spcPts val="24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Länge der Saug- beziehungsweise Druckleitung/-en zwischen der Wasserentnahmestelle und der ersten Feuerlöschkreiselpumpe</a:t>
            </a:r>
          </a:p>
          <a:p>
            <a:pPr marL="0" lvl="0" indent="0">
              <a:lnSpc>
                <a:spcPts val="3400"/>
              </a:lnSpc>
              <a:spcBef>
                <a:spcPts val="0"/>
              </a:spcBef>
              <a:spcAft>
                <a:spcPts val="1200"/>
              </a:spcAft>
              <a:buNone/>
            </a:pPr>
            <a:r>
              <a:rPr lang="de-DE" sz="2400" dirty="0">
                <a:latin typeface="Arial" panose="020B0604020202020204" pitchFamily="34" charset="0"/>
                <a:cs typeface="Arial" panose="020B0604020202020204" pitchFamily="34" charset="0"/>
              </a:rPr>
              <a:t>Teilstrecke Feuerlöschkreiselpumpen</a:t>
            </a:r>
          </a:p>
          <a:p>
            <a:pPr marL="432000" lvl="0" indent="-432000">
              <a:lnSpc>
                <a:spcPts val="2800"/>
              </a:lnSpc>
              <a:spcBef>
                <a:spcPts val="0"/>
              </a:spcBef>
              <a:spcAft>
                <a:spcPts val="24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Länge der Druckleitung/-en zwischen zwei Feuerlöschkreisel-pumpen</a:t>
            </a:r>
          </a:p>
          <a:p>
            <a:pPr marL="0" lvl="0" indent="0">
              <a:lnSpc>
                <a:spcPts val="3400"/>
              </a:lnSpc>
              <a:spcBef>
                <a:spcPts val="0"/>
              </a:spcBef>
              <a:spcAft>
                <a:spcPts val="1200"/>
              </a:spcAft>
              <a:buNone/>
            </a:pPr>
            <a:r>
              <a:rPr lang="de-DE" sz="2400" dirty="0">
                <a:latin typeface="Arial" panose="020B0604020202020204" pitchFamily="34" charset="0"/>
                <a:cs typeface="Arial" panose="020B0604020202020204" pitchFamily="34" charset="0"/>
              </a:rPr>
              <a:t>Teilstrecke Wasserabgabe</a:t>
            </a:r>
          </a:p>
          <a:p>
            <a:pPr marL="432000" lvl="0" indent="-432000">
              <a:lnSpc>
                <a:spcPts val="2800"/>
              </a:lnSpc>
              <a:spcBef>
                <a:spcPts val="0"/>
              </a:spcBef>
              <a:spcAft>
                <a:spcPts val="12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Länge der Druckleitungen zwischen der letzten Feuerlösch-kreiselpumpe und den Strahlrohren</a:t>
            </a:r>
          </a:p>
          <a:p>
            <a:pPr marL="432000" lvl="0" indent="-432000">
              <a:spcBef>
                <a:spcPts val="0"/>
              </a:spcBef>
              <a:spcAft>
                <a:spcPts val="1200"/>
              </a:spcAft>
              <a:buFont typeface="Wingdings" panose="05000000000000000000" pitchFamily="2" charset="2"/>
              <a:buChar char="¨"/>
            </a:pPr>
            <a:endParaRPr lang="de-DE" sz="2000" b="1"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10</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13029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845550" cy="5327779"/>
          </a:xfrm>
        </p:spPr>
        <p:txBody>
          <a:bodyPr/>
          <a:lstStyle/>
          <a:p>
            <a:pPr marL="0" indent="0">
              <a:spcBef>
                <a:spcPts val="0"/>
              </a:spcBef>
              <a:buNone/>
            </a:pPr>
            <a:r>
              <a:rPr lang="de-DE" sz="2600" b="1" dirty="0">
                <a:latin typeface="+mj-lt"/>
              </a:rPr>
              <a:t>Länge einer Förderstrecke</a:t>
            </a:r>
            <a:endParaRPr lang="de-DE" sz="2600" dirty="0">
              <a:solidFill>
                <a:srgbClr val="0070C0"/>
              </a:solidFill>
              <a:latin typeface="+mj-lt"/>
            </a:endParaRPr>
          </a:p>
          <a:p>
            <a:pPr marL="0" indent="0">
              <a:spcBef>
                <a:spcPts val="0"/>
              </a:spcBef>
              <a:buNone/>
            </a:pPr>
            <a:r>
              <a:rPr lang="de-DE" sz="2000" dirty="0">
                <a:latin typeface="+mj-lt"/>
              </a:rPr>
              <a:t>  </a:t>
            </a:r>
          </a:p>
          <a:p>
            <a:pPr marL="0" lvl="0" indent="0">
              <a:lnSpc>
                <a:spcPts val="3400"/>
              </a:lnSpc>
              <a:spcBef>
                <a:spcPts val="0"/>
              </a:spcBef>
              <a:spcAft>
                <a:spcPts val="900"/>
              </a:spcAft>
              <a:buNone/>
            </a:pPr>
            <a:r>
              <a:rPr lang="de-DE" sz="2400" dirty="0">
                <a:latin typeface="Arial" panose="020B0604020202020204" pitchFamily="34" charset="0"/>
                <a:cs typeface="Arial" panose="020B0604020202020204" pitchFamily="34" charset="0"/>
              </a:rPr>
              <a:t>Einfache Förderstrecke</a:t>
            </a:r>
          </a:p>
          <a:p>
            <a:pPr marL="432000" lvl="0" indent="-432000">
              <a:lnSpc>
                <a:spcPts val="2800"/>
              </a:lnSpc>
              <a:spcBef>
                <a:spcPts val="0"/>
              </a:spcBef>
              <a:spcAft>
                <a:spcPts val="9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an die Teilstrecke Wasserentnahme schließt sich unmittelbar die Teilstrecke Wasserabgabe an</a:t>
            </a:r>
          </a:p>
          <a:p>
            <a:pPr marL="432000" lvl="0" indent="-432000">
              <a:spcBef>
                <a:spcPts val="0"/>
              </a:spcBef>
              <a:spcAft>
                <a:spcPts val="24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es wird nur eine Feuerlöschkreiselpumpe benötigt</a:t>
            </a:r>
          </a:p>
          <a:p>
            <a:pPr marL="0" lvl="0" indent="0">
              <a:lnSpc>
                <a:spcPts val="3400"/>
              </a:lnSpc>
              <a:spcBef>
                <a:spcPts val="0"/>
              </a:spcBef>
              <a:spcAft>
                <a:spcPts val="900"/>
              </a:spcAft>
              <a:buNone/>
            </a:pPr>
            <a:r>
              <a:rPr lang="de-DE" sz="2400" dirty="0">
                <a:latin typeface="Arial" panose="020B0604020202020204" pitchFamily="34" charset="0"/>
                <a:cs typeface="Arial" panose="020B0604020202020204" pitchFamily="34" charset="0"/>
              </a:rPr>
              <a:t>Lange Förderstrecke</a:t>
            </a:r>
          </a:p>
          <a:p>
            <a:pPr marL="432000" lvl="0" indent="-432000">
              <a:lnSpc>
                <a:spcPts val="2800"/>
              </a:lnSpc>
              <a:spcBef>
                <a:spcPts val="0"/>
              </a:spcBef>
              <a:spcAft>
                <a:spcPts val="9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an die Teilstrecke Wasserentnahme schließt sich eine Teilstrecke Feuerlöschkreiselpumpen an (oder mehrere)</a:t>
            </a:r>
          </a:p>
          <a:p>
            <a:pPr marL="432000" lvl="0" indent="-432000">
              <a:lnSpc>
                <a:spcPts val="2600"/>
              </a:lnSpc>
              <a:spcBef>
                <a:spcPts val="0"/>
              </a:spcBef>
              <a:spcAft>
                <a:spcPts val="9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am Ende ergänzt durch die Teilstrecke Wasserabgabe</a:t>
            </a:r>
          </a:p>
          <a:p>
            <a:pPr marL="432000" lvl="0" indent="-432000">
              <a:lnSpc>
                <a:spcPts val="2800"/>
              </a:lnSpc>
              <a:spcBef>
                <a:spcPts val="0"/>
              </a:spcBef>
              <a:spcAft>
                <a:spcPts val="24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es werden mehrere in Reihe hintereinander geschaltete Feuer-löschkreiselpumpen benötigt</a:t>
            </a: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11</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310434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33061"/>
            <a:ext cx="8845800" cy="5344449"/>
          </a:xfrm>
        </p:spPr>
        <p:txBody>
          <a:bodyPr/>
          <a:lstStyle/>
          <a:p>
            <a:pPr marL="0" indent="0">
              <a:spcBef>
                <a:spcPts val="0"/>
              </a:spcBef>
              <a:buNone/>
            </a:pPr>
            <a:r>
              <a:rPr lang="de-DE" sz="2600" b="1" dirty="0">
                <a:latin typeface="+mj-lt"/>
              </a:rPr>
              <a:t>Wasserentnahme</a:t>
            </a:r>
            <a:endParaRPr lang="de-DE" sz="2600" dirty="0">
              <a:latin typeface="+mj-lt"/>
            </a:endParaRPr>
          </a:p>
          <a:p>
            <a:pPr marL="0" indent="0">
              <a:spcBef>
                <a:spcPts val="0"/>
              </a:spcBef>
              <a:buNone/>
            </a:pPr>
            <a:r>
              <a:rPr lang="de-DE" sz="2400" dirty="0">
                <a:latin typeface="+mj-lt"/>
              </a:rPr>
              <a:t>  </a:t>
            </a:r>
          </a:p>
          <a:p>
            <a:pPr marL="0" lvl="0" indent="0">
              <a:spcBef>
                <a:spcPts val="0"/>
              </a:spcBef>
              <a:spcAft>
                <a:spcPts val="2400"/>
              </a:spcAft>
              <a:buNone/>
            </a:pPr>
            <a:r>
              <a:rPr lang="de-DE" sz="2400" dirty="0">
                <a:latin typeface="Arial" panose="020B0604020202020204" pitchFamily="34" charset="0"/>
                <a:cs typeface="Arial" panose="020B0604020202020204" pitchFamily="34" charset="0"/>
              </a:rPr>
              <a:t>Die Wasserentnahme erfolgt</a:t>
            </a:r>
          </a:p>
          <a:p>
            <a:pPr marL="432000" lvl="0" indent="-432000">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aus Löschfahrzeugen,</a:t>
            </a:r>
          </a:p>
          <a:p>
            <a:pPr marL="432000" lvl="0" indent="-432000">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aus Hydranten oder </a:t>
            </a:r>
          </a:p>
          <a:p>
            <a:pPr marL="432000" lvl="0" indent="-432000">
              <a:spcBef>
                <a:spcPts val="0"/>
              </a:spcBef>
              <a:spcAft>
                <a:spcPts val="30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aus unabhängigen Wasservorräten.</a:t>
            </a: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12</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396880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33061"/>
            <a:ext cx="8845800" cy="5344449"/>
          </a:xfrm>
        </p:spPr>
        <p:txBody>
          <a:bodyPr/>
          <a:lstStyle/>
          <a:p>
            <a:pPr marL="0" indent="0">
              <a:spcBef>
                <a:spcPts val="0"/>
              </a:spcBef>
              <a:buNone/>
            </a:pPr>
            <a:r>
              <a:rPr lang="de-DE" sz="2600" b="1" dirty="0">
                <a:latin typeface="+mj-lt"/>
              </a:rPr>
              <a:t>Wasserentnahme aus Löschfahrzeugen</a:t>
            </a:r>
            <a:endParaRPr lang="de-DE" sz="2600" dirty="0">
              <a:latin typeface="+mj-lt"/>
            </a:endParaRPr>
          </a:p>
          <a:p>
            <a:pPr marL="0" indent="0">
              <a:spcBef>
                <a:spcPts val="0"/>
              </a:spcBef>
              <a:buNone/>
            </a:pPr>
            <a:r>
              <a:rPr lang="de-DE" sz="2400" dirty="0">
                <a:latin typeface="+mj-lt"/>
              </a:rPr>
              <a:t>  </a:t>
            </a:r>
          </a:p>
          <a:p>
            <a:pPr marL="0" lvl="0" indent="0">
              <a:spcBef>
                <a:spcPts val="0"/>
              </a:spcBef>
              <a:spcAft>
                <a:spcPts val="2400"/>
              </a:spcAft>
              <a:buNone/>
            </a:pPr>
            <a:r>
              <a:rPr lang="de-DE" sz="2400" dirty="0">
                <a:latin typeface="Arial" panose="020B0604020202020204" pitchFamily="34" charset="0"/>
                <a:cs typeface="Arial" panose="020B0604020202020204" pitchFamily="34" charset="0"/>
              </a:rPr>
              <a:t>Der auf Löschfahrzeugen mitgeführte Löschwasservorrat </a:t>
            </a:r>
          </a:p>
          <a:p>
            <a:pPr marL="432000" lvl="0" indent="-432000">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ist oftmals ausreichend,</a:t>
            </a:r>
          </a:p>
          <a:p>
            <a:pPr marL="432000" lvl="0" indent="-432000">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schnell und ortsunabhängig verfügbar, </a:t>
            </a:r>
          </a:p>
          <a:p>
            <a:pPr marL="432000" lvl="0" indent="-432000">
              <a:spcBef>
                <a:spcPts val="0"/>
              </a:spcBef>
              <a:spcAft>
                <a:spcPts val="30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jedoch in der Menge begrenzt.</a:t>
            </a: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13</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35770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599" y="933061"/>
            <a:ext cx="8972939" cy="5344449"/>
          </a:xfrm>
        </p:spPr>
        <p:txBody>
          <a:bodyPr/>
          <a:lstStyle/>
          <a:p>
            <a:pPr marL="0" indent="0">
              <a:spcBef>
                <a:spcPts val="0"/>
              </a:spcBef>
              <a:buNone/>
            </a:pPr>
            <a:r>
              <a:rPr lang="de-DE" sz="2600" b="1" dirty="0">
                <a:latin typeface="+mj-lt"/>
              </a:rPr>
              <a:t>Pendelverkehr mit Löschfahrzeugen</a:t>
            </a:r>
            <a:endParaRPr lang="de-DE" sz="2600" dirty="0">
              <a:latin typeface="+mj-lt"/>
            </a:endParaRPr>
          </a:p>
          <a:p>
            <a:pPr marL="0" indent="0">
              <a:spcBef>
                <a:spcPts val="0"/>
              </a:spcBef>
              <a:buNone/>
            </a:pPr>
            <a:r>
              <a:rPr lang="de-DE" sz="2000" dirty="0">
                <a:latin typeface="Arial" panose="020B0604020202020204" pitchFamily="34" charset="0"/>
                <a:cs typeface="Arial" panose="020B0604020202020204" pitchFamily="34" charset="0"/>
              </a:rPr>
              <a:t>  </a:t>
            </a:r>
          </a:p>
          <a:p>
            <a:pPr marL="0" lvl="0" indent="0">
              <a:lnSpc>
                <a:spcPts val="3400"/>
              </a:lnSpc>
              <a:spcBef>
                <a:spcPts val="0"/>
              </a:spcBef>
              <a:spcAft>
                <a:spcPts val="2400"/>
              </a:spcAft>
              <a:buNone/>
            </a:pPr>
            <a:r>
              <a:rPr lang="de-DE" sz="2400" dirty="0">
                <a:latin typeface="Arial" panose="020B0604020202020204" pitchFamily="34" charset="0"/>
                <a:cs typeface="Arial" panose="020B0604020202020204" pitchFamily="34" charset="0"/>
              </a:rPr>
              <a:t>Löschwasser wird im stetigen Wechsel mit mehreren Löschfahr-zeugen von einer Wasserentnahmestelle bis zu einer Wasserabgabestelle transportiert.</a:t>
            </a:r>
          </a:p>
          <a:p>
            <a:pPr marL="0" lvl="0" indent="0">
              <a:spcBef>
                <a:spcPts val="0"/>
              </a:spcBef>
              <a:spcAft>
                <a:spcPts val="1200"/>
              </a:spcAft>
              <a:buNone/>
            </a:pPr>
            <a:r>
              <a:rPr lang="de-DE" sz="2400" dirty="0">
                <a:latin typeface="Arial" panose="020B0604020202020204" pitchFamily="34" charset="0"/>
                <a:cs typeface="Arial" panose="020B0604020202020204" pitchFamily="34" charset="0"/>
              </a:rPr>
              <a:t>Wird angewendet, wenn</a:t>
            </a:r>
          </a:p>
          <a:p>
            <a:pPr marL="432000" lvl="0" indent="-432000">
              <a:lnSpc>
                <a:spcPts val="2800"/>
              </a:lnSpc>
              <a:spcBef>
                <a:spcPts val="0"/>
              </a:spcBef>
              <a:spcAft>
                <a:spcPts val="12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eine große Entfernung zwischen der Wasserentnahmestelle und der Wasserabgabestelle besteht,</a:t>
            </a:r>
          </a:p>
          <a:p>
            <a:pPr marL="432000" lvl="0" indent="-432000">
              <a:lnSpc>
                <a:spcPts val="2800"/>
              </a:lnSpc>
              <a:spcBef>
                <a:spcPts val="0"/>
              </a:spcBef>
              <a:spcAft>
                <a:spcPts val="12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nur eine begrenzte Nutzungszeit der Wasserförderung erforderlich ist und </a:t>
            </a:r>
          </a:p>
          <a:p>
            <a:pPr marL="432000" lvl="0" indent="-432000">
              <a:lnSpc>
                <a:spcPts val="2800"/>
              </a:lnSpc>
              <a:spcBef>
                <a:spcPts val="0"/>
              </a:spcBef>
              <a:spcAft>
                <a:spcPts val="30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die erforderlichen Löschfahrzeuge (vor allem Tanklöschfahrzeuge) bereitgestellt werden können.</a:t>
            </a: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14</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412274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33061"/>
            <a:ext cx="9028922" cy="5344449"/>
          </a:xfrm>
        </p:spPr>
        <p:txBody>
          <a:bodyPr/>
          <a:lstStyle/>
          <a:p>
            <a:pPr marL="0" indent="0">
              <a:spcBef>
                <a:spcPts val="0"/>
              </a:spcBef>
              <a:buNone/>
            </a:pPr>
            <a:r>
              <a:rPr lang="de-DE" sz="2600" b="1" dirty="0">
                <a:latin typeface="+mj-lt"/>
              </a:rPr>
              <a:t>Wasserentnahme aus Hydranten</a:t>
            </a:r>
            <a:endParaRPr lang="de-DE" sz="2600" dirty="0">
              <a:latin typeface="+mj-lt"/>
            </a:endParaRPr>
          </a:p>
          <a:p>
            <a:pPr marL="0" indent="0">
              <a:spcBef>
                <a:spcPts val="0"/>
              </a:spcBef>
              <a:buNone/>
            </a:pPr>
            <a:r>
              <a:rPr lang="de-DE" sz="2200" dirty="0">
                <a:latin typeface="Arial" panose="020B0604020202020204" pitchFamily="34" charset="0"/>
                <a:cs typeface="Arial" panose="020B0604020202020204" pitchFamily="34" charset="0"/>
              </a:rPr>
              <a:t>  </a:t>
            </a:r>
          </a:p>
          <a:p>
            <a:pPr marL="432000" indent="-432000">
              <a:spcBef>
                <a:spcPts val="0"/>
              </a:spcBef>
              <a:spcAft>
                <a:spcPts val="22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aus den Rohrnetzen der öffentlichen Trinkwasserversorgung</a:t>
            </a:r>
          </a:p>
          <a:p>
            <a:pPr marL="432000" lvl="0" indent="-432000">
              <a:spcBef>
                <a:spcPts val="0"/>
              </a:spcBef>
              <a:spcAft>
                <a:spcPts val="22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über Unterflurhydranten (zusammen mit einem Standrohr) </a:t>
            </a:r>
          </a:p>
          <a:p>
            <a:pPr marL="432000" lvl="0" indent="-432000">
              <a:spcBef>
                <a:spcPts val="0"/>
              </a:spcBef>
              <a:spcAft>
                <a:spcPts val="22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oder über Überflurhydranten</a:t>
            </a:r>
          </a:p>
          <a:p>
            <a:pPr marL="432000" lvl="0" indent="-432000">
              <a:spcBef>
                <a:spcPts val="0"/>
              </a:spcBef>
              <a:spcAft>
                <a:spcPts val="22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Wasserdruck in den Rohrnetzen etwa 1,5 Bar bis 4,5 Bar </a:t>
            </a:r>
          </a:p>
          <a:p>
            <a:pPr marL="432000" lvl="0" indent="-432000">
              <a:spcBef>
                <a:spcPts val="0"/>
              </a:spcBef>
              <a:spcAft>
                <a:spcPts val="22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Wassermenge etwa 800 Liter pro Minute (Unterflurhydrant) </a:t>
            </a:r>
          </a:p>
          <a:p>
            <a:pPr marL="432000" lvl="0" indent="-432000">
              <a:spcBef>
                <a:spcPts val="0"/>
              </a:spcBef>
              <a:spcAft>
                <a:spcPts val="22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oder etwa 1.500 Liter pro Minute (Überflurhydrant)</a:t>
            </a:r>
          </a:p>
          <a:p>
            <a:pPr marL="432000" lvl="0" indent="-432000">
              <a:lnSpc>
                <a:spcPts val="2800"/>
              </a:lnSpc>
              <a:spcBef>
                <a:spcPts val="0"/>
              </a:spcBef>
              <a:spcAft>
                <a:spcPts val="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durch B-Druckschläuche und über ein angekuppeltes Sammelstück dem Saugeingang einer Feuerlöschkreiselpumpe zugeführt </a:t>
            </a: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15</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29565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20509" y="923731"/>
            <a:ext cx="5015181" cy="5225142"/>
          </a:xfrm>
        </p:spPr>
        <p:txBody>
          <a:bodyPr/>
          <a:lstStyle/>
          <a:p>
            <a:pPr marL="0" indent="0">
              <a:spcBef>
                <a:spcPts val="0"/>
              </a:spcBef>
              <a:buNone/>
            </a:pPr>
            <a:r>
              <a:rPr lang="de-DE" sz="2600" b="1" dirty="0">
                <a:latin typeface="Arial" panose="020B0604020202020204" pitchFamily="34" charset="0"/>
                <a:cs typeface="Arial" panose="020B0604020202020204" pitchFamily="34" charset="0"/>
              </a:rPr>
              <a:t>Trinkwasserschutz</a:t>
            </a:r>
          </a:p>
          <a:p>
            <a:pPr marL="0" indent="0">
              <a:spcBef>
                <a:spcPts val="0"/>
              </a:spcBef>
              <a:buNone/>
            </a:pPr>
            <a:endParaRPr lang="de-DE" sz="2200" b="1" dirty="0">
              <a:solidFill>
                <a:srgbClr val="0070C0"/>
              </a:solidFill>
              <a:latin typeface="Arial" panose="020B0604020202020204" pitchFamily="34" charset="0"/>
              <a:cs typeface="Arial" panose="020B0604020202020204" pitchFamily="34" charset="0"/>
            </a:endParaRPr>
          </a:p>
          <a:p>
            <a:pPr marL="0" lvl="0" indent="0">
              <a:spcBef>
                <a:spcPts val="0"/>
              </a:spcBef>
              <a:spcAft>
                <a:spcPts val="3000"/>
              </a:spcAft>
              <a:buNone/>
            </a:pPr>
            <a:r>
              <a:rPr lang="de-DE" sz="2400" dirty="0">
                <a:latin typeface="Arial" panose="020B0604020202020204" pitchFamily="34" charset="0"/>
                <a:cs typeface="Arial" panose="020B0604020202020204" pitchFamily="34" charset="0"/>
              </a:rPr>
              <a:t>Ein mobiler Systemtrenner B-FW</a:t>
            </a:r>
          </a:p>
          <a:p>
            <a:pPr marL="432000" lvl="0" indent="-432000">
              <a:lnSpc>
                <a:spcPts val="2800"/>
              </a:lnSpc>
              <a:spcBef>
                <a:spcPts val="0"/>
              </a:spcBef>
              <a:spcAft>
                <a:spcPts val="30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ist bei der Wasserentnahme aus Hydranten zu verwenden,</a:t>
            </a:r>
          </a:p>
          <a:p>
            <a:pPr marL="432000" indent="-432000">
              <a:lnSpc>
                <a:spcPts val="2800"/>
              </a:lnSpc>
              <a:spcBef>
                <a:spcPts val="0"/>
              </a:spcBef>
              <a:spcAft>
                <a:spcPts val="30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verhindert, dass bei Druckunter-schieden Wasser zurückfließt und </a:t>
            </a:r>
          </a:p>
          <a:p>
            <a:pPr marL="432000" indent="-432000">
              <a:lnSpc>
                <a:spcPts val="2800"/>
              </a:lnSpc>
              <a:spcBef>
                <a:spcPts val="0"/>
              </a:spcBef>
              <a:spcAft>
                <a:spcPts val="18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ist direkt am Standrohr oder am Überflurhydrant anzuschließen.</a:t>
            </a:r>
          </a:p>
          <a:p>
            <a:pPr marL="0" indent="0">
              <a:spcBef>
                <a:spcPts val="0"/>
              </a:spcBef>
              <a:buNone/>
            </a:pPr>
            <a:endParaRPr lang="de-DE" sz="2600" dirty="0">
              <a:solidFill>
                <a:srgbClr val="0070C0"/>
              </a:solidFill>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16</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graphicFrame>
        <p:nvGraphicFramePr>
          <p:cNvPr id="8" name="Tabelle 7">
            <a:extLst>
              <a:ext uri="{FF2B5EF4-FFF2-40B4-BE49-F238E27FC236}">
                <a16:creationId xmlns:a16="http://schemas.microsoft.com/office/drawing/2014/main" id="{A9100097-EEFF-42BD-82AC-375F86081036}"/>
              </a:ext>
            </a:extLst>
          </p:cNvPr>
          <p:cNvGraphicFramePr>
            <a:graphicFrameLocks noGrp="1"/>
          </p:cNvGraphicFramePr>
          <p:nvPr>
            <p:extLst>
              <p:ext uri="{D42A27DB-BD31-4B8C-83A1-F6EECF244321}">
                <p14:modId xmlns:p14="http://schemas.microsoft.com/office/powerpoint/2010/main" val="1497507372"/>
              </p:ext>
            </p:extLst>
          </p:nvPr>
        </p:nvGraphicFramePr>
        <p:xfrm>
          <a:off x="5826328" y="1640408"/>
          <a:ext cx="3628822" cy="3629674"/>
        </p:xfrm>
        <a:graphic>
          <a:graphicData uri="http://schemas.openxmlformats.org/drawingml/2006/table">
            <a:tbl>
              <a:tblPr firstRow="1" bandRow="1">
                <a:tableStyleId>{5C22544A-7EE6-4342-B048-85BDC9FD1C3A}</a:tableStyleId>
              </a:tblPr>
              <a:tblGrid>
                <a:gridCol w="3628822">
                  <a:extLst>
                    <a:ext uri="{9D8B030D-6E8A-4147-A177-3AD203B41FA5}">
                      <a16:colId xmlns:a16="http://schemas.microsoft.com/office/drawing/2014/main" val="3721514695"/>
                    </a:ext>
                  </a:extLst>
                </a:gridCol>
              </a:tblGrid>
              <a:tr h="3108874">
                <a:tc>
                  <a:txBody>
                    <a:bodyPr/>
                    <a:lstStyle/>
                    <a:p>
                      <a:endParaRPr lang="de-DE" dirty="0"/>
                    </a:p>
                  </a:txBody>
                  <a:tcPr>
                    <a:solidFill>
                      <a:srgbClr val="99CCFF"/>
                    </a:solidFill>
                  </a:tcPr>
                </a:tc>
                <a:extLst>
                  <a:ext uri="{0D108BD9-81ED-4DB2-BD59-A6C34878D82A}">
                    <a16:rowId xmlns:a16="http://schemas.microsoft.com/office/drawing/2014/main" val="1329069859"/>
                  </a:ext>
                </a:extLst>
              </a:tr>
              <a:tr h="4051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b="1" kern="1200" dirty="0">
                          <a:solidFill>
                            <a:schemeClr val="dk1"/>
                          </a:solidFill>
                          <a:effectLst/>
                          <a:latin typeface="Arial" panose="020B0604020202020204" pitchFamily="34" charset="0"/>
                          <a:ea typeface="+mn-ea"/>
                          <a:cs typeface="Arial" panose="020B0604020202020204" pitchFamily="34" charset="0"/>
                        </a:rPr>
                        <a:t>Systemtrenner B-FW</a:t>
                      </a:r>
                      <a:endParaRPr lang="de-DE" sz="2000" dirty="0">
                        <a:latin typeface="Arial" panose="020B0604020202020204" pitchFamily="34" charset="0"/>
                        <a:cs typeface="Arial" panose="020B0604020202020204" pitchFamily="34" charset="0"/>
                      </a:endParaRPr>
                    </a:p>
                  </a:txBody>
                  <a:tcPr marT="108000" marB="108000">
                    <a:solidFill>
                      <a:srgbClr val="99CCFF"/>
                    </a:solidFill>
                  </a:tcPr>
                </a:tc>
                <a:extLst>
                  <a:ext uri="{0D108BD9-81ED-4DB2-BD59-A6C34878D82A}">
                    <a16:rowId xmlns:a16="http://schemas.microsoft.com/office/drawing/2014/main" val="3006401581"/>
                  </a:ext>
                </a:extLst>
              </a:tr>
            </a:tbl>
          </a:graphicData>
        </a:graphic>
      </p:graphicFrame>
      <p:pic>
        <p:nvPicPr>
          <p:cNvPr id="9" name="Grafik 8" descr="166750 - Systemtrenner Typ B-FW">
            <a:extLst>
              <a:ext uri="{FF2B5EF4-FFF2-40B4-BE49-F238E27FC236}">
                <a16:creationId xmlns:a16="http://schemas.microsoft.com/office/drawing/2014/main" id="{498DAF1B-DDEB-4023-8EE0-B5D2AF875722}"/>
              </a:ext>
            </a:extLst>
          </p:cNvPr>
          <p:cNvPicPr/>
          <p:nvPr/>
        </p:nvPicPr>
        <p:blipFill>
          <a:blip r:embed="rId2" cstate="print">
            <a:extLst>
              <a:ext uri="{28A0092B-C50C-407E-A947-70E740481C1C}">
                <a14:useLocalDpi xmlns:a14="http://schemas.microsoft.com/office/drawing/2010/main" val="0"/>
              </a:ext>
            </a:extLst>
          </a:blip>
          <a:srcRect t="9923" b="7990"/>
          <a:stretch>
            <a:fillRect/>
          </a:stretch>
        </p:blipFill>
        <p:spPr bwMode="auto">
          <a:xfrm>
            <a:off x="5941175" y="1751964"/>
            <a:ext cx="3417429" cy="2876019"/>
          </a:xfrm>
          <a:prstGeom prst="rect">
            <a:avLst/>
          </a:prstGeom>
          <a:noFill/>
          <a:ln>
            <a:noFill/>
          </a:ln>
        </p:spPr>
      </p:pic>
    </p:spTree>
    <p:extLst>
      <p:ext uri="{BB962C8B-B14F-4D97-AF65-F5344CB8AC3E}">
        <p14:creationId xmlns:p14="http://schemas.microsoft.com/office/powerpoint/2010/main" val="64961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33061"/>
            <a:ext cx="8845550" cy="5344449"/>
          </a:xfrm>
        </p:spPr>
        <p:txBody>
          <a:bodyPr/>
          <a:lstStyle/>
          <a:p>
            <a:pPr marL="0" indent="0">
              <a:spcBef>
                <a:spcPts val="0"/>
              </a:spcBef>
              <a:buNone/>
            </a:pPr>
            <a:r>
              <a:rPr lang="de-DE" sz="2600" b="1" dirty="0">
                <a:latin typeface="+mj-lt"/>
              </a:rPr>
              <a:t>Wasserentnahme aus unabhängigen Wasservorräten</a:t>
            </a:r>
            <a:endParaRPr lang="de-DE" sz="2600" dirty="0">
              <a:latin typeface="+mj-lt"/>
            </a:endParaRPr>
          </a:p>
          <a:p>
            <a:pPr marL="0" indent="0">
              <a:spcBef>
                <a:spcPts val="0"/>
              </a:spcBef>
              <a:buNone/>
            </a:pPr>
            <a:r>
              <a:rPr lang="de-DE" sz="2400" dirty="0">
                <a:latin typeface="Arial" panose="020B0604020202020204" pitchFamily="34" charset="0"/>
                <a:cs typeface="Arial" panose="020B0604020202020204" pitchFamily="34" charset="0"/>
              </a:rPr>
              <a:t>  </a:t>
            </a:r>
          </a:p>
          <a:p>
            <a:pPr marL="432000" indent="-432000">
              <a:lnSpc>
                <a:spcPts val="3400"/>
              </a:lnSpc>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Wasservorräte, die unabhängig von der öffentlichen Trink-wasserversorgung sind</a:t>
            </a:r>
          </a:p>
          <a:p>
            <a:pPr marL="432000" indent="-432000">
              <a:lnSpc>
                <a:spcPts val="3400"/>
              </a:lnSpc>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zum Beispiel offene Gewässer, Löschwasserteiche, Lösch-wasserbrunnen, unterirdische Löschwasserbehälter</a:t>
            </a:r>
          </a:p>
          <a:p>
            <a:pPr marL="432000" indent="-432000">
              <a:lnSpc>
                <a:spcPts val="3400"/>
              </a:lnSpc>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Wasserentnahme mit Feuerlöschkreiselpumpen im Saugbetrieb </a:t>
            </a:r>
          </a:p>
          <a:p>
            <a:pPr marL="792000">
              <a:spcBef>
                <a:spcPts val="0"/>
              </a:spcBef>
              <a:spcAft>
                <a:spcPts val="1200"/>
              </a:spcAft>
              <a:buFont typeface="Arial" panose="020B0604020202020204" pitchFamily="34" charset="0"/>
              <a:buChar char="•"/>
            </a:pPr>
            <a:r>
              <a:rPr lang="de-DE" sz="2400" dirty="0">
                <a:latin typeface="Arial" panose="020B0604020202020204" pitchFamily="34" charset="0"/>
                <a:cs typeface="Arial" panose="020B0604020202020204" pitchFamily="34" charset="0"/>
              </a:rPr>
              <a:t>unmittelbar aus offenen Gewässern</a:t>
            </a:r>
          </a:p>
          <a:p>
            <a:pPr marL="792000">
              <a:spcBef>
                <a:spcPts val="0"/>
              </a:spcBef>
              <a:spcAft>
                <a:spcPts val="2200"/>
              </a:spcAft>
              <a:buFont typeface="Arial" panose="020B0604020202020204" pitchFamily="34" charset="0"/>
              <a:buChar char="•"/>
            </a:pPr>
            <a:r>
              <a:rPr lang="de-DE" sz="2400" dirty="0">
                <a:latin typeface="Arial" panose="020B0604020202020204" pitchFamily="34" charset="0"/>
                <a:cs typeface="Arial" panose="020B0604020202020204" pitchFamily="34" charset="0"/>
              </a:rPr>
              <a:t>über Löschwasser-Sauganschlüsse </a:t>
            </a:r>
          </a:p>
          <a:p>
            <a:pPr marL="432000" indent="-432000">
              <a:spcBef>
                <a:spcPts val="0"/>
              </a:spcBef>
              <a:spcAft>
                <a:spcPts val="2200"/>
              </a:spcAft>
              <a:buFont typeface="Wingdings" panose="05000000000000000000" pitchFamily="2" charset="2"/>
              <a:buChar char="¨"/>
            </a:pPr>
            <a:endParaRPr lang="de-DE" sz="2200" dirty="0">
              <a:latin typeface="Arial" panose="020B0604020202020204" pitchFamily="34" charset="0"/>
              <a:cs typeface="Arial" panose="020B0604020202020204" pitchFamily="34" charset="0"/>
            </a:endParaRPr>
          </a:p>
          <a:p>
            <a:pPr marL="432000" indent="-432000">
              <a:spcBef>
                <a:spcPts val="0"/>
              </a:spcBef>
              <a:spcAft>
                <a:spcPts val="2200"/>
              </a:spcAft>
              <a:buFont typeface="Wingdings" panose="05000000000000000000" pitchFamily="2" charset="2"/>
              <a:buChar char="¨"/>
            </a:pPr>
            <a:endParaRPr lang="de-DE" sz="2200"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17</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204038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33061"/>
            <a:ext cx="8845550" cy="5344449"/>
          </a:xfrm>
        </p:spPr>
        <p:txBody>
          <a:bodyPr/>
          <a:lstStyle/>
          <a:p>
            <a:pPr marL="0" indent="0">
              <a:spcBef>
                <a:spcPts val="0"/>
              </a:spcBef>
              <a:buNone/>
            </a:pPr>
            <a:r>
              <a:rPr lang="de-DE" sz="2600" b="1" dirty="0">
                <a:latin typeface="+mj-lt"/>
              </a:rPr>
              <a:t>Saugbetrieb</a:t>
            </a:r>
            <a:endParaRPr lang="de-DE" sz="2600" dirty="0">
              <a:latin typeface="+mj-lt"/>
            </a:endParaRPr>
          </a:p>
          <a:p>
            <a:pPr marL="0" indent="0">
              <a:spcBef>
                <a:spcPts val="0"/>
              </a:spcBef>
              <a:buNone/>
            </a:pPr>
            <a:r>
              <a:rPr lang="de-DE" sz="2400" dirty="0">
                <a:latin typeface="Arial" panose="020B0604020202020204" pitchFamily="34" charset="0"/>
                <a:cs typeface="Arial" panose="020B0604020202020204" pitchFamily="34" charset="0"/>
              </a:rPr>
              <a:t>  </a:t>
            </a:r>
          </a:p>
          <a:p>
            <a:pPr marL="432000" indent="-432000">
              <a:lnSpc>
                <a:spcPts val="3400"/>
              </a:lnSpc>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Das Pumpengehäuse der Feuerlöschkreiselpumpe und die im Wasser eingetauchte Saugleitung werden durch die zuschaltbare Entlüftungseinrichtung der Pumpe entlüftet. </a:t>
            </a:r>
          </a:p>
          <a:p>
            <a:pPr marL="432000" indent="-432000">
              <a:lnSpc>
                <a:spcPts val="3400"/>
              </a:lnSpc>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Durch die Einwirkung des äußeren Luftdrucks füllt sich die Saugleitung und das Pumpengehäuse dann mit Wasser.</a:t>
            </a:r>
            <a:endParaRPr lang="de-DE" sz="2200"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18</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306795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33061"/>
            <a:ext cx="5847184" cy="5344449"/>
          </a:xfrm>
        </p:spPr>
        <p:txBody>
          <a:bodyPr/>
          <a:lstStyle/>
          <a:p>
            <a:pPr marL="0" indent="0">
              <a:spcBef>
                <a:spcPts val="0"/>
              </a:spcBef>
              <a:buNone/>
            </a:pPr>
            <a:r>
              <a:rPr lang="de-DE" sz="2600" b="1" dirty="0">
                <a:latin typeface="+mj-lt"/>
              </a:rPr>
              <a:t>Luftdruck</a:t>
            </a:r>
            <a:endParaRPr lang="de-DE" sz="2600" dirty="0">
              <a:latin typeface="+mj-lt"/>
            </a:endParaRPr>
          </a:p>
          <a:p>
            <a:pPr marL="0" indent="0">
              <a:spcBef>
                <a:spcPts val="0"/>
              </a:spcBef>
              <a:buNone/>
            </a:pPr>
            <a:r>
              <a:rPr lang="de-DE" sz="2200" dirty="0">
                <a:latin typeface="+mj-lt"/>
                <a:cs typeface="Arial" panose="020B0604020202020204" pitchFamily="34" charset="0"/>
              </a:rPr>
              <a:t>  </a:t>
            </a:r>
          </a:p>
          <a:p>
            <a:pPr marL="432000" indent="-432000">
              <a:lnSpc>
                <a:spcPts val="2800"/>
              </a:lnSpc>
              <a:spcBef>
                <a:spcPts val="0"/>
              </a:spcBef>
              <a:spcAft>
                <a:spcPts val="22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Die Erde ist von einer Lufthülle umgeben, deren Masse einen statischen Druck auf die Erdoberfläche ausübt.</a:t>
            </a:r>
          </a:p>
          <a:p>
            <a:pPr marL="432000" indent="-432000">
              <a:lnSpc>
                <a:spcPts val="2800"/>
              </a:lnSpc>
              <a:spcBef>
                <a:spcPts val="0"/>
              </a:spcBef>
              <a:spcAft>
                <a:spcPts val="22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Dieser Druck wird als atmosphärischer Luftdruck bezeichnet. </a:t>
            </a:r>
          </a:p>
          <a:p>
            <a:pPr marL="432000" indent="-432000">
              <a:lnSpc>
                <a:spcPts val="2800"/>
              </a:lnSpc>
              <a:spcBef>
                <a:spcPts val="0"/>
              </a:spcBef>
              <a:spcAft>
                <a:spcPts val="22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In Meereshöhe (NN - Normalnull) beträgt dieser Luftdruck 1.013 Hektopascal (hPa). </a:t>
            </a:r>
          </a:p>
          <a:p>
            <a:pPr marL="432000" indent="-432000">
              <a:lnSpc>
                <a:spcPts val="2800"/>
              </a:lnSpc>
              <a:spcBef>
                <a:spcPts val="0"/>
              </a:spcBef>
              <a:spcAft>
                <a:spcPts val="24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Der tatsächliche vor Ort herrschende Luftdruck wird durch die geographische Höhenlage (über Meereshöhe) bestimmt. </a:t>
            </a: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19</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graphicFrame>
        <p:nvGraphicFramePr>
          <p:cNvPr id="7" name="Object 23">
            <a:extLst>
              <a:ext uri="{FF2B5EF4-FFF2-40B4-BE49-F238E27FC236}">
                <a16:creationId xmlns:a16="http://schemas.microsoft.com/office/drawing/2014/main" id="{0EBEF54A-72A6-430A-97DC-7396545CAE07}"/>
              </a:ext>
            </a:extLst>
          </p:cNvPr>
          <p:cNvGraphicFramePr>
            <a:graphicFrameLocks noChangeAspect="1"/>
          </p:cNvGraphicFramePr>
          <p:nvPr>
            <p:extLst>
              <p:ext uri="{D42A27DB-BD31-4B8C-83A1-F6EECF244321}">
                <p14:modId xmlns:p14="http://schemas.microsoft.com/office/powerpoint/2010/main" val="1932608503"/>
              </p:ext>
            </p:extLst>
          </p:nvPr>
        </p:nvGraphicFramePr>
        <p:xfrm>
          <a:off x="5595387" y="1080750"/>
          <a:ext cx="4310613" cy="5498109"/>
        </p:xfrm>
        <a:graphic>
          <a:graphicData uri="http://schemas.openxmlformats.org/presentationml/2006/ole">
            <mc:AlternateContent xmlns:mc="http://schemas.openxmlformats.org/markup-compatibility/2006">
              <mc:Choice xmlns:v="urn:schemas-microsoft-com:vml" Requires="v">
                <p:oleObj name="Photo Editor-Foto" r:id="rId3" imgW="14146600" imgH="18066667" progId="MSPhotoEd.3">
                  <p:embed/>
                </p:oleObj>
              </mc:Choice>
              <mc:Fallback>
                <p:oleObj name="Photo Editor-Foto" r:id="rId3" imgW="14146600" imgH="18066667" progId="MSPhotoEd.3">
                  <p:embed/>
                  <p:pic>
                    <p:nvPicPr>
                      <p:cNvPr id="3076"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387" y="1080750"/>
                        <a:ext cx="4310613" cy="549810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2511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Wasserförderung</a:t>
            </a:r>
          </a:p>
        </p:txBody>
      </p:sp>
      <p:sp>
        <p:nvSpPr>
          <p:cNvPr id="3" name="Inhaltsplatzhalter 2"/>
          <p:cNvSpPr>
            <a:spLocks noGrp="1"/>
          </p:cNvSpPr>
          <p:nvPr>
            <p:ph idx="1"/>
          </p:nvPr>
        </p:nvSpPr>
        <p:spPr>
          <a:xfrm>
            <a:off x="609600" y="942392"/>
            <a:ext cx="8674359" cy="5209571"/>
          </a:xfrm>
        </p:spPr>
        <p:txBody>
          <a:bodyPr/>
          <a:lstStyle/>
          <a:p>
            <a:pPr marL="0" indent="0">
              <a:spcBef>
                <a:spcPts val="0"/>
              </a:spcBef>
              <a:buNone/>
            </a:pPr>
            <a:r>
              <a:rPr lang="de-DE" sz="2600" b="1" dirty="0">
                <a:latin typeface="Arial" panose="020B0604020202020204" pitchFamily="34" charset="0"/>
                <a:cs typeface="Arial" panose="020B0604020202020204" pitchFamily="34" charset="0"/>
              </a:rPr>
              <a:t>Lernziel</a:t>
            </a:r>
          </a:p>
          <a:p>
            <a:pPr marL="0" indent="0">
              <a:spcBef>
                <a:spcPts val="0"/>
              </a:spcBef>
              <a:buNone/>
            </a:pPr>
            <a:r>
              <a:rPr lang="de-DE" sz="1600" dirty="0">
                <a:latin typeface="Arial" panose="020B0604020202020204" pitchFamily="34" charset="0"/>
                <a:cs typeface="Arial" panose="020B0604020202020204" pitchFamily="34" charset="0"/>
              </a:rPr>
              <a:t>  </a:t>
            </a:r>
          </a:p>
          <a:p>
            <a:pPr marL="432000" lvl="0" indent="-432000">
              <a:lnSpc>
                <a:spcPct val="150000"/>
              </a:lnSpc>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Die </a:t>
            </a:r>
            <a:r>
              <a:rPr lang="de-DE" sz="2400" dirty="0">
                <a:latin typeface="+mj-lt"/>
              </a:rPr>
              <a:t>Teilnehmer müssen die für die Wasserförderung mit Feuerlöschkreiselpumpen erforderlichen technischen und physikalischen Grundlagen erklären und die Pumpen an unterschiedlichen Löschwasserentnahmestellen auch bei der Löschwasserförderung über lange Förderstrecken richtig bedienen können.</a:t>
            </a:r>
          </a:p>
          <a:p>
            <a:pPr marL="0" lvl="0" indent="0">
              <a:lnSpc>
                <a:spcPct val="150000"/>
              </a:lnSpc>
              <a:spcBef>
                <a:spcPts val="0"/>
              </a:spcBef>
              <a:spcAft>
                <a:spcPts val="0"/>
              </a:spcAft>
              <a:buNone/>
            </a:pPr>
            <a:endParaRPr lang="de-DE" sz="2400" dirty="0">
              <a:latin typeface="+mj-lt"/>
              <a:cs typeface="Arial" panose="020B0604020202020204" pitchFamily="34" charset="0"/>
            </a:endParaRPr>
          </a:p>
        </p:txBody>
      </p:sp>
      <p:sp>
        <p:nvSpPr>
          <p:cNvPr id="4" name="Foliennummernplatzhalter 3"/>
          <p:cNvSpPr>
            <a:spLocks noGrp="1"/>
          </p:cNvSpPr>
          <p:nvPr>
            <p:ph type="sldNum" sz="quarter" idx="10"/>
          </p:nvPr>
        </p:nvSpPr>
        <p:spPr>
          <a:xfrm>
            <a:off x="7391400" y="6477000"/>
            <a:ext cx="2063750" cy="222250"/>
          </a:xfrm>
        </p:spPr>
        <p:txBody>
          <a:bodyPr/>
          <a:lstStyle/>
          <a:p>
            <a:pPr>
              <a:defRPr/>
            </a:pPr>
            <a:r>
              <a:rPr lang="en-US" dirty="0"/>
              <a:t>-</a:t>
            </a:r>
            <a:fld id="{940F532B-6D73-46A0-9978-CDB652BCADD9}" type="slidenum">
              <a:rPr lang="en-US" smtClean="0"/>
              <a:pPr>
                <a:defRPr/>
              </a:pPr>
              <a:t>2</a:t>
            </a:fld>
            <a:r>
              <a:rPr lang="en-US" dirty="0"/>
              <a:t>-</a:t>
            </a:r>
          </a:p>
        </p:txBody>
      </p:sp>
      <p:sp>
        <p:nvSpPr>
          <p:cNvPr id="6" name="Fußzeilenplatzhalter 5">
            <a:extLst>
              <a:ext uri="{FF2B5EF4-FFF2-40B4-BE49-F238E27FC236}">
                <a16:creationId xmlns:a16="http://schemas.microsoft.com/office/drawing/2014/main" id="{5AF12C2F-0F31-4A60-BC46-4E8AC4540BD0}"/>
              </a:ext>
            </a:extLst>
          </p:cNvPr>
          <p:cNvSpPr>
            <a:spLocks noGrp="1"/>
          </p:cNvSpPr>
          <p:nvPr>
            <p:ph type="ftr" sz="quarter" idx="11"/>
          </p:nvPr>
        </p:nvSpPr>
        <p:spPr>
          <a:xfrm>
            <a:off x="546847" y="6484755"/>
            <a:ext cx="669126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32896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33061"/>
            <a:ext cx="8739673" cy="5344449"/>
          </a:xfrm>
        </p:spPr>
        <p:txBody>
          <a:bodyPr/>
          <a:lstStyle/>
          <a:p>
            <a:pPr marL="0" indent="0">
              <a:spcBef>
                <a:spcPts val="0"/>
              </a:spcBef>
              <a:buNone/>
            </a:pPr>
            <a:r>
              <a:rPr lang="de-DE" sz="2600" b="1" dirty="0">
                <a:latin typeface="+mj-lt"/>
              </a:rPr>
              <a:t>Entlüften</a:t>
            </a:r>
            <a:endParaRPr lang="de-DE" sz="2600" dirty="0">
              <a:latin typeface="+mj-lt"/>
            </a:endParaRPr>
          </a:p>
          <a:p>
            <a:pPr marL="0" indent="0">
              <a:spcBef>
                <a:spcPts val="0"/>
              </a:spcBef>
              <a:buNone/>
            </a:pPr>
            <a:r>
              <a:rPr lang="de-DE" sz="2000" dirty="0">
                <a:latin typeface="+mj-lt"/>
                <a:cs typeface="Arial" panose="020B0604020202020204" pitchFamily="34" charset="0"/>
              </a:rPr>
              <a:t>  </a:t>
            </a:r>
          </a:p>
          <a:p>
            <a:pPr marL="432000" indent="-432000">
              <a:lnSpc>
                <a:spcPts val="3400"/>
              </a:lnSpc>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Innerhalb und außerhalb der Saugleitung und des Pumpen-gehäuses besteht zunächst der gleiche Luftdruck.</a:t>
            </a:r>
          </a:p>
          <a:p>
            <a:pPr marL="432000" indent="-432000">
              <a:lnSpc>
                <a:spcPts val="3400"/>
              </a:lnSpc>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Durch die Entlüftungseinrichtung wird Luft aus der Saug-leitung und dem Pumpengehäuse „entfernt“. </a:t>
            </a:r>
          </a:p>
          <a:p>
            <a:pPr marL="432000" indent="-432000">
              <a:lnSpc>
                <a:spcPts val="3400"/>
              </a:lnSpc>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Dadurch verringert sich der Luftdruck in der Saugleitung und im Pumpengehäuse. </a:t>
            </a:r>
          </a:p>
          <a:p>
            <a:pPr marL="432000" indent="-432000">
              <a:lnSpc>
                <a:spcPts val="3400"/>
              </a:lnSpc>
              <a:spcBef>
                <a:spcPts val="0"/>
              </a:spcBef>
              <a:spcAft>
                <a:spcPts val="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Durch den außerhalb der Saugleitung auf die Wasser-oberfläche einwirkenden höheren Luftdruck wird Wasser in die Saugleitung und das Pumpengehäuse gedrückt. </a:t>
            </a:r>
          </a:p>
          <a:p>
            <a:pPr marL="432000" indent="-432000">
              <a:lnSpc>
                <a:spcPts val="3400"/>
              </a:lnSpc>
              <a:spcBef>
                <a:spcPts val="0"/>
              </a:spcBef>
              <a:spcAft>
                <a:spcPts val="2400"/>
              </a:spcAft>
              <a:buFont typeface="Wingdings" panose="05000000000000000000" pitchFamily="2" charset="2"/>
              <a:buChar char="¨"/>
            </a:pPr>
            <a:endParaRPr lang="de-DE" sz="2400" dirty="0">
              <a:latin typeface="+mj-lt"/>
            </a:endParaRPr>
          </a:p>
          <a:p>
            <a:pPr marL="432000" indent="-432000">
              <a:lnSpc>
                <a:spcPts val="3400"/>
              </a:lnSpc>
              <a:spcBef>
                <a:spcPts val="0"/>
              </a:spcBef>
              <a:spcAft>
                <a:spcPts val="2400"/>
              </a:spcAft>
              <a:buFont typeface="Wingdings" panose="05000000000000000000" pitchFamily="2" charset="2"/>
              <a:buChar char="¨"/>
            </a:pPr>
            <a:endParaRPr lang="de-DE" sz="2400" dirty="0">
              <a:latin typeface="+mj-lt"/>
            </a:endParaRPr>
          </a:p>
          <a:p>
            <a:pPr marL="432000" indent="-432000">
              <a:lnSpc>
                <a:spcPts val="3400"/>
              </a:lnSpc>
              <a:spcBef>
                <a:spcPts val="0"/>
              </a:spcBef>
              <a:spcAft>
                <a:spcPts val="2400"/>
              </a:spcAft>
              <a:buFont typeface="Wingdings" panose="05000000000000000000" pitchFamily="2" charset="2"/>
              <a:buChar char="¨"/>
            </a:pPr>
            <a:endParaRPr lang="de-DE" sz="2400" dirty="0">
              <a:latin typeface="+mj-lt"/>
              <a:cs typeface="Arial" panose="020B0604020202020204" pitchFamily="34" charset="0"/>
            </a:endParaRPr>
          </a:p>
          <a:p>
            <a:pPr marL="432000" indent="-432000">
              <a:lnSpc>
                <a:spcPts val="3400"/>
              </a:lnSpc>
              <a:spcBef>
                <a:spcPts val="0"/>
              </a:spcBef>
              <a:spcAft>
                <a:spcPts val="2400"/>
              </a:spcAft>
              <a:buFont typeface="Wingdings" panose="05000000000000000000" pitchFamily="2" charset="2"/>
              <a:buChar char="¨"/>
            </a:pPr>
            <a:endParaRPr lang="de-DE" sz="2400" dirty="0">
              <a:latin typeface="+mj-lt"/>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20</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395291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33061"/>
            <a:ext cx="8845550" cy="5344449"/>
          </a:xfrm>
        </p:spPr>
        <p:txBody>
          <a:bodyPr/>
          <a:lstStyle/>
          <a:p>
            <a:pPr marL="0" indent="0">
              <a:spcBef>
                <a:spcPts val="0"/>
              </a:spcBef>
              <a:buNone/>
            </a:pPr>
            <a:r>
              <a:rPr lang="de-DE" sz="2600" b="1" dirty="0">
                <a:latin typeface="+mj-lt"/>
              </a:rPr>
              <a:t>Saughöhen</a:t>
            </a:r>
            <a:endParaRPr lang="de-DE" sz="2600" dirty="0">
              <a:latin typeface="+mj-lt"/>
            </a:endParaRPr>
          </a:p>
          <a:p>
            <a:pPr marL="0" indent="0">
              <a:spcBef>
                <a:spcPts val="0"/>
              </a:spcBef>
              <a:buNone/>
            </a:pPr>
            <a:r>
              <a:rPr lang="de-DE" sz="2000" dirty="0">
                <a:latin typeface="+mj-lt"/>
                <a:cs typeface="Arial" panose="020B0604020202020204" pitchFamily="34" charset="0"/>
              </a:rPr>
              <a:t>  </a:t>
            </a:r>
          </a:p>
          <a:p>
            <a:pPr marL="0" indent="0">
              <a:lnSpc>
                <a:spcPts val="3400"/>
              </a:lnSpc>
              <a:spcBef>
                <a:spcPts val="0"/>
              </a:spcBef>
              <a:spcAft>
                <a:spcPts val="1800"/>
              </a:spcAft>
              <a:buNone/>
            </a:pPr>
            <a:r>
              <a:rPr lang="de-DE" sz="2400" dirty="0">
                <a:latin typeface="Arial" panose="020B0604020202020204" pitchFamily="34" charset="0"/>
                <a:cs typeface="Arial" panose="020B0604020202020204" pitchFamily="34" charset="0"/>
              </a:rPr>
              <a:t>Bei der Wasserentnahme im Saugbetrieb besteht ein Höhen-unterschied zwischen dem Wasserspiegel an einer Entnahme-stelle und der Pumpenmitte einer Feuerlöschkreiselpumpe, der vom Wasser zunächst „überwunden“ werden muss.</a:t>
            </a:r>
          </a:p>
          <a:p>
            <a:pPr marL="0" indent="0">
              <a:lnSpc>
                <a:spcPts val="2800"/>
              </a:lnSpc>
              <a:spcBef>
                <a:spcPts val="0"/>
              </a:spcBef>
              <a:spcAft>
                <a:spcPts val="1600"/>
              </a:spcAft>
              <a:buNone/>
            </a:pPr>
            <a:r>
              <a:rPr lang="de-DE" sz="2400" dirty="0">
                <a:latin typeface="Arial" panose="020B0604020202020204" pitchFamily="34" charset="0"/>
                <a:cs typeface="Arial" panose="020B0604020202020204" pitchFamily="34" charset="0"/>
              </a:rPr>
              <a:t>Es wird unterschieden zwischen der</a:t>
            </a:r>
          </a:p>
          <a:p>
            <a:pPr marL="432000" indent="-432000">
              <a:lnSpc>
                <a:spcPts val="2800"/>
              </a:lnSpc>
              <a:spcBef>
                <a:spcPts val="0"/>
              </a:spcBef>
              <a:spcAft>
                <a:spcPts val="1600"/>
              </a:spcAft>
              <a:buFont typeface="Wingdings" panose="05000000000000000000" pitchFamily="2" charset="2"/>
              <a:buChar char="¨"/>
            </a:pPr>
            <a:r>
              <a:rPr lang="de-DE" sz="2400" dirty="0">
                <a:latin typeface="+mj-lt"/>
              </a:rPr>
              <a:t>der theoretischen Saughöhe,</a:t>
            </a:r>
          </a:p>
          <a:p>
            <a:pPr marL="432000" indent="-432000">
              <a:lnSpc>
                <a:spcPts val="2800"/>
              </a:lnSpc>
              <a:spcBef>
                <a:spcPts val="0"/>
              </a:spcBef>
              <a:spcAft>
                <a:spcPts val="1600"/>
              </a:spcAft>
              <a:buFont typeface="Wingdings" panose="05000000000000000000" pitchFamily="2" charset="2"/>
              <a:buChar char="¨"/>
            </a:pPr>
            <a:r>
              <a:rPr lang="de-DE" sz="2400" dirty="0">
                <a:latin typeface="+mj-lt"/>
              </a:rPr>
              <a:t>der praktischen Saughöhe,</a:t>
            </a:r>
          </a:p>
          <a:p>
            <a:pPr marL="432000" indent="-432000">
              <a:lnSpc>
                <a:spcPts val="2800"/>
              </a:lnSpc>
              <a:spcBef>
                <a:spcPts val="0"/>
              </a:spcBef>
              <a:spcAft>
                <a:spcPts val="1600"/>
              </a:spcAft>
              <a:buFont typeface="Wingdings" panose="05000000000000000000" pitchFamily="2" charset="2"/>
              <a:buChar char="¨"/>
            </a:pPr>
            <a:r>
              <a:rPr lang="de-DE" sz="2400" dirty="0">
                <a:latin typeface="+mj-lt"/>
              </a:rPr>
              <a:t>der geodätischen Saughöhe und</a:t>
            </a:r>
          </a:p>
          <a:p>
            <a:pPr marL="432000" indent="-432000">
              <a:lnSpc>
                <a:spcPts val="2800"/>
              </a:lnSpc>
              <a:spcBef>
                <a:spcPts val="0"/>
              </a:spcBef>
              <a:spcAft>
                <a:spcPts val="1800"/>
              </a:spcAft>
              <a:buFont typeface="Wingdings" panose="05000000000000000000" pitchFamily="2" charset="2"/>
              <a:buChar char="¨"/>
            </a:pPr>
            <a:r>
              <a:rPr lang="de-DE" sz="2400" dirty="0">
                <a:latin typeface="+mj-lt"/>
              </a:rPr>
              <a:t>der manometrischen Saughöhe</a:t>
            </a:r>
            <a:r>
              <a:rPr lang="de-DE" sz="2400" dirty="0">
                <a:latin typeface="+mj-lt"/>
                <a:cs typeface="Arial" panose="020B0604020202020204" pitchFamily="34" charset="0"/>
              </a:rPr>
              <a:t>. </a:t>
            </a:r>
          </a:p>
          <a:p>
            <a:pPr marL="432000" indent="-432000">
              <a:lnSpc>
                <a:spcPts val="3400"/>
              </a:lnSpc>
              <a:spcBef>
                <a:spcPts val="0"/>
              </a:spcBef>
              <a:spcAft>
                <a:spcPts val="2400"/>
              </a:spcAft>
              <a:buFont typeface="Wingdings" panose="05000000000000000000" pitchFamily="2" charset="2"/>
              <a:buChar char="¨"/>
            </a:pPr>
            <a:endParaRPr lang="de-DE" sz="2400" dirty="0">
              <a:latin typeface="+mj-lt"/>
            </a:endParaRPr>
          </a:p>
          <a:p>
            <a:pPr marL="432000" indent="-432000">
              <a:lnSpc>
                <a:spcPts val="3400"/>
              </a:lnSpc>
              <a:spcBef>
                <a:spcPts val="0"/>
              </a:spcBef>
              <a:spcAft>
                <a:spcPts val="2400"/>
              </a:spcAft>
              <a:buFont typeface="Wingdings" panose="05000000000000000000" pitchFamily="2" charset="2"/>
              <a:buChar char="¨"/>
            </a:pPr>
            <a:endParaRPr lang="de-DE" sz="2400" dirty="0">
              <a:latin typeface="+mj-lt"/>
            </a:endParaRPr>
          </a:p>
          <a:p>
            <a:pPr marL="432000" indent="-432000">
              <a:lnSpc>
                <a:spcPts val="3400"/>
              </a:lnSpc>
              <a:spcBef>
                <a:spcPts val="0"/>
              </a:spcBef>
              <a:spcAft>
                <a:spcPts val="2400"/>
              </a:spcAft>
              <a:buFont typeface="Wingdings" panose="05000000000000000000" pitchFamily="2" charset="2"/>
              <a:buChar char="¨"/>
            </a:pPr>
            <a:endParaRPr lang="de-DE" sz="2400" dirty="0">
              <a:latin typeface="+mj-lt"/>
              <a:cs typeface="Arial" panose="020B0604020202020204" pitchFamily="34" charset="0"/>
            </a:endParaRPr>
          </a:p>
          <a:p>
            <a:pPr marL="432000" indent="-432000">
              <a:lnSpc>
                <a:spcPts val="3400"/>
              </a:lnSpc>
              <a:spcBef>
                <a:spcPts val="0"/>
              </a:spcBef>
              <a:spcAft>
                <a:spcPts val="2400"/>
              </a:spcAft>
              <a:buFont typeface="Wingdings" panose="05000000000000000000" pitchFamily="2" charset="2"/>
              <a:buChar char="¨"/>
            </a:pPr>
            <a:endParaRPr lang="de-DE" sz="2400" dirty="0">
              <a:latin typeface="+mj-lt"/>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21</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21335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33061"/>
            <a:ext cx="8845550" cy="5344449"/>
          </a:xfrm>
        </p:spPr>
        <p:txBody>
          <a:bodyPr/>
          <a:lstStyle/>
          <a:p>
            <a:pPr marL="0" indent="0">
              <a:spcBef>
                <a:spcPts val="0"/>
              </a:spcBef>
              <a:buNone/>
            </a:pPr>
            <a:r>
              <a:rPr lang="de-DE" sz="2600" b="1" dirty="0">
                <a:latin typeface="+mj-lt"/>
              </a:rPr>
              <a:t>Theoretische Saughöhe</a:t>
            </a:r>
            <a:endParaRPr lang="de-DE" sz="2600" dirty="0">
              <a:latin typeface="+mj-lt"/>
            </a:endParaRPr>
          </a:p>
          <a:p>
            <a:pPr marL="0" indent="0">
              <a:spcBef>
                <a:spcPts val="0"/>
              </a:spcBef>
              <a:buNone/>
            </a:pPr>
            <a:r>
              <a:rPr lang="de-DE" sz="2000" dirty="0">
                <a:latin typeface="+mj-lt"/>
                <a:cs typeface="Arial" panose="020B0604020202020204" pitchFamily="34" charset="0"/>
              </a:rPr>
              <a:t>  </a:t>
            </a:r>
          </a:p>
          <a:p>
            <a:pPr marL="0" indent="0">
              <a:lnSpc>
                <a:spcPts val="3400"/>
              </a:lnSpc>
              <a:spcBef>
                <a:spcPts val="0"/>
              </a:spcBef>
              <a:spcAft>
                <a:spcPts val="1800"/>
              </a:spcAft>
              <a:buNone/>
            </a:pPr>
            <a:r>
              <a:rPr lang="de-DE" sz="2400" dirty="0">
                <a:latin typeface="Arial" panose="020B0604020202020204" pitchFamily="34" charset="0"/>
                <a:cs typeface="Arial" panose="020B0604020202020204" pitchFamily="34" charset="0"/>
              </a:rPr>
              <a:t>Beträgt bei einem Luftdruck von 1.013 Hektopascal (auf Meereshöhe) und einer Wassertemperatur von 4 Grad Celsius (größte Dichte des Wassers) genau </a:t>
            </a:r>
            <a:r>
              <a:rPr lang="de-DE" sz="2400" b="1" dirty="0">
                <a:latin typeface="Arial" panose="020B0604020202020204" pitchFamily="34" charset="0"/>
                <a:cs typeface="Arial" panose="020B0604020202020204" pitchFamily="34" charset="0"/>
              </a:rPr>
              <a:t>10,33 Meter</a:t>
            </a:r>
            <a:r>
              <a:rPr lang="de-DE" sz="2400" dirty="0">
                <a:latin typeface="Arial" panose="020B0604020202020204" pitchFamily="34" charset="0"/>
                <a:cs typeface="Arial" panose="020B0604020202020204" pitchFamily="34" charset="0"/>
              </a:rPr>
              <a:t>.</a:t>
            </a:r>
          </a:p>
          <a:p>
            <a:pPr marL="0" indent="0">
              <a:lnSpc>
                <a:spcPts val="2800"/>
              </a:lnSpc>
              <a:spcBef>
                <a:spcPts val="0"/>
              </a:spcBef>
              <a:spcAft>
                <a:spcPts val="1500"/>
              </a:spcAft>
              <a:buNone/>
            </a:pPr>
            <a:r>
              <a:rPr lang="de-DE" sz="2400" dirty="0">
                <a:latin typeface="Arial" panose="020B0604020202020204" pitchFamily="34" charset="0"/>
                <a:cs typeface="Arial" panose="020B0604020202020204" pitchFamily="34" charset="0"/>
              </a:rPr>
              <a:t>Wird durch die </a:t>
            </a:r>
          </a:p>
          <a:p>
            <a:pPr marL="432000" indent="-432000">
              <a:lnSpc>
                <a:spcPts val="2800"/>
              </a:lnSpc>
              <a:spcBef>
                <a:spcPts val="0"/>
              </a:spcBef>
              <a:spcAft>
                <a:spcPts val="15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Wetterlage (steigender oder fallender Luftdruck),</a:t>
            </a:r>
          </a:p>
          <a:p>
            <a:pPr marL="432000" indent="-432000">
              <a:lnSpc>
                <a:spcPts val="3400"/>
              </a:lnSpc>
              <a:spcBef>
                <a:spcPts val="0"/>
              </a:spcBef>
              <a:spcAft>
                <a:spcPts val="15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Höhenlage (unterschiedlicher Luftdruck in unterschiedlichen Höhen) und</a:t>
            </a:r>
          </a:p>
          <a:p>
            <a:pPr marL="432000" indent="-432000">
              <a:lnSpc>
                <a:spcPts val="2800"/>
              </a:lnSpc>
              <a:spcBef>
                <a:spcPts val="0"/>
              </a:spcBef>
              <a:spcAft>
                <a:spcPts val="15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Wassertemperatur (unterschiedliche Dichte)</a:t>
            </a:r>
          </a:p>
          <a:p>
            <a:pPr marL="0" indent="0">
              <a:lnSpc>
                <a:spcPts val="2800"/>
              </a:lnSpc>
              <a:spcBef>
                <a:spcPts val="0"/>
              </a:spcBef>
              <a:spcAft>
                <a:spcPts val="1800"/>
              </a:spcAft>
              <a:buNone/>
            </a:pPr>
            <a:r>
              <a:rPr lang="de-DE" sz="2400" dirty="0">
                <a:latin typeface="Arial" panose="020B0604020202020204" pitchFamily="34" charset="0"/>
                <a:cs typeface="Arial" panose="020B0604020202020204" pitchFamily="34" charset="0"/>
              </a:rPr>
              <a:t>beeinflusst. </a:t>
            </a:r>
          </a:p>
          <a:p>
            <a:pPr marL="432000" indent="-432000">
              <a:lnSpc>
                <a:spcPts val="3400"/>
              </a:lnSpc>
              <a:spcBef>
                <a:spcPts val="0"/>
              </a:spcBef>
              <a:spcAft>
                <a:spcPts val="2400"/>
              </a:spcAft>
              <a:buFont typeface="Wingdings" panose="05000000000000000000" pitchFamily="2" charset="2"/>
              <a:buChar char="¨"/>
            </a:pPr>
            <a:endParaRPr lang="de-DE" sz="2400" dirty="0">
              <a:latin typeface="+mj-lt"/>
            </a:endParaRPr>
          </a:p>
          <a:p>
            <a:pPr marL="432000" indent="-432000">
              <a:lnSpc>
                <a:spcPts val="3400"/>
              </a:lnSpc>
              <a:spcBef>
                <a:spcPts val="0"/>
              </a:spcBef>
              <a:spcAft>
                <a:spcPts val="2400"/>
              </a:spcAft>
              <a:buFont typeface="Wingdings" panose="05000000000000000000" pitchFamily="2" charset="2"/>
              <a:buChar char="¨"/>
            </a:pPr>
            <a:endParaRPr lang="de-DE" sz="2400" dirty="0">
              <a:latin typeface="+mj-lt"/>
            </a:endParaRPr>
          </a:p>
          <a:p>
            <a:pPr marL="432000" indent="-432000">
              <a:lnSpc>
                <a:spcPts val="3400"/>
              </a:lnSpc>
              <a:spcBef>
                <a:spcPts val="0"/>
              </a:spcBef>
              <a:spcAft>
                <a:spcPts val="2400"/>
              </a:spcAft>
              <a:buFont typeface="Wingdings" panose="05000000000000000000" pitchFamily="2" charset="2"/>
              <a:buChar char="¨"/>
            </a:pPr>
            <a:endParaRPr lang="de-DE" sz="2400" dirty="0">
              <a:latin typeface="+mj-lt"/>
              <a:cs typeface="Arial" panose="020B0604020202020204" pitchFamily="34" charset="0"/>
            </a:endParaRPr>
          </a:p>
          <a:p>
            <a:pPr marL="432000" indent="-432000">
              <a:lnSpc>
                <a:spcPts val="3400"/>
              </a:lnSpc>
              <a:spcBef>
                <a:spcPts val="0"/>
              </a:spcBef>
              <a:spcAft>
                <a:spcPts val="2400"/>
              </a:spcAft>
              <a:buFont typeface="Wingdings" panose="05000000000000000000" pitchFamily="2" charset="2"/>
              <a:buChar char="¨"/>
            </a:pPr>
            <a:endParaRPr lang="de-DE" sz="2400" dirty="0">
              <a:latin typeface="+mj-lt"/>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22</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410774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33061"/>
            <a:ext cx="8845550" cy="5344449"/>
          </a:xfrm>
        </p:spPr>
        <p:txBody>
          <a:bodyPr/>
          <a:lstStyle/>
          <a:p>
            <a:pPr marL="0" indent="0">
              <a:spcBef>
                <a:spcPts val="0"/>
              </a:spcBef>
              <a:buNone/>
            </a:pPr>
            <a:r>
              <a:rPr lang="de-DE" sz="2600" b="1" dirty="0">
                <a:latin typeface="+mj-lt"/>
              </a:rPr>
              <a:t>Praktische Saughöhe</a:t>
            </a:r>
            <a:endParaRPr lang="de-DE" sz="2600" dirty="0">
              <a:latin typeface="+mj-lt"/>
            </a:endParaRPr>
          </a:p>
          <a:p>
            <a:pPr marL="0" indent="0">
              <a:spcBef>
                <a:spcPts val="0"/>
              </a:spcBef>
              <a:buNone/>
            </a:pPr>
            <a:r>
              <a:rPr lang="de-DE" sz="2000" dirty="0">
                <a:latin typeface="+mj-lt"/>
                <a:cs typeface="Arial" panose="020B0604020202020204" pitchFamily="34" charset="0"/>
              </a:rPr>
              <a:t>  </a:t>
            </a:r>
          </a:p>
          <a:p>
            <a:pPr marL="0" indent="0">
              <a:lnSpc>
                <a:spcPts val="3400"/>
              </a:lnSpc>
              <a:spcBef>
                <a:spcPts val="0"/>
              </a:spcBef>
              <a:spcAft>
                <a:spcPts val="3000"/>
              </a:spcAft>
              <a:buNone/>
            </a:pPr>
            <a:r>
              <a:rPr lang="de-DE" sz="2400" dirty="0">
                <a:latin typeface="Arial" panose="020B0604020202020204" pitchFamily="34" charset="0"/>
                <a:cs typeface="Arial" panose="020B0604020202020204" pitchFamily="34" charset="0"/>
              </a:rPr>
              <a:t>Ergibt sich aus der theoretischen Saughöhe abzüglich bestimmter Saughöhenverluste.</a:t>
            </a:r>
          </a:p>
          <a:p>
            <a:pPr marL="0" indent="0">
              <a:lnSpc>
                <a:spcPts val="2800"/>
              </a:lnSpc>
              <a:spcBef>
                <a:spcPts val="0"/>
              </a:spcBef>
              <a:spcAft>
                <a:spcPts val="1800"/>
              </a:spcAft>
              <a:buNone/>
            </a:pPr>
            <a:r>
              <a:rPr lang="de-DE" sz="2400" dirty="0">
                <a:latin typeface="Arial" panose="020B0604020202020204" pitchFamily="34" charset="0"/>
                <a:cs typeface="Arial" panose="020B0604020202020204" pitchFamily="34" charset="0"/>
              </a:rPr>
              <a:t>Hierzu gehören vor allen Verluste</a:t>
            </a:r>
          </a:p>
          <a:p>
            <a:pPr marL="432000" indent="-432000">
              <a:lnSpc>
                <a:spcPts val="2800"/>
              </a:lnSpc>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durch Undichtigkeiten an Saugschläuchen, Pumpen-armaturen und Kupplungen sowie</a:t>
            </a:r>
          </a:p>
          <a:p>
            <a:pPr marL="432000" indent="-432000">
              <a:lnSpc>
                <a:spcPts val="2800"/>
              </a:lnSpc>
              <a:spcBef>
                <a:spcPts val="0"/>
              </a:spcBef>
              <a:spcAft>
                <a:spcPts val="30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durch Reibung in der Saugleitung, im Saugkorb und in den Pumpenarmaturen.</a:t>
            </a:r>
          </a:p>
          <a:p>
            <a:pPr marL="0" indent="0">
              <a:lnSpc>
                <a:spcPts val="2800"/>
              </a:lnSpc>
              <a:spcBef>
                <a:spcPts val="0"/>
              </a:spcBef>
              <a:spcAft>
                <a:spcPts val="1800"/>
              </a:spcAft>
              <a:buNone/>
            </a:pPr>
            <a:r>
              <a:rPr lang="de-DE" sz="2400" dirty="0">
                <a:latin typeface="Arial" panose="020B0604020202020204" pitchFamily="34" charset="0"/>
                <a:cs typeface="Arial" panose="020B0604020202020204" pitchFamily="34" charset="0"/>
              </a:rPr>
              <a:t>Die praktische Saughöhe beträgt deshalb nur etwa </a:t>
            </a:r>
            <a:r>
              <a:rPr lang="de-DE" sz="2400" b="1" dirty="0">
                <a:latin typeface="Arial" panose="020B0604020202020204" pitchFamily="34" charset="0"/>
                <a:cs typeface="Arial" panose="020B0604020202020204" pitchFamily="34" charset="0"/>
              </a:rPr>
              <a:t>8,00 Meter</a:t>
            </a:r>
            <a:r>
              <a:rPr lang="de-DE" sz="2400" dirty="0">
                <a:latin typeface="Arial" panose="020B0604020202020204" pitchFamily="34" charset="0"/>
                <a:cs typeface="Arial" panose="020B0604020202020204" pitchFamily="34" charset="0"/>
              </a:rPr>
              <a:t>. </a:t>
            </a:r>
          </a:p>
          <a:p>
            <a:pPr marL="432000" indent="-432000">
              <a:lnSpc>
                <a:spcPts val="3400"/>
              </a:lnSpc>
              <a:spcBef>
                <a:spcPts val="0"/>
              </a:spcBef>
              <a:spcAft>
                <a:spcPts val="2400"/>
              </a:spcAft>
              <a:buFont typeface="Wingdings" panose="05000000000000000000" pitchFamily="2" charset="2"/>
              <a:buChar char="¨"/>
            </a:pPr>
            <a:endParaRPr lang="de-DE" sz="2400" dirty="0">
              <a:latin typeface="+mj-lt"/>
            </a:endParaRPr>
          </a:p>
          <a:p>
            <a:pPr marL="432000" indent="-432000">
              <a:lnSpc>
                <a:spcPts val="3400"/>
              </a:lnSpc>
              <a:spcBef>
                <a:spcPts val="0"/>
              </a:spcBef>
              <a:spcAft>
                <a:spcPts val="2400"/>
              </a:spcAft>
              <a:buFont typeface="Wingdings" panose="05000000000000000000" pitchFamily="2" charset="2"/>
              <a:buChar char="¨"/>
            </a:pPr>
            <a:endParaRPr lang="de-DE" sz="2400" dirty="0">
              <a:latin typeface="+mj-lt"/>
            </a:endParaRPr>
          </a:p>
          <a:p>
            <a:pPr marL="432000" indent="-432000">
              <a:lnSpc>
                <a:spcPts val="3400"/>
              </a:lnSpc>
              <a:spcBef>
                <a:spcPts val="0"/>
              </a:spcBef>
              <a:spcAft>
                <a:spcPts val="2400"/>
              </a:spcAft>
              <a:buFont typeface="Wingdings" panose="05000000000000000000" pitchFamily="2" charset="2"/>
              <a:buChar char="¨"/>
            </a:pPr>
            <a:endParaRPr lang="de-DE" sz="2400" dirty="0">
              <a:latin typeface="+mj-lt"/>
              <a:cs typeface="Arial" panose="020B0604020202020204" pitchFamily="34" charset="0"/>
            </a:endParaRPr>
          </a:p>
          <a:p>
            <a:pPr marL="432000" indent="-432000">
              <a:lnSpc>
                <a:spcPts val="3400"/>
              </a:lnSpc>
              <a:spcBef>
                <a:spcPts val="0"/>
              </a:spcBef>
              <a:spcAft>
                <a:spcPts val="2400"/>
              </a:spcAft>
              <a:buFont typeface="Wingdings" panose="05000000000000000000" pitchFamily="2" charset="2"/>
              <a:buChar char="¨"/>
            </a:pPr>
            <a:endParaRPr lang="de-DE" sz="2400" dirty="0">
              <a:latin typeface="+mj-lt"/>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23</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134801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599" y="933061"/>
            <a:ext cx="4587552" cy="5344449"/>
          </a:xfrm>
        </p:spPr>
        <p:txBody>
          <a:bodyPr/>
          <a:lstStyle/>
          <a:p>
            <a:pPr marL="0" indent="0">
              <a:spcBef>
                <a:spcPts val="0"/>
              </a:spcBef>
              <a:buNone/>
            </a:pPr>
            <a:r>
              <a:rPr lang="de-DE" sz="2600" b="1" dirty="0">
                <a:latin typeface="Arial" panose="020B0604020202020204" pitchFamily="34" charset="0"/>
                <a:cs typeface="Arial" panose="020B0604020202020204" pitchFamily="34" charset="0"/>
              </a:rPr>
              <a:t>Geodätische Saughöhe</a:t>
            </a:r>
            <a:endParaRPr lang="de-DE" sz="2600" dirty="0">
              <a:latin typeface="Arial" panose="020B0604020202020204" pitchFamily="34" charset="0"/>
              <a:cs typeface="Arial" panose="020B0604020202020204" pitchFamily="34" charset="0"/>
            </a:endParaRPr>
          </a:p>
          <a:p>
            <a:pPr marL="0" indent="0">
              <a:spcBef>
                <a:spcPts val="0"/>
              </a:spcBef>
              <a:buNone/>
            </a:pPr>
            <a:r>
              <a:rPr lang="de-DE" sz="2000" dirty="0">
                <a:latin typeface="Arial" panose="020B0604020202020204" pitchFamily="34" charset="0"/>
                <a:cs typeface="Arial" panose="020B0604020202020204" pitchFamily="34" charset="0"/>
              </a:rPr>
              <a:t>  </a:t>
            </a:r>
          </a:p>
          <a:p>
            <a:pPr marL="0" indent="0">
              <a:lnSpc>
                <a:spcPts val="2800"/>
              </a:lnSpc>
              <a:spcBef>
                <a:spcPts val="0"/>
              </a:spcBef>
              <a:spcAft>
                <a:spcPts val="1800"/>
              </a:spcAft>
              <a:buNone/>
            </a:pPr>
            <a:r>
              <a:rPr lang="de-DE" sz="2200" dirty="0">
                <a:latin typeface="Arial" panose="020B0604020202020204" pitchFamily="34" charset="0"/>
                <a:cs typeface="Arial" panose="020B0604020202020204" pitchFamily="34" charset="0"/>
              </a:rPr>
              <a:t>Der senkrechte Abstand zwischen dem saugseitigen Wasserspiegel und der Pumpenmitte der Feuer-löschkreiselpumpe. </a:t>
            </a:r>
          </a:p>
          <a:p>
            <a:pPr marL="432000" indent="-432000">
              <a:lnSpc>
                <a:spcPts val="2800"/>
              </a:lnSpc>
              <a:spcBef>
                <a:spcPts val="0"/>
              </a:spcBef>
              <a:spcAft>
                <a:spcPts val="18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Ist unabhängig vom Verlauf und der Länge der Saugleitung.</a:t>
            </a:r>
          </a:p>
          <a:p>
            <a:pPr marL="432000" indent="-432000">
              <a:lnSpc>
                <a:spcPts val="2800"/>
              </a:lnSpc>
              <a:spcBef>
                <a:spcPts val="0"/>
              </a:spcBef>
              <a:spcAft>
                <a:spcPts val="18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Kann sich im Verlauf der Lösch-wasserentnahme ändern.</a:t>
            </a:r>
          </a:p>
          <a:p>
            <a:pPr marL="432000" indent="-432000">
              <a:lnSpc>
                <a:spcPts val="2800"/>
              </a:lnSpc>
              <a:spcBef>
                <a:spcPts val="0"/>
              </a:spcBef>
              <a:spcAft>
                <a:spcPts val="12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Ist abhängig von der Art der Feuerlöschkreiselpumpe.</a:t>
            </a:r>
          </a:p>
          <a:p>
            <a:pPr marL="432000" indent="-432000">
              <a:lnSpc>
                <a:spcPts val="2800"/>
              </a:lnSpc>
              <a:spcBef>
                <a:spcPts val="0"/>
              </a:spcBef>
              <a:spcAft>
                <a:spcPts val="18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432000" indent="-432000">
              <a:lnSpc>
                <a:spcPts val="2800"/>
              </a:lnSpc>
              <a:spcBef>
                <a:spcPts val="0"/>
              </a:spcBef>
              <a:spcAft>
                <a:spcPts val="18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432000" indent="-432000">
              <a:lnSpc>
                <a:spcPts val="2800"/>
              </a:lnSpc>
              <a:spcBef>
                <a:spcPts val="0"/>
              </a:spcBef>
              <a:spcAft>
                <a:spcPts val="18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0" indent="0">
              <a:lnSpc>
                <a:spcPts val="3400"/>
              </a:lnSpc>
              <a:spcBef>
                <a:spcPts val="0"/>
              </a:spcBef>
              <a:spcAft>
                <a:spcPts val="2400"/>
              </a:spcAft>
              <a:buNone/>
            </a:pPr>
            <a:endParaRPr lang="de-DE" sz="2000" dirty="0">
              <a:latin typeface="Arial" panose="020B0604020202020204" pitchFamily="34" charset="0"/>
              <a:cs typeface="Arial" panose="020B0604020202020204" pitchFamily="34" charset="0"/>
            </a:endParaRPr>
          </a:p>
          <a:p>
            <a:pPr marL="432000" indent="-432000">
              <a:lnSpc>
                <a:spcPts val="3400"/>
              </a:lnSpc>
              <a:spcBef>
                <a:spcPts val="0"/>
              </a:spcBef>
              <a:spcAft>
                <a:spcPts val="24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432000" indent="-432000">
              <a:lnSpc>
                <a:spcPts val="3400"/>
              </a:lnSpc>
              <a:spcBef>
                <a:spcPts val="0"/>
              </a:spcBef>
              <a:spcAft>
                <a:spcPts val="24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24</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
        <p:nvSpPr>
          <p:cNvPr id="9" name="Textfeld 8">
            <a:extLst>
              <a:ext uri="{FF2B5EF4-FFF2-40B4-BE49-F238E27FC236}">
                <a16:creationId xmlns:a16="http://schemas.microsoft.com/office/drawing/2014/main" id="{47794E1B-F465-459B-BFF3-2F7181A7903D}"/>
              </a:ext>
            </a:extLst>
          </p:cNvPr>
          <p:cNvSpPr txBox="1"/>
          <p:nvPr/>
        </p:nvSpPr>
        <p:spPr>
          <a:xfrm>
            <a:off x="5197151" y="905069"/>
            <a:ext cx="4257999" cy="5393094"/>
          </a:xfrm>
          <a:prstGeom prst="rect">
            <a:avLst/>
          </a:prstGeom>
          <a:noFill/>
        </p:spPr>
        <p:txBody>
          <a:bodyPr wrap="square" rtlCol="0">
            <a:spAutoFit/>
          </a:bodyPr>
          <a:lstStyle/>
          <a:p>
            <a:endParaRPr lang="de-DE" sz="2000" dirty="0"/>
          </a:p>
        </p:txBody>
      </p:sp>
      <p:pic>
        <p:nvPicPr>
          <p:cNvPr id="11" name="Grafik 10">
            <a:extLst>
              <a:ext uri="{FF2B5EF4-FFF2-40B4-BE49-F238E27FC236}">
                <a16:creationId xmlns:a16="http://schemas.microsoft.com/office/drawing/2014/main" id="{E375F36B-30C2-410F-B2B7-D58D1367AC01}"/>
              </a:ext>
            </a:extLst>
          </p:cNvPr>
          <p:cNvPicPr>
            <a:picLocks noChangeAspect="1"/>
          </p:cNvPicPr>
          <p:nvPr/>
        </p:nvPicPr>
        <p:blipFill>
          <a:blip r:embed="rId3"/>
          <a:stretch>
            <a:fillRect/>
          </a:stretch>
        </p:blipFill>
        <p:spPr>
          <a:xfrm>
            <a:off x="5258268" y="1772815"/>
            <a:ext cx="4135763" cy="2519266"/>
          </a:xfrm>
          <a:prstGeom prst="rect">
            <a:avLst/>
          </a:prstGeom>
          <a:ln w="12700">
            <a:solidFill>
              <a:schemeClr val="tx1"/>
            </a:solidFill>
          </a:ln>
        </p:spPr>
      </p:pic>
    </p:spTree>
    <p:extLst>
      <p:ext uri="{BB962C8B-B14F-4D97-AF65-F5344CB8AC3E}">
        <p14:creationId xmlns:p14="http://schemas.microsoft.com/office/powerpoint/2010/main" val="240879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598" y="933061"/>
            <a:ext cx="4343402" cy="5344449"/>
          </a:xfrm>
        </p:spPr>
        <p:txBody>
          <a:bodyPr/>
          <a:lstStyle/>
          <a:p>
            <a:pPr marL="0" indent="0">
              <a:spcBef>
                <a:spcPts val="0"/>
              </a:spcBef>
              <a:buNone/>
            </a:pPr>
            <a:r>
              <a:rPr lang="de-DE" sz="2600" b="1" dirty="0">
                <a:latin typeface="Arial" panose="020B0604020202020204" pitchFamily="34" charset="0"/>
                <a:cs typeface="Arial" panose="020B0604020202020204" pitchFamily="34" charset="0"/>
              </a:rPr>
              <a:t>Manometrische Saughöhe</a:t>
            </a:r>
            <a:endParaRPr lang="de-DE" sz="2600" dirty="0">
              <a:latin typeface="Arial" panose="020B0604020202020204" pitchFamily="34" charset="0"/>
              <a:cs typeface="Arial" panose="020B0604020202020204" pitchFamily="34" charset="0"/>
            </a:endParaRPr>
          </a:p>
          <a:p>
            <a:pPr marL="0" indent="0">
              <a:spcBef>
                <a:spcPts val="0"/>
              </a:spcBef>
              <a:buNone/>
            </a:pPr>
            <a:r>
              <a:rPr lang="de-DE" sz="2000" dirty="0">
                <a:latin typeface="Arial" panose="020B0604020202020204" pitchFamily="34" charset="0"/>
                <a:cs typeface="Arial" panose="020B0604020202020204" pitchFamily="34" charset="0"/>
              </a:rPr>
              <a:t>  </a:t>
            </a:r>
          </a:p>
          <a:p>
            <a:pPr marL="0" indent="0">
              <a:lnSpc>
                <a:spcPts val="2800"/>
              </a:lnSpc>
              <a:spcBef>
                <a:spcPts val="0"/>
              </a:spcBef>
              <a:spcAft>
                <a:spcPts val="1800"/>
              </a:spcAft>
              <a:buNone/>
            </a:pPr>
            <a:r>
              <a:rPr lang="de-DE" sz="2200" dirty="0">
                <a:latin typeface="Arial" panose="020B0604020202020204" pitchFamily="34" charset="0"/>
                <a:cs typeface="Arial" panose="020B0604020202020204" pitchFamily="34" charset="0"/>
              </a:rPr>
              <a:t>Setzt sich aus der geodätischen Saughöhe zuzüglich der Summe aller Saughöhenverluste zusammen.</a:t>
            </a:r>
            <a:r>
              <a:rPr lang="de-DE" sz="2400" dirty="0">
                <a:latin typeface="Arial" panose="020B0604020202020204" pitchFamily="34" charset="0"/>
                <a:cs typeface="Arial" panose="020B0604020202020204" pitchFamily="34" charset="0"/>
              </a:rPr>
              <a:t> </a:t>
            </a:r>
          </a:p>
          <a:p>
            <a:pPr marL="432000" indent="-432000">
              <a:lnSpc>
                <a:spcPts val="2800"/>
              </a:lnSpc>
              <a:spcBef>
                <a:spcPts val="0"/>
              </a:spcBef>
              <a:spcAft>
                <a:spcPts val="18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Ist größer als die geodätische Saughöhe.</a:t>
            </a:r>
          </a:p>
          <a:p>
            <a:pPr marL="432000" indent="-432000">
              <a:lnSpc>
                <a:spcPts val="2800"/>
              </a:lnSpc>
              <a:spcBef>
                <a:spcPts val="0"/>
              </a:spcBef>
              <a:spcAft>
                <a:spcPts val="18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Kann aus der Anzeige am Eingangsdruckmessgerät (roter Skalenbereich) abgeleitet werden.</a:t>
            </a:r>
            <a:endParaRPr lang="de-DE" sz="2000" dirty="0">
              <a:latin typeface="Arial" panose="020B0604020202020204" pitchFamily="34" charset="0"/>
              <a:cs typeface="Arial" panose="020B0604020202020204" pitchFamily="34" charset="0"/>
            </a:endParaRPr>
          </a:p>
          <a:p>
            <a:pPr marL="432000" indent="-432000">
              <a:lnSpc>
                <a:spcPts val="2800"/>
              </a:lnSpc>
              <a:spcBef>
                <a:spcPts val="0"/>
              </a:spcBef>
              <a:spcAft>
                <a:spcPts val="18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0" indent="0">
              <a:lnSpc>
                <a:spcPts val="3400"/>
              </a:lnSpc>
              <a:spcBef>
                <a:spcPts val="0"/>
              </a:spcBef>
              <a:spcAft>
                <a:spcPts val="2400"/>
              </a:spcAft>
              <a:buNone/>
            </a:pPr>
            <a:endParaRPr lang="de-DE" sz="2000" dirty="0">
              <a:latin typeface="Arial" panose="020B0604020202020204" pitchFamily="34" charset="0"/>
              <a:cs typeface="Arial" panose="020B0604020202020204" pitchFamily="34" charset="0"/>
            </a:endParaRPr>
          </a:p>
          <a:p>
            <a:pPr marL="432000" indent="-432000">
              <a:lnSpc>
                <a:spcPts val="3400"/>
              </a:lnSpc>
              <a:spcBef>
                <a:spcPts val="0"/>
              </a:spcBef>
              <a:spcAft>
                <a:spcPts val="24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432000" indent="-432000">
              <a:lnSpc>
                <a:spcPts val="3400"/>
              </a:lnSpc>
              <a:spcBef>
                <a:spcPts val="0"/>
              </a:spcBef>
              <a:spcAft>
                <a:spcPts val="24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25</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
        <p:nvSpPr>
          <p:cNvPr id="9" name="Textfeld 8">
            <a:extLst>
              <a:ext uri="{FF2B5EF4-FFF2-40B4-BE49-F238E27FC236}">
                <a16:creationId xmlns:a16="http://schemas.microsoft.com/office/drawing/2014/main" id="{47794E1B-F465-459B-BFF3-2F7181A7903D}"/>
              </a:ext>
            </a:extLst>
          </p:cNvPr>
          <p:cNvSpPr txBox="1"/>
          <p:nvPr/>
        </p:nvSpPr>
        <p:spPr>
          <a:xfrm>
            <a:off x="5197151" y="933061"/>
            <a:ext cx="4257999" cy="5393094"/>
          </a:xfrm>
          <a:prstGeom prst="rect">
            <a:avLst/>
          </a:prstGeom>
          <a:noFill/>
        </p:spPr>
        <p:txBody>
          <a:bodyPr wrap="square" rtlCol="0">
            <a:spAutoFit/>
          </a:bodyPr>
          <a:lstStyle/>
          <a:p>
            <a:endParaRPr lang="de-DE" sz="2000" dirty="0"/>
          </a:p>
        </p:txBody>
      </p:sp>
      <p:graphicFrame>
        <p:nvGraphicFramePr>
          <p:cNvPr id="3" name="Tabelle 2">
            <a:extLst>
              <a:ext uri="{FF2B5EF4-FFF2-40B4-BE49-F238E27FC236}">
                <a16:creationId xmlns:a16="http://schemas.microsoft.com/office/drawing/2014/main" id="{B006B0D1-D8F3-470F-9F31-362E003AF2F7}"/>
              </a:ext>
            </a:extLst>
          </p:cNvPr>
          <p:cNvGraphicFramePr>
            <a:graphicFrameLocks noGrp="1"/>
          </p:cNvGraphicFramePr>
          <p:nvPr>
            <p:extLst>
              <p:ext uri="{D42A27DB-BD31-4B8C-83A1-F6EECF244321}">
                <p14:modId xmlns:p14="http://schemas.microsoft.com/office/powerpoint/2010/main" val="2520955073"/>
              </p:ext>
            </p:extLst>
          </p:nvPr>
        </p:nvGraphicFramePr>
        <p:xfrm>
          <a:off x="5523862" y="1528039"/>
          <a:ext cx="3408784" cy="3928655"/>
        </p:xfrm>
        <a:graphic>
          <a:graphicData uri="http://schemas.openxmlformats.org/drawingml/2006/table">
            <a:tbl>
              <a:tblPr firstRow="1" bandRow="1">
                <a:tableStyleId>{5C22544A-7EE6-4342-B048-85BDC9FD1C3A}</a:tableStyleId>
              </a:tblPr>
              <a:tblGrid>
                <a:gridCol w="3408784">
                  <a:extLst>
                    <a:ext uri="{9D8B030D-6E8A-4147-A177-3AD203B41FA5}">
                      <a16:colId xmlns:a16="http://schemas.microsoft.com/office/drawing/2014/main" val="3586781884"/>
                    </a:ext>
                  </a:extLst>
                </a:gridCol>
              </a:tblGrid>
              <a:tr h="3407855">
                <a:tc>
                  <a:txBody>
                    <a:bodyPr/>
                    <a:lstStyle/>
                    <a:p>
                      <a:endParaRPr lang="de-DE" dirty="0"/>
                    </a:p>
                  </a:txBody>
                  <a:tcPr>
                    <a:solidFill>
                      <a:srgbClr val="99CCFF"/>
                    </a:solidFill>
                  </a:tcPr>
                </a:tc>
                <a:extLst>
                  <a:ext uri="{0D108BD9-81ED-4DB2-BD59-A6C34878D82A}">
                    <a16:rowId xmlns:a16="http://schemas.microsoft.com/office/drawing/2014/main" val="2864313140"/>
                  </a:ext>
                </a:extLst>
              </a:tr>
              <a:tr h="4822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b="1" kern="1200" dirty="0">
                          <a:solidFill>
                            <a:schemeClr val="dk1"/>
                          </a:solidFill>
                          <a:effectLst/>
                          <a:latin typeface="Arial" panose="020B0604020202020204" pitchFamily="34" charset="0"/>
                          <a:ea typeface="+mn-ea"/>
                          <a:cs typeface="Arial" panose="020B0604020202020204" pitchFamily="34" charset="0"/>
                        </a:rPr>
                        <a:t>Eingangsdruckmessgerät</a:t>
                      </a:r>
                      <a:endParaRPr lang="de-DE" sz="2000" dirty="0">
                        <a:latin typeface="Arial" panose="020B0604020202020204" pitchFamily="34" charset="0"/>
                        <a:cs typeface="Arial" panose="020B0604020202020204" pitchFamily="34" charset="0"/>
                      </a:endParaRPr>
                    </a:p>
                  </a:txBody>
                  <a:tcPr marT="108000" marB="108000">
                    <a:solidFill>
                      <a:srgbClr val="99CCFF"/>
                    </a:solidFill>
                  </a:tcPr>
                </a:tc>
                <a:extLst>
                  <a:ext uri="{0D108BD9-81ED-4DB2-BD59-A6C34878D82A}">
                    <a16:rowId xmlns:a16="http://schemas.microsoft.com/office/drawing/2014/main" val="1941653758"/>
                  </a:ext>
                </a:extLst>
              </a:tr>
            </a:tbl>
          </a:graphicData>
        </a:graphic>
      </p:graphicFrame>
      <p:pic>
        <p:nvPicPr>
          <p:cNvPr id="12" name="Grafik 11" descr="351610 - Überdruck-Unterdruckmessgerät Form 22">
            <a:extLst>
              <a:ext uri="{FF2B5EF4-FFF2-40B4-BE49-F238E27FC236}">
                <a16:creationId xmlns:a16="http://schemas.microsoft.com/office/drawing/2014/main" id="{A8C2F8EA-DA9E-40BE-AA95-9E54E3F61633}"/>
              </a:ext>
            </a:extLst>
          </p:cNvPr>
          <p:cNvPicPr/>
          <p:nvPr/>
        </p:nvPicPr>
        <p:blipFill rotWithShape="1">
          <a:blip r:embed="rId2" cstate="print">
            <a:extLst>
              <a:ext uri="{28A0092B-C50C-407E-A947-70E740481C1C}">
                <a14:useLocalDpi xmlns:a14="http://schemas.microsoft.com/office/drawing/2010/main" val="0"/>
              </a:ext>
            </a:extLst>
          </a:blip>
          <a:srcRect l="5453" t="2728" r="6102" b="2120"/>
          <a:stretch/>
        </p:blipFill>
        <p:spPr bwMode="auto">
          <a:xfrm>
            <a:off x="5784980" y="1809697"/>
            <a:ext cx="2901820" cy="29022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830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31371" y="923730"/>
            <a:ext cx="8951168" cy="5344449"/>
          </a:xfrm>
        </p:spPr>
        <p:txBody>
          <a:bodyPr/>
          <a:lstStyle/>
          <a:p>
            <a:pPr marL="0" indent="0">
              <a:spcBef>
                <a:spcPts val="0"/>
              </a:spcBef>
              <a:buNone/>
            </a:pPr>
            <a:r>
              <a:rPr lang="de-DE" sz="2600" b="1" dirty="0">
                <a:latin typeface="+mj-lt"/>
              </a:rPr>
              <a:t>Wasserfortleitung</a:t>
            </a:r>
            <a:endParaRPr lang="de-DE" sz="2600" dirty="0">
              <a:latin typeface="+mj-lt"/>
            </a:endParaRPr>
          </a:p>
          <a:p>
            <a:pPr marL="0" indent="0">
              <a:spcBef>
                <a:spcPts val="0"/>
              </a:spcBef>
              <a:buNone/>
            </a:pPr>
            <a:r>
              <a:rPr lang="de-DE" sz="2400" dirty="0">
                <a:latin typeface="+mj-lt"/>
              </a:rPr>
              <a:t>  </a:t>
            </a:r>
            <a:endParaRPr lang="de-DE" sz="2400" dirty="0">
              <a:latin typeface="Arial" panose="020B0604020202020204" pitchFamily="34" charset="0"/>
              <a:cs typeface="Arial" panose="020B0604020202020204" pitchFamily="34" charset="0"/>
            </a:endParaRPr>
          </a:p>
          <a:p>
            <a:pPr marL="0" lvl="0" indent="0">
              <a:lnSpc>
                <a:spcPts val="3400"/>
              </a:lnSpc>
              <a:spcBef>
                <a:spcPts val="0"/>
              </a:spcBef>
              <a:spcAft>
                <a:spcPts val="2400"/>
              </a:spcAft>
              <a:buNone/>
            </a:pPr>
            <a:r>
              <a:rPr lang="de-DE" sz="2400" dirty="0">
                <a:latin typeface="Arial" panose="020B0604020202020204" pitchFamily="34" charset="0"/>
                <a:cs typeface="Arial" panose="020B0604020202020204" pitchFamily="34" charset="0"/>
              </a:rPr>
              <a:t>Die entnommene Wassermenge wird über die einzelnen Abschnitte der Förderstrecke bis zur Einsatzstelle fortgeleitet. Der durch die Feuerlöschkreiselpumpen erzeugte Druck wird dabei benötigt, um </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Druckverluste durch Reibung auszugleichen, </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Höhenunterschiede zu überwinden,</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Druck an Pumpeneingängen bereitzustellen und </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einen ausreichenden Strahlrohrdruck zu erzeugen.</a:t>
            </a:r>
          </a:p>
          <a:p>
            <a:pPr marL="432000" lvl="0" indent="-432000">
              <a:spcBef>
                <a:spcPts val="0"/>
              </a:spcBef>
              <a:spcAft>
                <a:spcPts val="1800"/>
              </a:spcAft>
              <a:buFont typeface="Wingdings" panose="05000000000000000000" pitchFamily="2" charset="2"/>
              <a:buChar char="¨"/>
            </a:pPr>
            <a:endParaRPr lang="de-DE" sz="2400" dirty="0">
              <a:latin typeface="Arial" panose="020B0604020202020204" pitchFamily="34" charset="0"/>
              <a:cs typeface="Arial" panose="020B0604020202020204" pitchFamily="34" charset="0"/>
            </a:endParaRPr>
          </a:p>
          <a:p>
            <a:pPr marL="432000" lvl="0" indent="-432000">
              <a:spcBef>
                <a:spcPts val="0"/>
              </a:spcBef>
              <a:spcAft>
                <a:spcPts val="1800"/>
              </a:spcAft>
              <a:buFont typeface="Wingdings" panose="05000000000000000000" pitchFamily="2" charset="2"/>
              <a:buChar char="¨"/>
            </a:pPr>
            <a:endParaRPr lang="de-DE" sz="2400" dirty="0">
              <a:latin typeface="Arial" panose="020B0604020202020204" pitchFamily="34" charset="0"/>
              <a:cs typeface="Arial" panose="020B0604020202020204" pitchFamily="34" charset="0"/>
            </a:endParaRPr>
          </a:p>
          <a:p>
            <a:pPr marL="432000" lvl="0" indent="-432000">
              <a:spcBef>
                <a:spcPts val="0"/>
              </a:spcBef>
              <a:spcAft>
                <a:spcPts val="3000"/>
              </a:spcAft>
              <a:buFont typeface="Wingdings" panose="05000000000000000000" pitchFamily="2" charset="2"/>
              <a:buChar char="¨"/>
            </a:pPr>
            <a:endParaRPr lang="de-DE" sz="2400"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26</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418412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31371" y="923730"/>
            <a:ext cx="8951168" cy="5344449"/>
          </a:xfrm>
        </p:spPr>
        <p:txBody>
          <a:bodyPr/>
          <a:lstStyle/>
          <a:p>
            <a:pPr marL="0" indent="0">
              <a:spcBef>
                <a:spcPts val="0"/>
              </a:spcBef>
              <a:buNone/>
            </a:pPr>
            <a:r>
              <a:rPr lang="de-DE" sz="2600" b="1" dirty="0">
                <a:latin typeface="+mj-lt"/>
              </a:rPr>
              <a:t>Förderstrom (</a:t>
            </a:r>
            <a:r>
              <a:rPr lang="de-DE" sz="2600" b="1" i="1" dirty="0">
                <a:latin typeface="+mj-lt"/>
              </a:rPr>
              <a:t>Q</a:t>
            </a:r>
            <a:r>
              <a:rPr lang="de-DE" sz="2600" b="1" dirty="0">
                <a:latin typeface="+mj-lt"/>
              </a:rPr>
              <a:t>)</a:t>
            </a:r>
            <a:endParaRPr lang="de-DE" sz="2600" dirty="0">
              <a:latin typeface="+mj-lt"/>
            </a:endParaRPr>
          </a:p>
          <a:p>
            <a:pPr marL="0" indent="0">
              <a:spcBef>
                <a:spcPts val="0"/>
              </a:spcBef>
              <a:buNone/>
            </a:pPr>
            <a:r>
              <a:rPr lang="de-DE" sz="2400" dirty="0">
                <a:latin typeface="+mj-lt"/>
              </a:rPr>
              <a:t>  </a:t>
            </a:r>
            <a:endParaRPr lang="de-DE" sz="2400" dirty="0">
              <a:latin typeface="Arial" panose="020B0604020202020204" pitchFamily="34" charset="0"/>
              <a:cs typeface="Arial" panose="020B0604020202020204" pitchFamily="34" charset="0"/>
            </a:endParaRPr>
          </a:p>
          <a:p>
            <a:pPr marL="0" lvl="0" indent="0">
              <a:lnSpc>
                <a:spcPts val="3400"/>
              </a:lnSpc>
              <a:spcBef>
                <a:spcPts val="0"/>
              </a:spcBef>
              <a:spcAft>
                <a:spcPts val="2400"/>
              </a:spcAft>
              <a:buNone/>
            </a:pPr>
            <a:r>
              <a:rPr lang="de-DE" sz="2400" dirty="0">
                <a:latin typeface="+mj-lt"/>
              </a:rPr>
              <a:t>Der Förderstrom (</a:t>
            </a:r>
            <a:r>
              <a:rPr lang="de-DE" sz="2400" i="1" dirty="0">
                <a:latin typeface="+mj-lt"/>
              </a:rPr>
              <a:t>Q</a:t>
            </a:r>
            <a:r>
              <a:rPr lang="de-DE" sz="2400" dirty="0">
                <a:latin typeface="+mj-lt"/>
              </a:rPr>
              <a:t>) ist die von der Feuerlöschkreiselpumpe geförderte Wassermenge (angegeben in Liter), die innerhalb einer bestimmten Zeiteinheit (angegeben in Minute) durch eine Schlauchleitung strömt</a:t>
            </a:r>
            <a:r>
              <a:rPr lang="de-DE" sz="2400" dirty="0">
                <a:latin typeface="+mj-lt"/>
                <a:cs typeface="Arial" panose="020B0604020202020204" pitchFamily="34" charset="0"/>
              </a:rPr>
              <a:t>.</a:t>
            </a:r>
          </a:p>
          <a:p>
            <a:pPr marL="0" lvl="0" indent="0">
              <a:lnSpc>
                <a:spcPts val="3400"/>
              </a:lnSpc>
              <a:spcBef>
                <a:spcPts val="0"/>
              </a:spcBef>
              <a:spcAft>
                <a:spcPts val="1800"/>
              </a:spcAft>
              <a:buNone/>
            </a:pPr>
            <a:r>
              <a:rPr lang="de-DE" sz="2400" dirty="0">
                <a:latin typeface="Arial" panose="020B0604020202020204" pitchFamily="34" charset="0"/>
                <a:cs typeface="Arial" panose="020B0604020202020204" pitchFamily="34" charset="0"/>
              </a:rPr>
              <a:t>Er ist nicht ablesbar und ergibt sich üblicherweise aus der Anzahl und Größe der eingesetzten Strahlrohre und dem jeweiligen Volumenstrom dieser Strahlrohre.</a:t>
            </a: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27</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202619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598" y="933061"/>
            <a:ext cx="5203373" cy="5344449"/>
          </a:xfrm>
        </p:spPr>
        <p:txBody>
          <a:bodyPr/>
          <a:lstStyle/>
          <a:p>
            <a:pPr marL="0" indent="0">
              <a:spcBef>
                <a:spcPts val="0"/>
              </a:spcBef>
              <a:buNone/>
            </a:pPr>
            <a:r>
              <a:rPr lang="de-DE" sz="2600" b="1" dirty="0">
                <a:latin typeface="Arial" panose="020B0604020202020204" pitchFamily="34" charset="0"/>
                <a:cs typeface="Arial" panose="020B0604020202020204" pitchFamily="34" charset="0"/>
              </a:rPr>
              <a:t>Eingangsdruck (</a:t>
            </a:r>
            <a:r>
              <a:rPr lang="de-DE" sz="2600" b="1" i="1" dirty="0">
                <a:latin typeface="Arial" panose="020B0604020202020204" pitchFamily="34" charset="0"/>
                <a:cs typeface="Arial" panose="020B0604020202020204" pitchFamily="34" charset="0"/>
              </a:rPr>
              <a:t>p</a:t>
            </a:r>
            <a:r>
              <a:rPr lang="de-DE" sz="2600" b="1" baseline="-25000" dirty="0">
                <a:latin typeface="Arial" panose="020B0604020202020204" pitchFamily="34" charset="0"/>
                <a:cs typeface="Arial" panose="020B0604020202020204" pitchFamily="34" charset="0"/>
              </a:rPr>
              <a:t>e</a:t>
            </a:r>
            <a:r>
              <a:rPr lang="de-DE" sz="2600" b="1" dirty="0">
                <a:latin typeface="Arial" panose="020B0604020202020204" pitchFamily="34" charset="0"/>
                <a:cs typeface="Arial" panose="020B0604020202020204" pitchFamily="34" charset="0"/>
              </a:rPr>
              <a:t>)</a:t>
            </a:r>
            <a:endParaRPr lang="de-DE" sz="2600" dirty="0">
              <a:latin typeface="Arial" panose="020B0604020202020204" pitchFamily="34" charset="0"/>
              <a:cs typeface="Arial" panose="020B0604020202020204" pitchFamily="34" charset="0"/>
            </a:endParaRPr>
          </a:p>
          <a:p>
            <a:pPr marL="0" indent="0">
              <a:spcBef>
                <a:spcPts val="0"/>
              </a:spcBef>
              <a:buNone/>
            </a:pPr>
            <a:r>
              <a:rPr lang="de-DE" sz="2000" dirty="0">
                <a:latin typeface="Arial" panose="020B0604020202020204" pitchFamily="34" charset="0"/>
                <a:cs typeface="Arial" panose="020B0604020202020204" pitchFamily="34" charset="0"/>
              </a:rPr>
              <a:t>  </a:t>
            </a:r>
          </a:p>
          <a:p>
            <a:pPr marL="0" indent="0">
              <a:lnSpc>
                <a:spcPts val="2800"/>
              </a:lnSpc>
              <a:spcBef>
                <a:spcPts val="0"/>
              </a:spcBef>
              <a:spcAft>
                <a:spcPts val="1800"/>
              </a:spcAft>
              <a:buNone/>
            </a:pPr>
            <a:r>
              <a:rPr lang="de-DE" sz="2200" dirty="0">
                <a:latin typeface="Arial" panose="020B0604020202020204" pitchFamily="34" charset="0"/>
                <a:cs typeface="Arial" panose="020B0604020202020204" pitchFamily="34" charset="0"/>
              </a:rPr>
              <a:t>Der Druck am Saugeingang einer Feuerlöschkreiselpumpe, angezeigt durch das Eingangsdruckmessgerät. </a:t>
            </a:r>
          </a:p>
          <a:p>
            <a:pPr marL="432000" indent="-432000">
              <a:lnSpc>
                <a:spcPts val="2800"/>
              </a:lnSpc>
              <a:spcBef>
                <a:spcPts val="0"/>
              </a:spcBef>
              <a:spcAft>
                <a:spcPts val="18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Der rote Skalenbereich zeigt den Eingangsdruck beim Saugbetrieb. </a:t>
            </a:r>
          </a:p>
          <a:p>
            <a:pPr marL="432000" indent="-432000">
              <a:lnSpc>
                <a:spcPts val="2800"/>
              </a:lnSpc>
              <a:spcBef>
                <a:spcPts val="0"/>
              </a:spcBef>
              <a:spcAft>
                <a:spcPts val="18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Der schwarze Skalenbereich zeigt den Eingangsdruck bei der Wasser-zuführung über Druckschläuche.</a:t>
            </a:r>
          </a:p>
          <a:p>
            <a:pPr marL="0" indent="0">
              <a:lnSpc>
                <a:spcPts val="3400"/>
              </a:lnSpc>
              <a:spcBef>
                <a:spcPts val="0"/>
              </a:spcBef>
              <a:spcAft>
                <a:spcPts val="2400"/>
              </a:spcAft>
              <a:buNone/>
            </a:pPr>
            <a:endParaRPr lang="de-DE" sz="2000" dirty="0">
              <a:latin typeface="Arial" panose="020B0604020202020204" pitchFamily="34" charset="0"/>
              <a:cs typeface="Arial" panose="020B0604020202020204" pitchFamily="34" charset="0"/>
            </a:endParaRPr>
          </a:p>
          <a:p>
            <a:pPr marL="432000" indent="-432000">
              <a:lnSpc>
                <a:spcPts val="3400"/>
              </a:lnSpc>
              <a:spcBef>
                <a:spcPts val="0"/>
              </a:spcBef>
              <a:spcAft>
                <a:spcPts val="24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432000" indent="-432000">
              <a:lnSpc>
                <a:spcPts val="3400"/>
              </a:lnSpc>
              <a:spcBef>
                <a:spcPts val="0"/>
              </a:spcBef>
              <a:spcAft>
                <a:spcPts val="24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28</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
        <p:nvSpPr>
          <p:cNvPr id="9" name="Textfeld 8">
            <a:extLst>
              <a:ext uri="{FF2B5EF4-FFF2-40B4-BE49-F238E27FC236}">
                <a16:creationId xmlns:a16="http://schemas.microsoft.com/office/drawing/2014/main" id="{47794E1B-F465-459B-BFF3-2F7181A7903D}"/>
              </a:ext>
            </a:extLst>
          </p:cNvPr>
          <p:cNvSpPr txBox="1"/>
          <p:nvPr/>
        </p:nvSpPr>
        <p:spPr>
          <a:xfrm>
            <a:off x="5385448" y="933061"/>
            <a:ext cx="4257999" cy="5393094"/>
          </a:xfrm>
          <a:prstGeom prst="rect">
            <a:avLst/>
          </a:prstGeom>
          <a:noFill/>
        </p:spPr>
        <p:txBody>
          <a:bodyPr wrap="square" rtlCol="0">
            <a:spAutoFit/>
          </a:bodyPr>
          <a:lstStyle/>
          <a:p>
            <a:endParaRPr lang="de-DE" sz="2000" dirty="0"/>
          </a:p>
        </p:txBody>
      </p:sp>
      <p:graphicFrame>
        <p:nvGraphicFramePr>
          <p:cNvPr id="3" name="Tabelle 2">
            <a:extLst>
              <a:ext uri="{FF2B5EF4-FFF2-40B4-BE49-F238E27FC236}">
                <a16:creationId xmlns:a16="http://schemas.microsoft.com/office/drawing/2014/main" id="{B006B0D1-D8F3-470F-9F31-362E003AF2F7}"/>
              </a:ext>
            </a:extLst>
          </p:cNvPr>
          <p:cNvGraphicFramePr>
            <a:graphicFrameLocks noGrp="1"/>
          </p:cNvGraphicFramePr>
          <p:nvPr>
            <p:extLst>
              <p:ext uri="{D42A27DB-BD31-4B8C-83A1-F6EECF244321}">
                <p14:modId xmlns:p14="http://schemas.microsoft.com/office/powerpoint/2010/main" val="3626145487"/>
              </p:ext>
            </p:extLst>
          </p:nvPr>
        </p:nvGraphicFramePr>
        <p:xfrm>
          <a:off x="5887618" y="1819235"/>
          <a:ext cx="3408784" cy="3928655"/>
        </p:xfrm>
        <a:graphic>
          <a:graphicData uri="http://schemas.openxmlformats.org/drawingml/2006/table">
            <a:tbl>
              <a:tblPr firstRow="1" bandRow="1">
                <a:tableStyleId>{5C22544A-7EE6-4342-B048-85BDC9FD1C3A}</a:tableStyleId>
              </a:tblPr>
              <a:tblGrid>
                <a:gridCol w="3408784">
                  <a:extLst>
                    <a:ext uri="{9D8B030D-6E8A-4147-A177-3AD203B41FA5}">
                      <a16:colId xmlns:a16="http://schemas.microsoft.com/office/drawing/2014/main" val="3586781884"/>
                    </a:ext>
                  </a:extLst>
                </a:gridCol>
              </a:tblGrid>
              <a:tr h="3407855">
                <a:tc>
                  <a:txBody>
                    <a:bodyPr/>
                    <a:lstStyle/>
                    <a:p>
                      <a:endParaRPr lang="de-DE" dirty="0"/>
                    </a:p>
                  </a:txBody>
                  <a:tcPr>
                    <a:solidFill>
                      <a:srgbClr val="99CCFF"/>
                    </a:solidFill>
                  </a:tcPr>
                </a:tc>
                <a:extLst>
                  <a:ext uri="{0D108BD9-81ED-4DB2-BD59-A6C34878D82A}">
                    <a16:rowId xmlns:a16="http://schemas.microsoft.com/office/drawing/2014/main" val="2864313140"/>
                  </a:ext>
                </a:extLst>
              </a:tr>
              <a:tr h="4822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b="1" kern="1200" dirty="0">
                          <a:solidFill>
                            <a:schemeClr val="dk1"/>
                          </a:solidFill>
                          <a:effectLst/>
                          <a:latin typeface="Arial" panose="020B0604020202020204" pitchFamily="34" charset="0"/>
                          <a:ea typeface="+mn-ea"/>
                          <a:cs typeface="Arial" panose="020B0604020202020204" pitchFamily="34" charset="0"/>
                        </a:rPr>
                        <a:t>Eingangsdruckmessgerät</a:t>
                      </a:r>
                      <a:endParaRPr lang="de-DE" sz="2000" dirty="0">
                        <a:latin typeface="Arial" panose="020B0604020202020204" pitchFamily="34" charset="0"/>
                        <a:cs typeface="Arial" panose="020B0604020202020204" pitchFamily="34" charset="0"/>
                      </a:endParaRPr>
                    </a:p>
                  </a:txBody>
                  <a:tcPr marT="108000" marB="108000">
                    <a:solidFill>
                      <a:srgbClr val="99CCFF"/>
                    </a:solidFill>
                  </a:tcPr>
                </a:tc>
                <a:extLst>
                  <a:ext uri="{0D108BD9-81ED-4DB2-BD59-A6C34878D82A}">
                    <a16:rowId xmlns:a16="http://schemas.microsoft.com/office/drawing/2014/main" val="1941653758"/>
                  </a:ext>
                </a:extLst>
              </a:tr>
            </a:tbl>
          </a:graphicData>
        </a:graphic>
      </p:graphicFrame>
      <p:pic>
        <p:nvPicPr>
          <p:cNvPr id="12" name="Grafik 11" descr="351610 - Überdruck-Unterdruckmessgerät Form 22">
            <a:extLst>
              <a:ext uri="{FF2B5EF4-FFF2-40B4-BE49-F238E27FC236}">
                <a16:creationId xmlns:a16="http://schemas.microsoft.com/office/drawing/2014/main" id="{A8C2F8EA-DA9E-40BE-AA95-9E54E3F61633}"/>
              </a:ext>
            </a:extLst>
          </p:cNvPr>
          <p:cNvPicPr/>
          <p:nvPr/>
        </p:nvPicPr>
        <p:blipFill rotWithShape="1">
          <a:blip r:embed="rId2" cstate="print">
            <a:extLst>
              <a:ext uri="{28A0092B-C50C-407E-A947-70E740481C1C}">
                <a14:useLocalDpi xmlns:a14="http://schemas.microsoft.com/office/drawing/2010/main" val="0"/>
              </a:ext>
            </a:extLst>
          </a:blip>
          <a:srcRect l="5453" t="2728" r="6102" b="2120"/>
          <a:stretch/>
        </p:blipFill>
        <p:spPr bwMode="auto">
          <a:xfrm>
            <a:off x="6141100" y="2048185"/>
            <a:ext cx="2901820" cy="29022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143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597" y="933061"/>
            <a:ext cx="5091407" cy="5344449"/>
          </a:xfrm>
        </p:spPr>
        <p:txBody>
          <a:bodyPr/>
          <a:lstStyle/>
          <a:p>
            <a:pPr marL="0" indent="0">
              <a:spcBef>
                <a:spcPts val="0"/>
              </a:spcBef>
              <a:buNone/>
            </a:pPr>
            <a:r>
              <a:rPr lang="de-DE" sz="2600" b="1" dirty="0">
                <a:latin typeface="Arial" panose="020B0604020202020204" pitchFamily="34" charset="0"/>
                <a:cs typeface="Arial" panose="020B0604020202020204" pitchFamily="34" charset="0"/>
              </a:rPr>
              <a:t>Ausgangsdruck (</a:t>
            </a:r>
            <a:r>
              <a:rPr lang="de-DE" sz="2600" b="1" i="1" dirty="0">
                <a:latin typeface="Arial" panose="020B0604020202020204" pitchFamily="34" charset="0"/>
                <a:cs typeface="Arial" panose="020B0604020202020204" pitchFamily="34" charset="0"/>
              </a:rPr>
              <a:t>p</a:t>
            </a:r>
            <a:r>
              <a:rPr lang="de-DE" sz="2600" b="1" baseline="-25000" dirty="0">
                <a:latin typeface="Arial" panose="020B0604020202020204" pitchFamily="34" charset="0"/>
                <a:cs typeface="Arial" panose="020B0604020202020204" pitchFamily="34" charset="0"/>
              </a:rPr>
              <a:t>a</a:t>
            </a:r>
            <a:r>
              <a:rPr lang="de-DE" sz="2600" b="1" dirty="0">
                <a:latin typeface="Arial" panose="020B0604020202020204" pitchFamily="34" charset="0"/>
                <a:cs typeface="Arial" panose="020B0604020202020204" pitchFamily="34" charset="0"/>
              </a:rPr>
              <a:t>)</a:t>
            </a:r>
            <a:endParaRPr lang="de-DE" sz="2600" dirty="0">
              <a:latin typeface="Arial" panose="020B0604020202020204" pitchFamily="34" charset="0"/>
              <a:cs typeface="Arial" panose="020B0604020202020204" pitchFamily="34" charset="0"/>
            </a:endParaRPr>
          </a:p>
          <a:p>
            <a:pPr marL="0" indent="0">
              <a:spcBef>
                <a:spcPts val="0"/>
              </a:spcBef>
              <a:buNone/>
            </a:pPr>
            <a:r>
              <a:rPr lang="de-DE" sz="2000" dirty="0">
                <a:latin typeface="Arial" panose="020B0604020202020204" pitchFamily="34" charset="0"/>
                <a:cs typeface="Arial" panose="020B0604020202020204" pitchFamily="34" charset="0"/>
              </a:rPr>
              <a:t>  </a:t>
            </a:r>
          </a:p>
          <a:p>
            <a:pPr marL="0" indent="0">
              <a:lnSpc>
                <a:spcPts val="2800"/>
              </a:lnSpc>
              <a:spcBef>
                <a:spcPts val="0"/>
              </a:spcBef>
              <a:spcAft>
                <a:spcPts val="1800"/>
              </a:spcAft>
              <a:buNone/>
            </a:pPr>
            <a:r>
              <a:rPr lang="de-DE" sz="2200" dirty="0">
                <a:latin typeface="Arial" panose="020B0604020202020204" pitchFamily="34" charset="0"/>
                <a:cs typeface="Arial" panose="020B0604020202020204" pitchFamily="34" charset="0"/>
              </a:rPr>
              <a:t>Der Druck an den B-Druckausgängen einer Feuerlöschkreiselpumpe, der für die Weiterförderung des Wassers genutzt wird, angezeigt durch das Ausgangsdruckmessgerät. </a:t>
            </a:r>
          </a:p>
          <a:p>
            <a:pPr marL="432000" indent="-432000">
              <a:lnSpc>
                <a:spcPts val="2800"/>
              </a:lnSpc>
              <a:spcBef>
                <a:spcPts val="0"/>
              </a:spcBef>
              <a:spcAft>
                <a:spcPts val="18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Der schwarze Skalenbereich zeigt den Ausgangsdruck, mit dem das Wasser die Feuerlöschkreisel-pumpe verlässt.</a:t>
            </a:r>
          </a:p>
          <a:p>
            <a:pPr marL="0" indent="0">
              <a:lnSpc>
                <a:spcPts val="3400"/>
              </a:lnSpc>
              <a:spcBef>
                <a:spcPts val="0"/>
              </a:spcBef>
              <a:spcAft>
                <a:spcPts val="2400"/>
              </a:spcAft>
              <a:buNone/>
            </a:pPr>
            <a:endParaRPr lang="de-DE" sz="2000" dirty="0">
              <a:latin typeface="Arial" panose="020B0604020202020204" pitchFamily="34" charset="0"/>
              <a:cs typeface="Arial" panose="020B0604020202020204" pitchFamily="34" charset="0"/>
            </a:endParaRPr>
          </a:p>
          <a:p>
            <a:pPr marL="432000" indent="-432000">
              <a:lnSpc>
                <a:spcPts val="3400"/>
              </a:lnSpc>
              <a:spcBef>
                <a:spcPts val="0"/>
              </a:spcBef>
              <a:spcAft>
                <a:spcPts val="24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432000" indent="-432000">
              <a:lnSpc>
                <a:spcPts val="3400"/>
              </a:lnSpc>
              <a:spcBef>
                <a:spcPts val="0"/>
              </a:spcBef>
              <a:spcAft>
                <a:spcPts val="24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29</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
        <p:nvSpPr>
          <p:cNvPr id="9" name="Textfeld 8">
            <a:extLst>
              <a:ext uri="{FF2B5EF4-FFF2-40B4-BE49-F238E27FC236}">
                <a16:creationId xmlns:a16="http://schemas.microsoft.com/office/drawing/2014/main" id="{47794E1B-F465-459B-BFF3-2F7181A7903D}"/>
              </a:ext>
            </a:extLst>
          </p:cNvPr>
          <p:cNvSpPr txBox="1"/>
          <p:nvPr/>
        </p:nvSpPr>
        <p:spPr>
          <a:xfrm>
            <a:off x="5197151" y="908738"/>
            <a:ext cx="4257999" cy="5393094"/>
          </a:xfrm>
          <a:prstGeom prst="rect">
            <a:avLst/>
          </a:prstGeom>
          <a:noFill/>
        </p:spPr>
        <p:txBody>
          <a:bodyPr wrap="square" rtlCol="0">
            <a:spAutoFit/>
          </a:bodyPr>
          <a:lstStyle/>
          <a:p>
            <a:endParaRPr lang="de-DE" sz="2000" dirty="0"/>
          </a:p>
        </p:txBody>
      </p:sp>
      <p:graphicFrame>
        <p:nvGraphicFramePr>
          <p:cNvPr id="3" name="Tabelle 2">
            <a:extLst>
              <a:ext uri="{FF2B5EF4-FFF2-40B4-BE49-F238E27FC236}">
                <a16:creationId xmlns:a16="http://schemas.microsoft.com/office/drawing/2014/main" id="{B006B0D1-D8F3-470F-9F31-362E003AF2F7}"/>
              </a:ext>
            </a:extLst>
          </p:cNvPr>
          <p:cNvGraphicFramePr>
            <a:graphicFrameLocks noGrp="1"/>
          </p:cNvGraphicFramePr>
          <p:nvPr>
            <p:extLst>
              <p:ext uri="{D42A27DB-BD31-4B8C-83A1-F6EECF244321}">
                <p14:modId xmlns:p14="http://schemas.microsoft.com/office/powerpoint/2010/main" val="1805354508"/>
              </p:ext>
            </p:extLst>
          </p:nvPr>
        </p:nvGraphicFramePr>
        <p:xfrm>
          <a:off x="6046366" y="1753921"/>
          <a:ext cx="3408784" cy="3928655"/>
        </p:xfrm>
        <a:graphic>
          <a:graphicData uri="http://schemas.openxmlformats.org/drawingml/2006/table">
            <a:tbl>
              <a:tblPr firstRow="1" bandRow="1">
                <a:tableStyleId>{5C22544A-7EE6-4342-B048-85BDC9FD1C3A}</a:tableStyleId>
              </a:tblPr>
              <a:tblGrid>
                <a:gridCol w="3408784">
                  <a:extLst>
                    <a:ext uri="{9D8B030D-6E8A-4147-A177-3AD203B41FA5}">
                      <a16:colId xmlns:a16="http://schemas.microsoft.com/office/drawing/2014/main" val="3586781884"/>
                    </a:ext>
                  </a:extLst>
                </a:gridCol>
              </a:tblGrid>
              <a:tr h="3407855">
                <a:tc>
                  <a:txBody>
                    <a:bodyPr/>
                    <a:lstStyle/>
                    <a:p>
                      <a:endParaRPr lang="de-DE" dirty="0"/>
                    </a:p>
                  </a:txBody>
                  <a:tcPr>
                    <a:solidFill>
                      <a:srgbClr val="99CCFF"/>
                    </a:solidFill>
                  </a:tcPr>
                </a:tc>
                <a:extLst>
                  <a:ext uri="{0D108BD9-81ED-4DB2-BD59-A6C34878D82A}">
                    <a16:rowId xmlns:a16="http://schemas.microsoft.com/office/drawing/2014/main" val="2864313140"/>
                  </a:ext>
                </a:extLst>
              </a:tr>
              <a:tr h="4822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b="1" kern="1200" dirty="0">
                          <a:solidFill>
                            <a:schemeClr val="dk1"/>
                          </a:solidFill>
                          <a:effectLst/>
                          <a:latin typeface="Arial" panose="020B0604020202020204" pitchFamily="34" charset="0"/>
                          <a:ea typeface="+mn-ea"/>
                          <a:cs typeface="Arial" panose="020B0604020202020204" pitchFamily="34" charset="0"/>
                        </a:rPr>
                        <a:t>Ausgangsdruckmessgerät</a:t>
                      </a:r>
                      <a:endParaRPr lang="de-DE" sz="2000" dirty="0">
                        <a:latin typeface="Arial" panose="020B0604020202020204" pitchFamily="34" charset="0"/>
                        <a:cs typeface="Arial" panose="020B0604020202020204" pitchFamily="34" charset="0"/>
                      </a:endParaRPr>
                    </a:p>
                  </a:txBody>
                  <a:tcPr marT="108000" marB="108000">
                    <a:solidFill>
                      <a:srgbClr val="99CCFF"/>
                    </a:solidFill>
                  </a:tcPr>
                </a:tc>
                <a:extLst>
                  <a:ext uri="{0D108BD9-81ED-4DB2-BD59-A6C34878D82A}">
                    <a16:rowId xmlns:a16="http://schemas.microsoft.com/office/drawing/2014/main" val="1941653758"/>
                  </a:ext>
                </a:extLst>
              </a:tr>
            </a:tbl>
          </a:graphicData>
        </a:graphic>
      </p:graphicFrame>
      <p:pic>
        <p:nvPicPr>
          <p:cNvPr id="10" name="Grafik 9" descr="351600 - Überdruckmessgerät Form 22">
            <a:extLst>
              <a:ext uri="{FF2B5EF4-FFF2-40B4-BE49-F238E27FC236}">
                <a16:creationId xmlns:a16="http://schemas.microsoft.com/office/drawing/2014/main" id="{80DD9C6F-EC75-4EA7-93EA-81DC0A2CE0D8}"/>
              </a:ext>
            </a:extLst>
          </p:cNvPr>
          <p:cNvPicPr/>
          <p:nvPr/>
        </p:nvPicPr>
        <p:blipFill rotWithShape="1">
          <a:blip r:embed="rId2" cstate="print">
            <a:extLst>
              <a:ext uri="{28A0092B-C50C-407E-A947-70E740481C1C}">
                <a14:useLocalDpi xmlns:a14="http://schemas.microsoft.com/office/drawing/2010/main" val="0"/>
              </a:ext>
            </a:extLst>
          </a:blip>
          <a:srcRect l="5150" t="3029" r="5497" b="1840"/>
          <a:stretch/>
        </p:blipFill>
        <p:spPr bwMode="auto">
          <a:xfrm>
            <a:off x="6309091" y="2020077"/>
            <a:ext cx="2918885" cy="28784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646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33061"/>
            <a:ext cx="8845800" cy="5344449"/>
          </a:xfrm>
        </p:spPr>
        <p:txBody>
          <a:bodyPr/>
          <a:lstStyle/>
          <a:p>
            <a:pPr marL="0" indent="0">
              <a:spcBef>
                <a:spcPts val="0"/>
              </a:spcBef>
              <a:buNone/>
            </a:pPr>
            <a:r>
              <a:rPr lang="de-DE" sz="2600" b="1" dirty="0">
                <a:latin typeface="+mj-lt"/>
              </a:rPr>
              <a:t>Inhalt der Ausbildungseinheit</a:t>
            </a:r>
            <a:endParaRPr lang="de-DE" sz="2600" dirty="0">
              <a:latin typeface="+mj-lt"/>
            </a:endParaRPr>
          </a:p>
          <a:p>
            <a:pPr marL="0" indent="0">
              <a:spcBef>
                <a:spcPts val="0"/>
              </a:spcBef>
              <a:buNone/>
            </a:pPr>
            <a:r>
              <a:rPr lang="de-DE" sz="2400" dirty="0">
                <a:latin typeface="+mj-lt"/>
              </a:rPr>
              <a:t>  </a:t>
            </a:r>
          </a:p>
          <a:p>
            <a:pPr marL="432000" lvl="0" indent="-432000">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Aufgabe der Wasserförderung</a:t>
            </a:r>
          </a:p>
          <a:p>
            <a:pPr marL="432000" lvl="0" indent="-432000">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Unterteilung der Wasserförderung</a:t>
            </a:r>
          </a:p>
          <a:p>
            <a:pPr marL="432000" lvl="0" indent="-432000">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Wasserentnahme</a:t>
            </a:r>
          </a:p>
          <a:p>
            <a:pPr marL="432000" lvl="0" indent="-432000">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Wasserfortleitung</a:t>
            </a:r>
          </a:p>
          <a:p>
            <a:pPr marL="432000" indent="-432000">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Wasserabgabe</a:t>
            </a:r>
          </a:p>
          <a:p>
            <a:pPr marL="432000" indent="-432000">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Wasserförderung über eine lange Förderstrecke</a:t>
            </a: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3</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137167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31371" y="923730"/>
            <a:ext cx="8951168" cy="5344449"/>
          </a:xfrm>
        </p:spPr>
        <p:txBody>
          <a:bodyPr/>
          <a:lstStyle/>
          <a:p>
            <a:pPr marL="0" indent="0">
              <a:spcBef>
                <a:spcPts val="0"/>
              </a:spcBef>
              <a:buNone/>
            </a:pPr>
            <a:r>
              <a:rPr lang="de-DE" sz="2600" b="1" dirty="0">
                <a:latin typeface="+mj-lt"/>
              </a:rPr>
              <a:t>Förderdruck (</a:t>
            </a:r>
            <a:r>
              <a:rPr lang="de-DE" sz="2600" b="1" i="1" dirty="0">
                <a:latin typeface="+mj-lt"/>
              </a:rPr>
              <a:t>p</a:t>
            </a:r>
            <a:r>
              <a:rPr lang="de-DE" sz="2600" b="1" dirty="0">
                <a:latin typeface="+mj-lt"/>
              </a:rPr>
              <a:t>)</a:t>
            </a:r>
            <a:endParaRPr lang="de-DE" sz="2600" dirty="0">
              <a:latin typeface="+mj-lt"/>
            </a:endParaRPr>
          </a:p>
          <a:p>
            <a:pPr marL="0" indent="0">
              <a:spcBef>
                <a:spcPts val="0"/>
              </a:spcBef>
              <a:buNone/>
            </a:pPr>
            <a:r>
              <a:rPr lang="de-DE" sz="2200" dirty="0">
                <a:latin typeface="+mj-lt"/>
              </a:rPr>
              <a:t>  </a:t>
            </a:r>
            <a:endParaRPr lang="de-DE" sz="2200" dirty="0">
              <a:latin typeface="+mj-lt"/>
              <a:cs typeface="Arial" panose="020B0604020202020204" pitchFamily="34" charset="0"/>
            </a:endParaRPr>
          </a:p>
          <a:p>
            <a:pPr marL="0" lvl="0" indent="0">
              <a:lnSpc>
                <a:spcPts val="3400"/>
              </a:lnSpc>
              <a:spcBef>
                <a:spcPts val="0"/>
              </a:spcBef>
              <a:spcAft>
                <a:spcPts val="2400"/>
              </a:spcAft>
              <a:buNone/>
            </a:pPr>
            <a:r>
              <a:rPr lang="de-DE" sz="2400" dirty="0">
                <a:latin typeface="Arial" panose="020B0604020202020204" pitchFamily="34" charset="0"/>
                <a:cs typeface="Arial" panose="020B0604020202020204" pitchFamily="34" charset="0"/>
              </a:rPr>
              <a:t>Der errechnete Druck, der durch der Feuerlöschkreiselpumpe erzeugt wird, erkennbar am Unterschied zwischen dem angezeigten Ausgangsdruck und Eingangsdruck.</a:t>
            </a:r>
          </a:p>
          <a:p>
            <a:pPr marL="432000" lvl="0" indent="-432000">
              <a:lnSpc>
                <a:spcPts val="3400"/>
              </a:lnSpc>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Die Größe ist abhängig vom Typ der Feuerlöschkreiselpumpe (zum Beispiel FPN 10-1000 - mindestens 10 Bar). </a:t>
            </a:r>
          </a:p>
          <a:p>
            <a:pPr marL="432000" lvl="0" indent="-432000">
              <a:lnSpc>
                <a:spcPts val="3400"/>
              </a:lnSpc>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Bekommt eine Feuerlöschkreiselpumpe das Wasser unter einem bestimmten Eingangsdruck zugeführt, kann der Ein-gangsdruck dem Förderdruck zugerechnet werden. Das ergibt dann den entsprechenden Ausgangsdruck.</a:t>
            </a:r>
          </a:p>
          <a:p>
            <a:pPr marL="432000" lvl="0" indent="-432000">
              <a:spcBef>
                <a:spcPts val="0"/>
              </a:spcBef>
              <a:spcAft>
                <a:spcPts val="1800"/>
              </a:spcAft>
              <a:buFont typeface="Wingdings" panose="05000000000000000000" pitchFamily="2" charset="2"/>
              <a:buChar char="¨"/>
            </a:pPr>
            <a:endParaRPr lang="de-DE" sz="2400" dirty="0">
              <a:latin typeface="Arial" panose="020B0604020202020204" pitchFamily="34" charset="0"/>
              <a:cs typeface="Arial" panose="020B0604020202020204" pitchFamily="34" charset="0"/>
            </a:endParaRPr>
          </a:p>
          <a:p>
            <a:pPr marL="432000" lvl="0" indent="-432000">
              <a:spcBef>
                <a:spcPts val="0"/>
              </a:spcBef>
              <a:spcAft>
                <a:spcPts val="3000"/>
              </a:spcAft>
              <a:buFont typeface="Wingdings" panose="05000000000000000000" pitchFamily="2" charset="2"/>
              <a:buChar char="¨"/>
            </a:pPr>
            <a:endParaRPr lang="de-DE" sz="2400"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30</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99895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31371" y="923730"/>
            <a:ext cx="8823779" cy="5344449"/>
          </a:xfrm>
        </p:spPr>
        <p:txBody>
          <a:bodyPr/>
          <a:lstStyle/>
          <a:p>
            <a:pPr marL="0" indent="0">
              <a:spcBef>
                <a:spcPts val="0"/>
              </a:spcBef>
              <a:buNone/>
            </a:pPr>
            <a:r>
              <a:rPr lang="de-DE" sz="2600" b="1" dirty="0">
                <a:latin typeface="+mj-lt"/>
              </a:rPr>
              <a:t>Druckverlust durch Reibung (</a:t>
            </a:r>
            <a:r>
              <a:rPr lang="de-DE" sz="2600" b="1" i="1" dirty="0">
                <a:latin typeface="+mj-lt"/>
              </a:rPr>
              <a:t>p</a:t>
            </a:r>
            <a:r>
              <a:rPr lang="de-DE" sz="2600" b="1" baseline="-25000" dirty="0">
                <a:latin typeface="+mj-lt"/>
              </a:rPr>
              <a:t>R</a:t>
            </a:r>
            <a:r>
              <a:rPr lang="de-DE" sz="2600" b="1" dirty="0">
                <a:latin typeface="+mj-lt"/>
              </a:rPr>
              <a:t>)</a:t>
            </a:r>
            <a:endParaRPr lang="de-DE" sz="2600" dirty="0">
              <a:latin typeface="+mj-lt"/>
            </a:endParaRPr>
          </a:p>
          <a:p>
            <a:pPr marL="0" indent="0">
              <a:spcBef>
                <a:spcPts val="0"/>
              </a:spcBef>
              <a:buNone/>
            </a:pPr>
            <a:r>
              <a:rPr lang="de-DE" sz="2400" dirty="0">
                <a:latin typeface="+mj-lt"/>
              </a:rPr>
              <a:t>  </a:t>
            </a:r>
            <a:endParaRPr lang="de-DE" sz="2400" dirty="0">
              <a:latin typeface="Arial" panose="020B0604020202020204" pitchFamily="34" charset="0"/>
              <a:cs typeface="Arial" panose="020B0604020202020204" pitchFamily="34" charset="0"/>
            </a:endParaRPr>
          </a:p>
          <a:p>
            <a:pPr marL="0" lvl="0" indent="0">
              <a:lnSpc>
                <a:spcPts val="3400"/>
              </a:lnSpc>
              <a:spcBef>
                <a:spcPts val="0"/>
              </a:spcBef>
              <a:spcAft>
                <a:spcPts val="2400"/>
              </a:spcAft>
              <a:buNone/>
            </a:pPr>
            <a:r>
              <a:rPr lang="de-DE" sz="2400" dirty="0">
                <a:latin typeface="Arial" panose="020B0604020202020204" pitchFamily="34" charset="0"/>
                <a:cs typeface="Arial" panose="020B0604020202020204" pitchFamily="34" charset="0"/>
              </a:rPr>
              <a:t>Entsteht durch die innere Reibung des Wassers und durch die Reibung des Wassers an der Schlauchinnenwandung, wenn das Wasser eine Schlauchleitung durchströmt.</a:t>
            </a:r>
          </a:p>
          <a:p>
            <a:pPr marL="0" lvl="0" indent="0">
              <a:spcBef>
                <a:spcPts val="0"/>
              </a:spcBef>
              <a:spcAft>
                <a:spcPts val="1800"/>
              </a:spcAft>
              <a:buNone/>
            </a:pPr>
            <a:r>
              <a:rPr lang="de-DE" sz="2400" dirty="0">
                <a:latin typeface="Arial" panose="020B0604020202020204" pitchFamily="34" charset="0"/>
                <a:cs typeface="Arial" panose="020B0604020202020204" pitchFamily="34" charset="0"/>
              </a:rPr>
              <a:t>Der Druckverlust ist abhängig </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vom Durchmesser der Schläuche, </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von der Länge der Schlauchleitung und</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vom Förderstrom.</a:t>
            </a:r>
          </a:p>
          <a:p>
            <a:pPr marL="432000" lvl="0" indent="-432000">
              <a:spcBef>
                <a:spcPts val="0"/>
              </a:spcBef>
              <a:spcAft>
                <a:spcPts val="1800"/>
              </a:spcAft>
              <a:buFont typeface="Wingdings" panose="05000000000000000000" pitchFamily="2" charset="2"/>
              <a:buChar char="¨"/>
            </a:pPr>
            <a:endParaRPr lang="de-DE" sz="2400" dirty="0">
              <a:latin typeface="Arial" panose="020B0604020202020204" pitchFamily="34" charset="0"/>
              <a:cs typeface="Arial" panose="020B0604020202020204" pitchFamily="34" charset="0"/>
            </a:endParaRPr>
          </a:p>
          <a:p>
            <a:pPr marL="432000" lvl="0" indent="-432000">
              <a:spcBef>
                <a:spcPts val="0"/>
              </a:spcBef>
              <a:spcAft>
                <a:spcPts val="1800"/>
              </a:spcAft>
              <a:buFont typeface="Wingdings" panose="05000000000000000000" pitchFamily="2" charset="2"/>
              <a:buChar char="¨"/>
            </a:pPr>
            <a:endParaRPr lang="de-DE" sz="2400" dirty="0">
              <a:latin typeface="Arial" panose="020B0604020202020204" pitchFamily="34" charset="0"/>
              <a:cs typeface="Arial" panose="020B0604020202020204" pitchFamily="34" charset="0"/>
            </a:endParaRPr>
          </a:p>
          <a:p>
            <a:pPr marL="432000" lvl="0" indent="-432000">
              <a:spcBef>
                <a:spcPts val="0"/>
              </a:spcBef>
              <a:spcAft>
                <a:spcPts val="3000"/>
              </a:spcAft>
              <a:buFont typeface="Wingdings" panose="05000000000000000000" pitchFamily="2" charset="2"/>
              <a:buChar char="¨"/>
            </a:pPr>
            <a:endParaRPr lang="de-DE" sz="2400"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31</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137551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11877"/>
          </a:xfrm>
        </p:spPr>
        <p:txBody>
          <a:bodyPr/>
          <a:lstStyle/>
          <a:p>
            <a:pPr marL="0" indent="0">
              <a:spcBef>
                <a:spcPts val="0"/>
              </a:spcBef>
              <a:buNone/>
            </a:pPr>
            <a:r>
              <a:rPr lang="de-DE" sz="2600" b="1" dirty="0">
                <a:latin typeface="+mj-lt"/>
              </a:rPr>
              <a:t>Druckverlust durch Reibung (</a:t>
            </a:r>
            <a:r>
              <a:rPr lang="de-DE" sz="2600" b="1" i="1" dirty="0">
                <a:latin typeface="+mj-lt"/>
              </a:rPr>
              <a:t>p</a:t>
            </a:r>
            <a:r>
              <a:rPr lang="de-DE" sz="2600" b="1" baseline="-25000" dirty="0">
                <a:latin typeface="+mj-lt"/>
              </a:rPr>
              <a:t>R</a:t>
            </a:r>
            <a:r>
              <a:rPr lang="de-DE" sz="2600" b="1" dirty="0">
                <a:latin typeface="+mj-lt"/>
              </a:rPr>
              <a:t>)</a:t>
            </a:r>
            <a:endParaRPr lang="de-DE" sz="2600" dirty="0">
              <a:latin typeface="+mj-lt"/>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32</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graphicFrame>
        <p:nvGraphicFramePr>
          <p:cNvPr id="3" name="Tabelle 6">
            <a:extLst>
              <a:ext uri="{FF2B5EF4-FFF2-40B4-BE49-F238E27FC236}">
                <a16:creationId xmlns:a16="http://schemas.microsoft.com/office/drawing/2014/main" id="{265E60D3-F2F1-444C-A36A-4DF9FF55E8F5}"/>
              </a:ext>
            </a:extLst>
          </p:cNvPr>
          <p:cNvGraphicFramePr>
            <a:graphicFrameLocks noGrp="1"/>
          </p:cNvGraphicFramePr>
          <p:nvPr>
            <p:extLst>
              <p:ext uri="{D42A27DB-BD31-4B8C-83A1-F6EECF244321}">
                <p14:modId xmlns:p14="http://schemas.microsoft.com/office/powerpoint/2010/main" val="3675429537"/>
              </p:ext>
            </p:extLst>
          </p:nvPr>
        </p:nvGraphicFramePr>
        <p:xfrm>
          <a:off x="1129004" y="2622202"/>
          <a:ext cx="8111515" cy="2448960"/>
        </p:xfrm>
        <a:graphic>
          <a:graphicData uri="http://schemas.openxmlformats.org/drawingml/2006/table">
            <a:tbl>
              <a:tblPr firstRow="1" bandRow="1">
                <a:tableStyleId>{5C22544A-7EE6-4342-B048-85BDC9FD1C3A}</a:tableStyleId>
              </a:tblPr>
              <a:tblGrid>
                <a:gridCol w="2839750">
                  <a:extLst>
                    <a:ext uri="{9D8B030D-6E8A-4147-A177-3AD203B41FA5}">
                      <a16:colId xmlns:a16="http://schemas.microsoft.com/office/drawing/2014/main" val="669848996"/>
                    </a:ext>
                  </a:extLst>
                </a:gridCol>
                <a:gridCol w="2651986">
                  <a:extLst>
                    <a:ext uri="{9D8B030D-6E8A-4147-A177-3AD203B41FA5}">
                      <a16:colId xmlns:a16="http://schemas.microsoft.com/office/drawing/2014/main" val="291042319"/>
                    </a:ext>
                  </a:extLst>
                </a:gridCol>
                <a:gridCol w="2619779">
                  <a:extLst>
                    <a:ext uri="{9D8B030D-6E8A-4147-A177-3AD203B41FA5}">
                      <a16:colId xmlns:a16="http://schemas.microsoft.com/office/drawing/2014/main" val="3002788739"/>
                    </a:ext>
                  </a:extLst>
                </a:gridCol>
              </a:tblGrid>
              <a:tr h="0">
                <a:tc>
                  <a:txBody>
                    <a:bodyPr/>
                    <a:lstStyle/>
                    <a:p>
                      <a:pPr algn="ctr">
                        <a:lnSpc>
                          <a:spcPct val="100000"/>
                        </a:lnSpc>
                        <a:spcBef>
                          <a:spcPts val="1800"/>
                        </a:spcBef>
                        <a:spcAft>
                          <a:spcPts val="1800"/>
                        </a:spcAft>
                      </a:pPr>
                      <a:r>
                        <a:rPr lang="de-DE" sz="2200" dirty="0">
                          <a:solidFill>
                            <a:schemeClr val="tx1"/>
                          </a:solidFill>
                          <a:latin typeface="Arial" panose="020B0604020202020204" pitchFamily="34" charset="0"/>
                          <a:cs typeface="Arial" panose="020B0604020202020204" pitchFamily="34" charset="0"/>
                        </a:rPr>
                        <a:t>Durchmesser der Schläuche</a:t>
                      </a:r>
                    </a:p>
                  </a:txBody>
                  <a:tcPr marT="108000" marB="108000" anchor="ctr">
                    <a:solidFill>
                      <a:srgbClr val="99CCFF"/>
                    </a:solidFill>
                  </a:tcPr>
                </a:tc>
                <a:tc>
                  <a:txBody>
                    <a:bodyPr/>
                    <a:lstStyle/>
                    <a:p>
                      <a:pPr algn="ctr">
                        <a:lnSpc>
                          <a:spcPct val="100000"/>
                        </a:lnSpc>
                        <a:spcBef>
                          <a:spcPts val="1800"/>
                        </a:spcBef>
                        <a:spcAft>
                          <a:spcPts val="1800"/>
                        </a:spcAft>
                      </a:pPr>
                      <a:r>
                        <a:rPr lang="de-DE" sz="2200" dirty="0">
                          <a:solidFill>
                            <a:schemeClr val="tx1"/>
                          </a:solidFill>
                          <a:latin typeface="Arial" panose="020B0604020202020204" pitchFamily="34" charset="0"/>
                          <a:cs typeface="Arial" panose="020B0604020202020204" pitchFamily="34" charset="0"/>
                        </a:rPr>
                        <a:t>Förderstrom (</a:t>
                      </a:r>
                      <a:r>
                        <a:rPr lang="de-DE" sz="2200" i="1" dirty="0">
                          <a:solidFill>
                            <a:schemeClr val="tx1"/>
                          </a:solidFill>
                          <a:latin typeface="Arial" panose="020B0604020202020204" pitchFamily="34" charset="0"/>
                          <a:cs typeface="Arial" panose="020B0604020202020204" pitchFamily="34" charset="0"/>
                        </a:rPr>
                        <a:t>Q</a:t>
                      </a:r>
                      <a:r>
                        <a:rPr lang="de-DE" sz="2200" dirty="0">
                          <a:solidFill>
                            <a:schemeClr val="tx1"/>
                          </a:solidFill>
                          <a:latin typeface="Arial" panose="020B0604020202020204" pitchFamily="34" charset="0"/>
                          <a:cs typeface="Arial" panose="020B0604020202020204" pitchFamily="34" charset="0"/>
                        </a:rPr>
                        <a:t>)</a:t>
                      </a:r>
                    </a:p>
                  </a:txBody>
                  <a:tcPr marT="108000" marB="108000" anchor="ctr">
                    <a:solidFill>
                      <a:srgbClr val="99CCFF"/>
                    </a:solidFill>
                  </a:tcPr>
                </a:tc>
                <a:tc>
                  <a:txBody>
                    <a:bodyPr/>
                    <a:lstStyle/>
                    <a:p>
                      <a:pPr algn="ctr">
                        <a:lnSpc>
                          <a:spcPct val="100000"/>
                        </a:lnSpc>
                        <a:spcBef>
                          <a:spcPts val="1800"/>
                        </a:spcBef>
                        <a:spcAft>
                          <a:spcPts val="1800"/>
                        </a:spcAft>
                      </a:pPr>
                      <a:r>
                        <a:rPr lang="de-DE" sz="2200" dirty="0">
                          <a:solidFill>
                            <a:schemeClr val="tx1"/>
                          </a:solidFill>
                          <a:latin typeface="Arial" panose="020B0604020202020204" pitchFamily="34" charset="0"/>
                          <a:cs typeface="Arial" panose="020B0604020202020204" pitchFamily="34" charset="0"/>
                        </a:rPr>
                        <a:t>Druckverlust (</a:t>
                      </a:r>
                      <a:r>
                        <a:rPr lang="de-DE" sz="2200" i="1" dirty="0">
                          <a:solidFill>
                            <a:schemeClr val="tx1"/>
                          </a:solidFill>
                          <a:latin typeface="Arial" panose="020B0604020202020204" pitchFamily="34" charset="0"/>
                          <a:cs typeface="Arial" panose="020B0604020202020204" pitchFamily="34" charset="0"/>
                        </a:rPr>
                        <a:t>p</a:t>
                      </a:r>
                      <a:r>
                        <a:rPr lang="de-DE" sz="2200" i="0" baseline="-25000" dirty="0">
                          <a:solidFill>
                            <a:schemeClr val="tx1"/>
                          </a:solidFill>
                          <a:latin typeface="Arial" panose="020B0604020202020204" pitchFamily="34" charset="0"/>
                          <a:cs typeface="Arial" panose="020B0604020202020204" pitchFamily="34" charset="0"/>
                        </a:rPr>
                        <a:t>R</a:t>
                      </a:r>
                      <a:r>
                        <a:rPr lang="de-DE" sz="2200" dirty="0">
                          <a:solidFill>
                            <a:schemeClr val="tx1"/>
                          </a:solidFill>
                          <a:latin typeface="Arial" panose="020B0604020202020204" pitchFamily="34" charset="0"/>
                          <a:cs typeface="Arial" panose="020B0604020202020204" pitchFamily="34" charset="0"/>
                        </a:rPr>
                        <a:t>)</a:t>
                      </a:r>
                    </a:p>
                  </a:txBody>
                  <a:tcPr marT="108000" marB="108000" anchor="ctr">
                    <a:solidFill>
                      <a:srgbClr val="99CCFF"/>
                    </a:solidFill>
                  </a:tcPr>
                </a:tc>
                <a:extLst>
                  <a:ext uri="{0D108BD9-81ED-4DB2-BD59-A6C34878D82A}">
                    <a16:rowId xmlns:a16="http://schemas.microsoft.com/office/drawing/2014/main" val="3537465984"/>
                  </a:ext>
                </a:extLst>
              </a:tr>
              <a:tr h="370840">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B-75</a:t>
                      </a:r>
                    </a:p>
                  </a:txBody>
                  <a:tcPr marT="108000" marB="108000">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400 l/min</a:t>
                      </a:r>
                    </a:p>
                  </a:txBody>
                  <a:tcPr marT="108000" marB="108000">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0,3 bar</a:t>
                      </a:r>
                    </a:p>
                  </a:txBody>
                  <a:tcPr marT="108000" marB="108000">
                    <a:solidFill>
                      <a:srgbClr val="CCECFF"/>
                    </a:solidFill>
                  </a:tcPr>
                </a:tc>
                <a:extLst>
                  <a:ext uri="{0D108BD9-81ED-4DB2-BD59-A6C34878D82A}">
                    <a16:rowId xmlns:a16="http://schemas.microsoft.com/office/drawing/2014/main" val="1847203930"/>
                  </a:ext>
                </a:extLst>
              </a:tr>
              <a:tr h="370840">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C-52</a:t>
                      </a:r>
                    </a:p>
                  </a:txBody>
                  <a:tcPr marT="108000" marB="108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400 l/min</a:t>
                      </a:r>
                    </a:p>
                  </a:txBody>
                  <a:tcPr marT="108000" marB="108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1,7 bar</a:t>
                      </a:r>
                    </a:p>
                  </a:txBody>
                  <a:tcPr marT="108000" marB="108000" anchor="ctr">
                    <a:solidFill>
                      <a:srgbClr val="CCECFF"/>
                    </a:solidFill>
                  </a:tcPr>
                </a:tc>
                <a:extLst>
                  <a:ext uri="{0D108BD9-81ED-4DB2-BD59-A6C34878D82A}">
                    <a16:rowId xmlns:a16="http://schemas.microsoft.com/office/drawing/2014/main" val="117967385"/>
                  </a:ext>
                </a:extLst>
              </a:tr>
              <a:tr h="370840">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C-42</a:t>
                      </a:r>
                    </a:p>
                  </a:txBody>
                  <a:tcPr marT="108000" marB="108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400 l/min</a:t>
                      </a:r>
                      <a:endParaRPr lang="de-DE" sz="2000" baseline="30000" dirty="0">
                        <a:solidFill>
                          <a:schemeClr val="tx1"/>
                        </a:solidFill>
                        <a:latin typeface="Arial" panose="020B0604020202020204" pitchFamily="34" charset="0"/>
                        <a:cs typeface="Arial" panose="020B0604020202020204" pitchFamily="34" charset="0"/>
                      </a:endParaRPr>
                    </a:p>
                  </a:txBody>
                  <a:tcPr marT="108000" marB="108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5,4 bar</a:t>
                      </a:r>
                    </a:p>
                  </a:txBody>
                  <a:tcPr marT="108000" marB="108000" anchor="ctr">
                    <a:solidFill>
                      <a:srgbClr val="CCECFF"/>
                    </a:solidFill>
                  </a:tcPr>
                </a:tc>
                <a:extLst>
                  <a:ext uri="{0D108BD9-81ED-4DB2-BD59-A6C34878D82A}">
                    <a16:rowId xmlns:a16="http://schemas.microsoft.com/office/drawing/2014/main" val="2581406507"/>
                  </a:ext>
                </a:extLst>
              </a:tr>
            </a:tbl>
          </a:graphicData>
        </a:graphic>
      </p:graphicFrame>
      <p:sp>
        <p:nvSpPr>
          <p:cNvPr id="10" name="Textfeld 9">
            <a:extLst>
              <a:ext uri="{FF2B5EF4-FFF2-40B4-BE49-F238E27FC236}">
                <a16:creationId xmlns:a16="http://schemas.microsoft.com/office/drawing/2014/main" id="{42742943-CBA8-4C7E-B721-F90ECFE930DC}"/>
              </a:ext>
            </a:extLst>
          </p:cNvPr>
          <p:cNvSpPr txBox="1"/>
          <p:nvPr/>
        </p:nvSpPr>
        <p:spPr>
          <a:xfrm>
            <a:off x="609600" y="1566214"/>
            <a:ext cx="8575040" cy="925382"/>
          </a:xfrm>
          <a:prstGeom prst="rect">
            <a:avLst/>
          </a:prstGeom>
          <a:noFill/>
        </p:spPr>
        <p:txBody>
          <a:bodyPr wrap="square">
            <a:spAutoFit/>
          </a:bodyPr>
          <a:lstStyle/>
          <a:p>
            <a:pPr marL="432000" lvl="0" indent="-432000">
              <a:lnSpc>
                <a:spcPts val="3400"/>
              </a:lnSpc>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Je kleiner der Durchmesser, umso größer ist bei gleichem Förderstrom der Druckverlust durch Reibung. </a:t>
            </a:r>
          </a:p>
        </p:txBody>
      </p:sp>
      <p:sp>
        <p:nvSpPr>
          <p:cNvPr id="11" name="Textfeld 10">
            <a:extLst>
              <a:ext uri="{FF2B5EF4-FFF2-40B4-BE49-F238E27FC236}">
                <a16:creationId xmlns:a16="http://schemas.microsoft.com/office/drawing/2014/main" id="{C1ED25DE-0538-42DB-B081-3DC51D74E3EF}"/>
              </a:ext>
            </a:extLst>
          </p:cNvPr>
          <p:cNvSpPr txBox="1"/>
          <p:nvPr/>
        </p:nvSpPr>
        <p:spPr>
          <a:xfrm>
            <a:off x="657860" y="5419782"/>
            <a:ext cx="8575040" cy="925382"/>
          </a:xfrm>
          <a:prstGeom prst="rect">
            <a:avLst/>
          </a:prstGeom>
          <a:noFill/>
        </p:spPr>
        <p:txBody>
          <a:bodyPr wrap="square">
            <a:spAutoFit/>
          </a:bodyPr>
          <a:lstStyle/>
          <a:p>
            <a:pPr marL="432000" lvl="0" indent="-432000">
              <a:lnSpc>
                <a:spcPts val="3400"/>
              </a:lnSpc>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Je größer die Länge der Schlauchleitung ist, umso größer ist der Druckverlust durch Reibung. </a:t>
            </a:r>
          </a:p>
        </p:txBody>
      </p:sp>
    </p:spTree>
    <p:extLst>
      <p:ext uri="{BB962C8B-B14F-4D97-AF65-F5344CB8AC3E}">
        <p14:creationId xmlns:p14="http://schemas.microsoft.com/office/powerpoint/2010/main" val="77312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11877"/>
          </a:xfrm>
        </p:spPr>
        <p:txBody>
          <a:bodyPr/>
          <a:lstStyle/>
          <a:p>
            <a:pPr marL="0" indent="0">
              <a:spcBef>
                <a:spcPts val="0"/>
              </a:spcBef>
              <a:buNone/>
            </a:pPr>
            <a:r>
              <a:rPr lang="de-DE" sz="2600" b="1" dirty="0">
                <a:latin typeface="+mj-lt"/>
              </a:rPr>
              <a:t>Druckverlust durch Reibung (</a:t>
            </a:r>
            <a:r>
              <a:rPr lang="de-DE" sz="2600" b="1" i="1" dirty="0">
                <a:latin typeface="+mj-lt"/>
              </a:rPr>
              <a:t>p</a:t>
            </a:r>
            <a:r>
              <a:rPr lang="de-DE" sz="2600" b="1" baseline="-25000" dirty="0">
                <a:latin typeface="+mj-lt"/>
              </a:rPr>
              <a:t>R</a:t>
            </a:r>
            <a:r>
              <a:rPr lang="de-DE" sz="2600" b="1" dirty="0">
                <a:latin typeface="+mj-lt"/>
              </a:rPr>
              <a:t>)</a:t>
            </a:r>
            <a:endParaRPr lang="de-DE" sz="2600" dirty="0">
              <a:latin typeface="+mj-lt"/>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33</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graphicFrame>
        <p:nvGraphicFramePr>
          <p:cNvPr id="3" name="Tabelle 6">
            <a:extLst>
              <a:ext uri="{FF2B5EF4-FFF2-40B4-BE49-F238E27FC236}">
                <a16:creationId xmlns:a16="http://schemas.microsoft.com/office/drawing/2014/main" id="{265E60D3-F2F1-444C-A36A-4DF9FF55E8F5}"/>
              </a:ext>
            </a:extLst>
          </p:cNvPr>
          <p:cNvGraphicFramePr>
            <a:graphicFrameLocks noGrp="1"/>
          </p:cNvGraphicFramePr>
          <p:nvPr>
            <p:extLst>
              <p:ext uri="{D42A27DB-BD31-4B8C-83A1-F6EECF244321}">
                <p14:modId xmlns:p14="http://schemas.microsoft.com/office/powerpoint/2010/main" val="3692495511"/>
              </p:ext>
            </p:extLst>
          </p:nvPr>
        </p:nvGraphicFramePr>
        <p:xfrm>
          <a:off x="1169645" y="2731824"/>
          <a:ext cx="5818984" cy="3155280"/>
        </p:xfrm>
        <a:graphic>
          <a:graphicData uri="http://schemas.openxmlformats.org/drawingml/2006/table">
            <a:tbl>
              <a:tblPr firstRow="1" bandRow="1">
                <a:tableStyleId>{5C22544A-7EE6-4342-B048-85BDC9FD1C3A}</a:tableStyleId>
              </a:tblPr>
              <a:tblGrid>
                <a:gridCol w="2839750">
                  <a:extLst>
                    <a:ext uri="{9D8B030D-6E8A-4147-A177-3AD203B41FA5}">
                      <a16:colId xmlns:a16="http://schemas.microsoft.com/office/drawing/2014/main" val="669848996"/>
                    </a:ext>
                  </a:extLst>
                </a:gridCol>
                <a:gridCol w="2979234">
                  <a:extLst>
                    <a:ext uri="{9D8B030D-6E8A-4147-A177-3AD203B41FA5}">
                      <a16:colId xmlns:a16="http://schemas.microsoft.com/office/drawing/2014/main" val="291042319"/>
                    </a:ext>
                  </a:extLst>
                </a:gridCol>
              </a:tblGrid>
              <a:tr h="0">
                <a:tc>
                  <a:txBody>
                    <a:bodyPr/>
                    <a:lstStyle/>
                    <a:p>
                      <a:pPr algn="ctr">
                        <a:lnSpc>
                          <a:spcPct val="100000"/>
                        </a:lnSpc>
                        <a:spcBef>
                          <a:spcPts val="1800"/>
                        </a:spcBef>
                        <a:spcAft>
                          <a:spcPts val="1800"/>
                        </a:spcAft>
                      </a:pPr>
                      <a:r>
                        <a:rPr lang="de-DE" sz="2200" dirty="0">
                          <a:solidFill>
                            <a:schemeClr val="tx1"/>
                          </a:solidFill>
                          <a:latin typeface="Arial" panose="020B0604020202020204" pitchFamily="34" charset="0"/>
                          <a:cs typeface="Arial" panose="020B0604020202020204" pitchFamily="34" charset="0"/>
                        </a:rPr>
                        <a:t>Förderstrom (</a:t>
                      </a:r>
                      <a:r>
                        <a:rPr lang="de-DE" sz="2200" i="1" dirty="0">
                          <a:solidFill>
                            <a:schemeClr val="tx1"/>
                          </a:solidFill>
                          <a:latin typeface="Arial" panose="020B0604020202020204" pitchFamily="34" charset="0"/>
                          <a:cs typeface="Arial" panose="020B0604020202020204" pitchFamily="34" charset="0"/>
                        </a:rPr>
                        <a:t>Q</a:t>
                      </a:r>
                      <a:r>
                        <a:rPr lang="de-DE" sz="2200" dirty="0">
                          <a:solidFill>
                            <a:schemeClr val="tx1"/>
                          </a:solidFill>
                          <a:latin typeface="Arial" panose="020B0604020202020204" pitchFamily="34" charset="0"/>
                          <a:cs typeface="Arial" panose="020B0604020202020204" pitchFamily="34" charset="0"/>
                        </a:rPr>
                        <a:t>)</a:t>
                      </a:r>
                    </a:p>
                  </a:txBody>
                  <a:tcPr marT="108000" marB="108000" anchor="ctr">
                    <a:solidFill>
                      <a:srgbClr val="99CCFF"/>
                    </a:solidFill>
                  </a:tcPr>
                </a:tc>
                <a:tc>
                  <a:txBody>
                    <a:bodyPr/>
                    <a:lstStyle/>
                    <a:p>
                      <a:pPr algn="ctr">
                        <a:lnSpc>
                          <a:spcPct val="100000"/>
                        </a:lnSpc>
                        <a:spcBef>
                          <a:spcPts val="1800"/>
                        </a:spcBef>
                        <a:spcAft>
                          <a:spcPts val="1800"/>
                        </a:spcAft>
                      </a:pPr>
                      <a:r>
                        <a:rPr lang="de-DE" sz="2200" dirty="0">
                          <a:solidFill>
                            <a:schemeClr val="tx1"/>
                          </a:solidFill>
                          <a:latin typeface="Arial" panose="020B0604020202020204" pitchFamily="34" charset="0"/>
                          <a:cs typeface="Arial" panose="020B0604020202020204" pitchFamily="34" charset="0"/>
                        </a:rPr>
                        <a:t>Druckverlust (</a:t>
                      </a:r>
                      <a:r>
                        <a:rPr lang="de-DE" sz="2200" i="1" dirty="0">
                          <a:solidFill>
                            <a:schemeClr val="tx1"/>
                          </a:solidFill>
                          <a:latin typeface="Arial" panose="020B0604020202020204" pitchFamily="34" charset="0"/>
                          <a:cs typeface="Arial" panose="020B0604020202020204" pitchFamily="34" charset="0"/>
                        </a:rPr>
                        <a:t>p</a:t>
                      </a:r>
                      <a:r>
                        <a:rPr lang="de-DE" sz="2200" i="0" baseline="-25000" dirty="0">
                          <a:solidFill>
                            <a:schemeClr val="tx1"/>
                          </a:solidFill>
                          <a:latin typeface="Arial" panose="020B0604020202020204" pitchFamily="34" charset="0"/>
                          <a:cs typeface="Arial" panose="020B0604020202020204" pitchFamily="34" charset="0"/>
                        </a:rPr>
                        <a:t>R</a:t>
                      </a:r>
                      <a:r>
                        <a:rPr lang="de-DE" sz="2200" dirty="0">
                          <a:solidFill>
                            <a:schemeClr val="tx1"/>
                          </a:solidFill>
                          <a:latin typeface="Arial" panose="020B0604020202020204" pitchFamily="34" charset="0"/>
                          <a:cs typeface="Arial" panose="020B0604020202020204" pitchFamily="34" charset="0"/>
                        </a:rPr>
                        <a:t>) </a:t>
                      </a:r>
                      <a:r>
                        <a:rPr lang="de-DE" sz="2200" baseline="30000" dirty="0">
                          <a:solidFill>
                            <a:schemeClr val="tx1"/>
                          </a:solidFill>
                          <a:latin typeface="Arial" panose="020B0604020202020204" pitchFamily="34" charset="0"/>
                          <a:cs typeface="Arial" panose="020B0604020202020204" pitchFamily="34" charset="0"/>
                        </a:rPr>
                        <a:t>1)</a:t>
                      </a:r>
                    </a:p>
                  </a:txBody>
                  <a:tcPr marT="108000" marB="108000" anchor="ctr">
                    <a:solidFill>
                      <a:srgbClr val="99CCFF"/>
                    </a:solidFill>
                  </a:tcPr>
                </a:tc>
                <a:extLst>
                  <a:ext uri="{0D108BD9-81ED-4DB2-BD59-A6C34878D82A}">
                    <a16:rowId xmlns:a16="http://schemas.microsoft.com/office/drawing/2014/main" val="3537465984"/>
                  </a:ext>
                </a:extLst>
              </a:tr>
              <a:tr h="370840">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400 l/min</a:t>
                      </a:r>
                    </a:p>
                  </a:txBody>
                  <a:tcPr marT="108000" marB="108000">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0,3 bar</a:t>
                      </a:r>
                    </a:p>
                  </a:txBody>
                  <a:tcPr marT="108000" marB="108000">
                    <a:solidFill>
                      <a:srgbClr val="CCECFF"/>
                    </a:solidFill>
                  </a:tcPr>
                </a:tc>
                <a:extLst>
                  <a:ext uri="{0D108BD9-81ED-4DB2-BD59-A6C34878D82A}">
                    <a16:rowId xmlns:a16="http://schemas.microsoft.com/office/drawing/2014/main" val="1847203930"/>
                  </a:ext>
                </a:extLst>
              </a:tr>
              <a:tr h="370840">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600 l/min</a:t>
                      </a:r>
                    </a:p>
                  </a:txBody>
                  <a:tcPr marT="108000" marB="108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0,6 bar</a:t>
                      </a:r>
                    </a:p>
                  </a:txBody>
                  <a:tcPr marT="108000" marB="108000" anchor="ctr">
                    <a:solidFill>
                      <a:srgbClr val="CCECFF"/>
                    </a:solidFill>
                  </a:tcPr>
                </a:tc>
                <a:extLst>
                  <a:ext uri="{0D108BD9-81ED-4DB2-BD59-A6C34878D82A}">
                    <a16:rowId xmlns:a16="http://schemas.microsoft.com/office/drawing/2014/main" val="117967385"/>
                  </a:ext>
                </a:extLst>
              </a:tr>
              <a:tr h="370840">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800 l/min</a:t>
                      </a:r>
                      <a:endParaRPr lang="de-DE" sz="2000" baseline="30000" dirty="0">
                        <a:solidFill>
                          <a:schemeClr val="tx1"/>
                        </a:solidFill>
                        <a:latin typeface="Arial" panose="020B0604020202020204" pitchFamily="34" charset="0"/>
                        <a:cs typeface="Arial" panose="020B0604020202020204" pitchFamily="34" charset="0"/>
                      </a:endParaRPr>
                    </a:p>
                  </a:txBody>
                  <a:tcPr marT="108000" marB="108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1,0 bar</a:t>
                      </a:r>
                      <a:endParaRPr lang="de-DE" sz="2000" baseline="30000" dirty="0">
                        <a:solidFill>
                          <a:schemeClr val="tx1"/>
                        </a:solidFill>
                        <a:latin typeface="Arial" panose="020B0604020202020204" pitchFamily="34" charset="0"/>
                        <a:cs typeface="Arial" panose="020B0604020202020204" pitchFamily="34" charset="0"/>
                      </a:endParaRPr>
                    </a:p>
                  </a:txBody>
                  <a:tcPr marT="108000" marB="108000" anchor="ctr">
                    <a:solidFill>
                      <a:srgbClr val="CCECFF"/>
                    </a:solidFill>
                  </a:tcPr>
                </a:tc>
                <a:extLst>
                  <a:ext uri="{0D108BD9-81ED-4DB2-BD59-A6C34878D82A}">
                    <a16:rowId xmlns:a16="http://schemas.microsoft.com/office/drawing/2014/main" val="2581406507"/>
                  </a:ext>
                </a:extLst>
              </a:tr>
              <a:tr h="370840">
                <a:tc>
                  <a:txBody>
                    <a:bodyPr/>
                    <a:lstStyle/>
                    <a:p>
                      <a:pPr algn="ctr">
                        <a:lnSpc>
                          <a:spcPct val="100000"/>
                        </a:lnSpc>
                        <a:spcBef>
                          <a:spcPts val="1800"/>
                        </a:spcBef>
                        <a:spcAft>
                          <a:spcPts val="1800"/>
                        </a:spcAft>
                      </a:pPr>
                      <a:r>
                        <a:rPr lang="de-DE" sz="2000" baseline="0" dirty="0">
                          <a:solidFill>
                            <a:schemeClr val="tx1"/>
                          </a:solidFill>
                          <a:latin typeface="Arial" panose="020B0604020202020204" pitchFamily="34" charset="0"/>
                          <a:cs typeface="Arial" panose="020B0604020202020204" pitchFamily="34" charset="0"/>
                        </a:rPr>
                        <a:t>1.000 l/min</a:t>
                      </a:r>
                    </a:p>
                  </a:txBody>
                  <a:tcPr marT="108000" marB="108000" anchor="ctr">
                    <a:solidFill>
                      <a:srgbClr val="CCECFF"/>
                    </a:solidFill>
                  </a:tcPr>
                </a:tc>
                <a:tc>
                  <a:txBody>
                    <a:bodyPr/>
                    <a:lstStyle/>
                    <a:p>
                      <a:pPr algn="ctr">
                        <a:lnSpc>
                          <a:spcPct val="100000"/>
                        </a:lnSpc>
                        <a:spcBef>
                          <a:spcPts val="1800"/>
                        </a:spcBef>
                        <a:spcAft>
                          <a:spcPts val="1800"/>
                        </a:spcAft>
                      </a:pPr>
                      <a:r>
                        <a:rPr lang="de-DE" sz="2000" baseline="0" dirty="0">
                          <a:solidFill>
                            <a:schemeClr val="tx1"/>
                          </a:solidFill>
                          <a:latin typeface="Arial" panose="020B0604020202020204" pitchFamily="34" charset="0"/>
                          <a:cs typeface="Arial" panose="020B0604020202020204" pitchFamily="34" charset="0"/>
                        </a:rPr>
                        <a:t>1,4 bar</a:t>
                      </a:r>
                    </a:p>
                  </a:txBody>
                  <a:tcPr marT="108000" marB="108000" anchor="ctr">
                    <a:solidFill>
                      <a:srgbClr val="CCECFF"/>
                    </a:solidFill>
                  </a:tcPr>
                </a:tc>
                <a:extLst>
                  <a:ext uri="{0D108BD9-81ED-4DB2-BD59-A6C34878D82A}">
                    <a16:rowId xmlns:a16="http://schemas.microsoft.com/office/drawing/2014/main" val="1609022781"/>
                  </a:ext>
                </a:extLst>
              </a:tr>
              <a:tr h="370840">
                <a:tc>
                  <a:txBody>
                    <a:bodyPr/>
                    <a:lstStyle/>
                    <a:p>
                      <a:pPr algn="ctr">
                        <a:lnSpc>
                          <a:spcPct val="100000"/>
                        </a:lnSpc>
                        <a:spcBef>
                          <a:spcPts val="1800"/>
                        </a:spcBef>
                        <a:spcAft>
                          <a:spcPts val="1800"/>
                        </a:spcAft>
                      </a:pPr>
                      <a:r>
                        <a:rPr lang="de-DE" sz="2000" baseline="0" dirty="0">
                          <a:solidFill>
                            <a:schemeClr val="tx1"/>
                          </a:solidFill>
                          <a:latin typeface="Arial" panose="020B0604020202020204" pitchFamily="34" charset="0"/>
                          <a:cs typeface="Arial" panose="020B0604020202020204" pitchFamily="34" charset="0"/>
                        </a:rPr>
                        <a:t>1.200 l/min</a:t>
                      </a:r>
                    </a:p>
                  </a:txBody>
                  <a:tcPr marT="108000" marB="108000" anchor="ctr">
                    <a:solidFill>
                      <a:srgbClr val="CCECFF"/>
                    </a:solidFill>
                  </a:tcPr>
                </a:tc>
                <a:tc>
                  <a:txBody>
                    <a:bodyPr/>
                    <a:lstStyle/>
                    <a:p>
                      <a:pPr algn="ctr">
                        <a:lnSpc>
                          <a:spcPct val="100000"/>
                        </a:lnSpc>
                        <a:spcBef>
                          <a:spcPts val="1800"/>
                        </a:spcBef>
                        <a:spcAft>
                          <a:spcPts val="1800"/>
                        </a:spcAft>
                      </a:pPr>
                      <a:r>
                        <a:rPr lang="de-DE" sz="2000" baseline="0" dirty="0">
                          <a:solidFill>
                            <a:schemeClr val="tx1"/>
                          </a:solidFill>
                          <a:latin typeface="Arial" panose="020B0604020202020204" pitchFamily="34" charset="0"/>
                          <a:cs typeface="Arial" panose="020B0604020202020204" pitchFamily="34" charset="0"/>
                        </a:rPr>
                        <a:t>2,0 bar</a:t>
                      </a:r>
                    </a:p>
                  </a:txBody>
                  <a:tcPr marT="108000" marB="108000" anchor="ctr">
                    <a:solidFill>
                      <a:srgbClr val="CCECFF"/>
                    </a:solidFill>
                  </a:tcPr>
                </a:tc>
                <a:extLst>
                  <a:ext uri="{0D108BD9-81ED-4DB2-BD59-A6C34878D82A}">
                    <a16:rowId xmlns:a16="http://schemas.microsoft.com/office/drawing/2014/main" val="3915135335"/>
                  </a:ext>
                </a:extLst>
              </a:tr>
            </a:tbl>
          </a:graphicData>
        </a:graphic>
      </p:graphicFrame>
      <p:sp>
        <p:nvSpPr>
          <p:cNvPr id="10" name="Textfeld 9">
            <a:extLst>
              <a:ext uri="{FF2B5EF4-FFF2-40B4-BE49-F238E27FC236}">
                <a16:creationId xmlns:a16="http://schemas.microsoft.com/office/drawing/2014/main" id="{42742943-CBA8-4C7E-B721-F90ECFE930DC}"/>
              </a:ext>
            </a:extLst>
          </p:cNvPr>
          <p:cNvSpPr txBox="1"/>
          <p:nvPr/>
        </p:nvSpPr>
        <p:spPr>
          <a:xfrm>
            <a:off x="609600" y="1621025"/>
            <a:ext cx="8575040" cy="925382"/>
          </a:xfrm>
          <a:prstGeom prst="rect">
            <a:avLst/>
          </a:prstGeom>
          <a:noFill/>
        </p:spPr>
        <p:txBody>
          <a:bodyPr wrap="square">
            <a:spAutoFit/>
          </a:bodyPr>
          <a:lstStyle/>
          <a:p>
            <a:pPr marL="432000" lvl="0" indent="-432000">
              <a:lnSpc>
                <a:spcPts val="3400"/>
              </a:lnSpc>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Je mehr Wasser durch die Schlauchleitung gefördert wird, umso größer der Druckverlust durch Reibung. </a:t>
            </a:r>
          </a:p>
        </p:txBody>
      </p:sp>
      <p:sp>
        <p:nvSpPr>
          <p:cNvPr id="7" name="Textfeld 6">
            <a:extLst>
              <a:ext uri="{FF2B5EF4-FFF2-40B4-BE49-F238E27FC236}">
                <a16:creationId xmlns:a16="http://schemas.microsoft.com/office/drawing/2014/main" id="{957028A6-0759-41C5-84FB-581C8989387C}"/>
              </a:ext>
            </a:extLst>
          </p:cNvPr>
          <p:cNvSpPr txBox="1"/>
          <p:nvPr/>
        </p:nvSpPr>
        <p:spPr>
          <a:xfrm>
            <a:off x="1184988" y="5934269"/>
            <a:ext cx="5486400" cy="307777"/>
          </a:xfrm>
          <a:prstGeom prst="rect">
            <a:avLst/>
          </a:prstGeom>
          <a:noFill/>
        </p:spPr>
        <p:txBody>
          <a:bodyPr wrap="square" rtlCol="0">
            <a:spAutoFit/>
          </a:bodyPr>
          <a:lstStyle/>
          <a:p>
            <a:r>
              <a:rPr lang="de-DE" sz="1400" baseline="30000" dirty="0"/>
              <a:t>1)</a:t>
            </a:r>
            <a:r>
              <a:rPr lang="de-DE" sz="1400" dirty="0"/>
              <a:t> je 100 Meter B-Schlauchleitung</a:t>
            </a:r>
          </a:p>
        </p:txBody>
      </p:sp>
    </p:spTree>
    <p:extLst>
      <p:ext uri="{BB962C8B-B14F-4D97-AF65-F5344CB8AC3E}">
        <p14:creationId xmlns:p14="http://schemas.microsoft.com/office/powerpoint/2010/main" val="283147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599" y="933061"/>
            <a:ext cx="4718181" cy="5344449"/>
          </a:xfrm>
        </p:spPr>
        <p:txBody>
          <a:bodyPr/>
          <a:lstStyle/>
          <a:p>
            <a:pPr marL="0" indent="0">
              <a:spcBef>
                <a:spcPts val="0"/>
              </a:spcBef>
              <a:buNone/>
            </a:pPr>
            <a:r>
              <a:rPr lang="de-DE" sz="2600" b="1" dirty="0">
                <a:latin typeface="Arial" panose="020B0604020202020204" pitchFamily="34" charset="0"/>
                <a:cs typeface="Arial" panose="020B0604020202020204" pitchFamily="34" charset="0"/>
              </a:rPr>
              <a:t>Druckverlust/-gewinn durch Höhenunterschiede (</a:t>
            </a:r>
            <a:r>
              <a:rPr lang="de-DE" sz="2600" b="1" i="1" dirty="0">
                <a:latin typeface="Arial" panose="020B0604020202020204" pitchFamily="34" charset="0"/>
                <a:cs typeface="Arial" panose="020B0604020202020204" pitchFamily="34" charset="0"/>
              </a:rPr>
              <a:t>p</a:t>
            </a:r>
            <a:r>
              <a:rPr lang="de-DE" sz="2600" b="1" baseline="-25000" dirty="0">
                <a:latin typeface="Arial" panose="020B0604020202020204" pitchFamily="34" charset="0"/>
                <a:cs typeface="Arial" panose="020B0604020202020204" pitchFamily="34" charset="0"/>
              </a:rPr>
              <a:t>geo</a:t>
            </a:r>
            <a:r>
              <a:rPr lang="de-DE" sz="2600" b="1" dirty="0">
                <a:latin typeface="Arial" panose="020B0604020202020204" pitchFamily="34" charset="0"/>
                <a:cs typeface="Arial" panose="020B0604020202020204" pitchFamily="34" charset="0"/>
              </a:rPr>
              <a:t>)</a:t>
            </a:r>
            <a:endParaRPr lang="de-DE" sz="2600" dirty="0">
              <a:latin typeface="Arial" panose="020B0604020202020204" pitchFamily="34" charset="0"/>
              <a:cs typeface="Arial" panose="020B0604020202020204" pitchFamily="34" charset="0"/>
            </a:endParaRPr>
          </a:p>
          <a:p>
            <a:pPr marL="0" indent="0">
              <a:spcBef>
                <a:spcPts val="0"/>
              </a:spcBef>
              <a:buNone/>
            </a:pPr>
            <a:r>
              <a:rPr lang="de-DE" sz="2000" dirty="0">
                <a:latin typeface="Arial" panose="020B0604020202020204" pitchFamily="34" charset="0"/>
                <a:cs typeface="Arial" panose="020B0604020202020204" pitchFamily="34" charset="0"/>
              </a:rPr>
              <a:t>  </a:t>
            </a:r>
          </a:p>
          <a:p>
            <a:pPr marL="0" indent="0">
              <a:lnSpc>
                <a:spcPts val="2800"/>
              </a:lnSpc>
              <a:spcBef>
                <a:spcPts val="0"/>
              </a:spcBef>
              <a:spcAft>
                <a:spcPts val="1800"/>
              </a:spcAft>
              <a:buNone/>
            </a:pPr>
            <a:r>
              <a:rPr lang="de-DE" sz="2200" dirty="0">
                <a:latin typeface="Arial" panose="020B0604020202020204" pitchFamily="34" charset="0"/>
                <a:cs typeface="Arial" panose="020B0604020202020204" pitchFamily="34" charset="0"/>
              </a:rPr>
              <a:t>Der Druck, der zur Überwindung von Höhenunterschieden (</a:t>
            </a:r>
            <a:r>
              <a:rPr lang="de-DE" sz="2200" i="1" dirty="0">
                <a:latin typeface="Arial" panose="020B0604020202020204" pitchFamily="34" charset="0"/>
                <a:cs typeface="Arial" panose="020B0604020202020204" pitchFamily="34" charset="0"/>
              </a:rPr>
              <a:t>H</a:t>
            </a:r>
            <a:r>
              <a:rPr lang="de-DE" sz="2200" baseline="-25000" dirty="0">
                <a:latin typeface="Arial" panose="020B0604020202020204" pitchFamily="34" charset="0"/>
                <a:cs typeface="Arial" panose="020B0604020202020204" pitchFamily="34" charset="0"/>
              </a:rPr>
              <a:t>geo</a:t>
            </a:r>
            <a:r>
              <a:rPr lang="de-DE" sz="2200" dirty="0">
                <a:latin typeface="Arial" panose="020B0604020202020204" pitchFamily="34" charset="0"/>
                <a:cs typeface="Arial" panose="020B0604020202020204" pitchFamily="34" charset="0"/>
              </a:rPr>
              <a:t>) im Gelände oder in Gebäuden entsteht. </a:t>
            </a:r>
          </a:p>
          <a:p>
            <a:pPr marL="432000" indent="-432000">
              <a:lnSpc>
                <a:spcPts val="2800"/>
              </a:lnSpc>
              <a:spcBef>
                <a:spcPts val="0"/>
              </a:spcBef>
              <a:spcAft>
                <a:spcPts val="18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Bei einer Höhenzunahme ergibt sich ein Druckverlust von 1 Bar je 10 Meter Höhenzunahme.</a:t>
            </a:r>
          </a:p>
          <a:p>
            <a:pPr marL="432000" indent="-432000">
              <a:lnSpc>
                <a:spcPts val="2800"/>
              </a:lnSpc>
              <a:spcBef>
                <a:spcPts val="0"/>
              </a:spcBef>
              <a:spcAft>
                <a:spcPts val="18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Bei einer Höhenabnahme ergibt sich ein Druckgewinn von 1 Bar je 10 Meter Höhenabnahme.</a:t>
            </a:r>
          </a:p>
          <a:p>
            <a:pPr marL="432000" indent="-432000">
              <a:lnSpc>
                <a:spcPts val="2800"/>
              </a:lnSpc>
              <a:spcBef>
                <a:spcPts val="0"/>
              </a:spcBef>
              <a:spcAft>
                <a:spcPts val="18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432000" indent="-432000">
              <a:lnSpc>
                <a:spcPts val="2800"/>
              </a:lnSpc>
              <a:spcBef>
                <a:spcPts val="0"/>
              </a:spcBef>
              <a:spcAft>
                <a:spcPts val="18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432000" indent="-432000">
              <a:lnSpc>
                <a:spcPts val="2800"/>
              </a:lnSpc>
              <a:spcBef>
                <a:spcPts val="0"/>
              </a:spcBef>
              <a:spcAft>
                <a:spcPts val="18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0" indent="0">
              <a:lnSpc>
                <a:spcPts val="3400"/>
              </a:lnSpc>
              <a:spcBef>
                <a:spcPts val="0"/>
              </a:spcBef>
              <a:spcAft>
                <a:spcPts val="2400"/>
              </a:spcAft>
              <a:buNone/>
            </a:pPr>
            <a:endParaRPr lang="de-DE" sz="2000" dirty="0">
              <a:latin typeface="Arial" panose="020B0604020202020204" pitchFamily="34" charset="0"/>
              <a:cs typeface="Arial" panose="020B0604020202020204" pitchFamily="34" charset="0"/>
            </a:endParaRPr>
          </a:p>
          <a:p>
            <a:pPr marL="432000" indent="-432000">
              <a:lnSpc>
                <a:spcPts val="3400"/>
              </a:lnSpc>
              <a:spcBef>
                <a:spcPts val="0"/>
              </a:spcBef>
              <a:spcAft>
                <a:spcPts val="24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432000" indent="-432000">
              <a:lnSpc>
                <a:spcPts val="3400"/>
              </a:lnSpc>
              <a:spcBef>
                <a:spcPts val="0"/>
              </a:spcBef>
              <a:spcAft>
                <a:spcPts val="2400"/>
              </a:spcAft>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34</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7883" y="6477000"/>
            <a:ext cx="6690371" cy="222250"/>
          </a:xfrm>
        </p:spPr>
        <p:txBody>
          <a:bodyPr/>
          <a:lstStyle/>
          <a:p>
            <a:pPr>
              <a:defRPr/>
            </a:pPr>
            <a:r>
              <a:rPr lang="de-DE" dirty="0"/>
              <a:t>4.3        05/2021                                                             </a:t>
            </a:r>
            <a:r>
              <a:rPr lang="de-DE" sz="1000" dirty="0"/>
              <a:t>Ausbildungsleitfaden Technische Ausbildung - Lehrgang „Maschinisten“</a:t>
            </a:r>
            <a:r>
              <a:rPr lang="de-DE" dirty="0"/>
              <a:t> </a:t>
            </a:r>
          </a:p>
        </p:txBody>
      </p:sp>
      <p:pic>
        <p:nvPicPr>
          <p:cNvPr id="10" name="Grafik 9">
            <a:extLst>
              <a:ext uri="{FF2B5EF4-FFF2-40B4-BE49-F238E27FC236}">
                <a16:creationId xmlns:a16="http://schemas.microsoft.com/office/drawing/2014/main" id="{EF96F638-0608-4690-9136-ACAED36932C0}"/>
              </a:ext>
            </a:extLst>
          </p:cNvPr>
          <p:cNvPicPr>
            <a:picLocks noChangeAspect="1"/>
          </p:cNvPicPr>
          <p:nvPr/>
        </p:nvPicPr>
        <p:blipFill>
          <a:blip r:embed="rId2"/>
          <a:stretch>
            <a:fillRect/>
          </a:stretch>
        </p:blipFill>
        <p:spPr>
          <a:xfrm>
            <a:off x="5845953" y="1101011"/>
            <a:ext cx="3450448" cy="4988439"/>
          </a:xfrm>
          <a:prstGeom prst="rect">
            <a:avLst/>
          </a:prstGeom>
          <a:ln w="12700">
            <a:solidFill>
              <a:schemeClr val="tx1"/>
            </a:solidFill>
          </a:ln>
        </p:spPr>
      </p:pic>
      <p:sp>
        <p:nvSpPr>
          <p:cNvPr id="12" name="Textfeld 11">
            <a:extLst>
              <a:ext uri="{FF2B5EF4-FFF2-40B4-BE49-F238E27FC236}">
                <a16:creationId xmlns:a16="http://schemas.microsoft.com/office/drawing/2014/main" id="{98E5A186-8696-47E6-A7E6-D247F0366AFA}"/>
              </a:ext>
            </a:extLst>
          </p:cNvPr>
          <p:cNvSpPr txBox="1"/>
          <p:nvPr/>
        </p:nvSpPr>
        <p:spPr>
          <a:xfrm>
            <a:off x="5766317" y="6139010"/>
            <a:ext cx="2063750" cy="276999"/>
          </a:xfrm>
          <a:prstGeom prst="rect">
            <a:avLst/>
          </a:prstGeom>
          <a:noFill/>
        </p:spPr>
        <p:txBody>
          <a:bodyPr wrap="square" rtlCol="0">
            <a:spAutoFit/>
          </a:bodyPr>
          <a:lstStyle/>
          <a:p>
            <a:r>
              <a:rPr lang="de-DE" sz="1200" b="1" dirty="0"/>
              <a:t>Beispiel</a:t>
            </a:r>
          </a:p>
        </p:txBody>
      </p:sp>
    </p:spTree>
    <p:extLst>
      <p:ext uri="{BB962C8B-B14F-4D97-AF65-F5344CB8AC3E}">
        <p14:creationId xmlns:p14="http://schemas.microsoft.com/office/powerpoint/2010/main" val="13825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11877"/>
          </a:xfrm>
        </p:spPr>
        <p:txBody>
          <a:bodyPr/>
          <a:lstStyle/>
          <a:p>
            <a:pPr marL="0" indent="0">
              <a:spcBef>
                <a:spcPts val="0"/>
              </a:spcBef>
              <a:buNone/>
            </a:pPr>
            <a:r>
              <a:rPr lang="de-DE" sz="2600" b="1" dirty="0">
                <a:latin typeface="+mj-lt"/>
              </a:rPr>
              <a:t>Strahlrohrdruck (</a:t>
            </a:r>
            <a:r>
              <a:rPr lang="de-DE" sz="2600" b="1" i="1" dirty="0">
                <a:latin typeface="+mj-lt"/>
              </a:rPr>
              <a:t>p</a:t>
            </a:r>
            <a:r>
              <a:rPr lang="de-DE" sz="2600" b="1" baseline="-25000" dirty="0">
                <a:latin typeface="+mj-lt"/>
              </a:rPr>
              <a:t>Str</a:t>
            </a:r>
            <a:r>
              <a:rPr lang="de-DE" sz="2600" b="1" dirty="0">
                <a:latin typeface="+mj-lt"/>
              </a:rPr>
              <a:t>)</a:t>
            </a:r>
            <a:endParaRPr lang="de-DE" sz="2600" dirty="0">
              <a:solidFill>
                <a:srgbClr val="0070C0"/>
              </a:solidFill>
              <a:latin typeface="+mj-lt"/>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35</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graphicFrame>
        <p:nvGraphicFramePr>
          <p:cNvPr id="3" name="Tabelle 6">
            <a:extLst>
              <a:ext uri="{FF2B5EF4-FFF2-40B4-BE49-F238E27FC236}">
                <a16:creationId xmlns:a16="http://schemas.microsoft.com/office/drawing/2014/main" id="{265E60D3-F2F1-444C-A36A-4DF9FF55E8F5}"/>
              </a:ext>
            </a:extLst>
          </p:cNvPr>
          <p:cNvGraphicFramePr>
            <a:graphicFrameLocks noGrp="1"/>
          </p:cNvGraphicFramePr>
          <p:nvPr>
            <p:extLst>
              <p:ext uri="{D42A27DB-BD31-4B8C-83A1-F6EECF244321}">
                <p14:modId xmlns:p14="http://schemas.microsoft.com/office/powerpoint/2010/main" val="32958701"/>
              </p:ext>
            </p:extLst>
          </p:nvPr>
        </p:nvGraphicFramePr>
        <p:xfrm>
          <a:off x="746449" y="3911428"/>
          <a:ext cx="8501691" cy="2418480"/>
        </p:xfrm>
        <a:graphic>
          <a:graphicData uri="http://schemas.openxmlformats.org/drawingml/2006/table">
            <a:tbl>
              <a:tblPr firstRow="1" bandRow="1">
                <a:tableStyleId>{5C22544A-7EE6-4342-B048-85BDC9FD1C3A}</a:tableStyleId>
              </a:tblPr>
              <a:tblGrid>
                <a:gridCol w="6094286">
                  <a:extLst>
                    <a:ext uri="{9D8B030D-6E8A-4147-A177-3AD203B41FA5}">
                      <a16:colId xmlns:a16="http://schemas.microsoft.com/office/drawing/2014/main" val="669848996"/>
                    </a:ext>
                  </a:extLst>
                </a:gridCol>
                <a:gridCol w="2407405">
                  <a:extLst>
                    <a:ext uri="{9D8B030D-6E8A-4147-A177-3AD203B41FA5}">
                      <a16:colId xmlns:a16="http://schemas.microsoft.com/office/drawing/2014/main" val="3002788739"/>
                    </a:ext>
                  </a:extLst>
                </a:gridCol>
              </a:tblGrid>
              <a:tr h="0">
                <a:tc>
                  <a:txBody>
                    <a:bodyPr/>
                    <a:lstStyle/>
                    <a:p>
                      <a:pPr algn="ctr">
                        <a:lnSpc>
                          <a:spcPct val="100000"/>
                        </a:lnSpc>
                        <a:spcBef>
                          <a:spcPts val="1200"/>
                        </a:spcBef>
                        <a:spcAft>
                          <a:spcPts val="1200"/>
                        </a:spcAft>
                      </a:pPr>
                      <a:r>
                        <a:rPr lang="de-DE" sz="2200" dirty="0">
                          <a:solidFill>
                            <a:schemeClr val="tx1"/>
                          </a:solidFill>
                          <a:latin typeface="Arial" panose="020B0604020202020204" pitchFamily="34" charset="0"/>
                          <a:cs typeface="Arial" panose="020B0604020202020204" pitchFamily="34" charset="0"/>
                        </a:rPr>
                        <a:t>Art</a:t>
                      </a:r>
                    </a:p>
                  </a:txBody>
                  <a:tcPr marT="108000" marB="108000" anchor="ctr">
                    <a:solidFill>
                      <a:srgbClr val="99CCFF"/>
                    </a:solidFill>
                  </a:tcPr>
                </a:tc>
                <a:tc>
                  <a:txBody>
                    <a:bodyPr/>
                    <a:lstStyle/>
                    <a:p>
                      <a:pPr algn="ctr">
                        <a:lnSpc>
                          <a:spcPct val="100000"/>
                        </a:lnSpc>
                        <a:spcBef>
                          <a:spcPts val="1200"/>
                        </a:spcBef>
                        <a:spcAft>
                          <a:spcPts val="1200"/>
                        </a:spcAft>
                      </a:pPr>
                      <a:r>
                        <a:rPr lang="de-DE" sz="2200" dirty="0">
                          <a:solidFill>
                            <a:schemeClr val="tx1"/>
                          </a:solidFill>
                          <a:latin typeface="Arial" panose="020B0604020202020204" pitchFamily="34" charset="0"/>
                          <a:cs typeface="Arial" panose="020B0604020202020204" pitchFamily="34" charset="0"/>
                        </a:rPr>
                        <a:t>Strahlrohrdruck</a:t>
                      </a:r>
                    </a:p>
                  </a:txBody>
                  <a:tcPr marT="108000" marB="108000" anchor="ctr">
                    <a:solidFill>
                      <a:srgbClr val="99CCFF"/>
                    </a:solidFill>
                  </a:tcPr>
                </a:tc>
                <a:extLst>
                  <a:ext uri="{0D108BD9-81ED-4DB2-BD59-A6C34878D82A}">
                    <a16:rowId xmlns:a16="http://schemas.microsoft.com/office/drawing/2014/main" val="3537465984"/>
                  </a:ext>
                </a:extLst>
              </a:tr>
              <a:tr h="308610">
                <a:tc>
                  <a:txBody>
                    <a:bodyPr/>
                    <a:lstStyle/>
                    <a:p>
                      <a:pPr algn="ctr">
                        <a:lnSpc>
                          <a:spcPct val="100000"/>
                        </a:lnSpc>
                        <a:spcBef>
                          <a:spcPts val="1200"/>
                        </a:spcBef>
                        <a:spcAft>
                          <a:spcPts val="1200"/>
                        </a:spcAft>
                      </a:pPr>
                      <a:r>
                        <a:rPr lang="de-DE" sz="2000" dirty="0">
                          <a:solidFill>
                            <a:schemeClr val="tx1"/>
                          </a:solidFill>
                          <a:latin typeface="Arial" panose="020B0604020202020204" pitchFamily="34" charset="0"/>
                          <a:cs typeface="Arial" panose="020B0604020202020204" pitchFamily="34" charset="0"/>
                        </a:rPr>
                        <a:t>Hohlstrahlrohre</a:t>
                      </a:r>
                    </a:p>
                  </a:txBody>
                  <a:tcPr marT="108000" marB="108000">
                    <a:solidFill>
                      <a:srgbClr val="CCECFF"/>
                    </a:solidFill>
                  </a:tcPr>
                </a:tc>
                <a:tc>
                  <a:txBody>
                    <a:bodyPr/>
                    <a:lstStyle/>
                    <a:p>
                      <a:pPr algn="ctr">
                        <a:lnSpc>
                          <a:spcPct val="100000"/>
                        </a:lnSpc>
                        <a:spcBef>
                          <a:spcPts val="1200"/>
                        </a:spcBef>
                        <a:spcAft>
                          <a:spcPts val="1200"/>
                        </a:spcAft>
                      </a:pPr>
                      <a:r>
                        <a:rPr lang="de-DE" sz="2000" dirty="0">
                          <a:solidFill>
                            <a:schemeClr val="tx1"/>
                          </a:solidFill>
                          <a:latin typeface="Arial" panose="020B0604020202020204" pitchFamily="34" charset="0"/>
                          <a:cs typeface="Arial" panose="020B0604020202020204" pitchFamily="34" charset="0"/>
                        </a:rPr>
                        <a:t>6 bar</a:t>
                      </a:r>
                    </a:p>
                  </a:txBody>
                  <a:tcPr marT="108000" marB="108000">
                    <a:solidFill>
                      <a:srgbClr val="CCECFF"/>
                    </a:solidFill>
                  </a:tcPr>
                </a:tc>
                <a:extLst>
                  <a:ext uri="{0D108BD9-81ED-4DB2-BD59-A6C34878D82A}">
                    <a16:rowId xmlns:a16="http://schemas.microsoft.com/office/drawing/2014/main" val="1847203930"/>
                  </a:ext>
                </a:extLst>
              </a:tr>
              <a:tr h="0">
                <a:tc>
                  <a:txBody>
                    <a:bodyPr/>
                    <a:lstStyle/>
                    <a:p>
                      <a:pPr algn="ctr">
                        <a:lnSpc>
                          <a:spcPct val="100000"/>
                        </a:lnSpc>
                        <a:spcBef>
                          <a:spcPts val="1200"/>
                        </a:spcBef>
                        <a:spcAft>
                          <a:spcPts val="1200"/>
                        </a:spcAft>
                      </a:pPr>
                      <a:r>
                        <a:rPr lang="de-DE" sz="2000" dirty="0">
                          <a:solidFill>
                            <a:schemeClr val="tx1"/>
                          </a:solidFill>
                          <a:latin typeface="Arial" panose="020B0604020202020204" pitchFamily="34" charset="0"/>
                          <a:cs typeface="Arial" panose="020B0604020202020204" pitchFamily="34" charset="0"/>
                        </a:rPr>
                        <a:t>Strahlrohre mit Vollstrahl und/oder unveränderlichem Sprühstrahlwinkel</a:t>
                      </a:r>
                    </a:p>
                  </a:txBody>
                  <a:tcPr marT="108000" marB="108000" anchor="ctr">
                    <a:solidFill>
                      <a:srgbClr val="CCECFF"/>
                    </a:solidFill>
                  </a:tcPr>
                </a:tc>
                <a:tc>
                  <a:txBody>
                    <a:bodyPr/>
                    <a:lstStyle/>
                    <a:p>
                      <a:pPr algn="ctr">
                        <a:lnSpc>
                          <a:spcPct val="100000"/>
                        </a:lnSpc>
                        <a:spcBef>
                          <a:spcPts val="1200"/>
                        </a:spcBef>
                        <a:spcAft>
                          <a:spcPts val="1200"/>
                        </a:spcAft>
                      </a:pPr>
                      <a:r>
                        <a:rPr lang="de-DE" sz="2000" dirty="0">
                          <a:solidFill>
                            <a:schemeClr val="tx1"/>
                          </a:solidFill>
                          <a:latin typeface="Arial" panose="020B0604020202020204" pitchFamily="34" charset="0"/>
                          <a:cs typeface="Arial" panose="020B0604020202020204" pitchFamily="34" charset="0"/>
                        </a:rPr>
                        <a:t>6 bar</a:t>
                      </a:r>
                    </a:p>
                  </a:txBody>
                  <a:tcPr marT="108000" marB="108000" anchor="ctr">
                    <a:solidFill>
                      <a:srgbClr val="CCECFF"/>
                    </a:solidFill>
                  </a:tcPr>
                </a:tc>
                <a:extLst>
                  <a:ext uri="{0D108BD9-81ED-4DB2-BD59-A6C34878D82A}">
                    <a16:rowId xmlns:a16="http://schemas.microsoft.com/office/drawing/2014/main" val="117967385"/>
                  </a:ext>
                </a:extLst>
              </a:tr>
              <a:tr h="370840">
                <a:tc>
                  <a:txBody>
                    <a:bodyPr/>
                    <a:lstStyle/>
                    <a:p>
                      <a:pPr algn="ctr">
                        <a:lnSpc>
                          <a:spcPct val="100000"/>
                        </a:lnSpc>
                        <a:spcBef>
                          <a:spcPts val="1200"/>
                        </a:spcBef>
                        <a:spcAft>
                          <a:spcPts val="1200"/>
                        </a:spcAft>
                      </a:pPr>
                      <a:r>
                        <a:rPr lang="de-DE" sz="2000" dirty="0">
                          <a:solidFill>
                            <a:schemeClr val="tx1"/>
                          </a:solidFill>
                          <a:latin typeface="Arial" panose="020B0604020202020204" pitchFamily="34" charset="0"/>
                          <a:cs typeface="Arial" panose="020B0604020202020204" pitchFamily="34" charset="0"/>
                        </a:rPr>
                        <a:t>Mehrzweckstrahlrohre</a:t>
                      </a:r>
                    </a:p>
                  </a:txBody>
                  <a:tcPr marT="108000" marB="108000" anchor="ctr">
                    <a:solidFill>
                      <a:srgbClr val="CCECFF"/>
                    </a:solidFill>
                  </a:tcPr>
                </a:tc>
                <a:tc>
                  <a:txBody>
                    <a:bodyPr/>
                    <a:lstStyle/>
                    <a:p>
                      <a:pPr algn="ctr">
                        <a:lnSpc>
                          <a:spcPct val="100000"/>
                        </a:lnSpc>
                        <a:spcBef>
                          <a:spcPts val="1200"/>
                        </a:spcBef>
                        <a:spcAft>
                          <a:spcPts val="1200"/>
                        </a:spcAft>
                      </a:pPr>
                      <a:r>
                        <a:rPr lang="de-DE" sz="2000" dirty="0">
                          <a:solidFill>
                            <a:schemeClr val="tx1"/>
                          </a:solidFill>
                          <a:latin typeface="Arial" panose="020B0604020202020204" pitchFamily="34" charset="0"/>
                          <a:cs typeface="Arial" panose="020B0604020202020204" pitchFamily="34" charset="0"/>
                        </a:rPr>
                        <a:t>5 bar</a:t>
                      </a:r>
                    </a:p>
                  </a:txBody>
                  <a:tcPr marT="108000" marB="108000" anchor="ctr">
                    <a:solidFill>
                      <a:srgbClr val="CCECFF"/>
                    </a:solidFill>
                  </a:tcPr>
                </a:tc>
                <a:extLst>
                  <a:ext uri="{0D108BD9-81ED-4DB2-BD59-A6C34878D82A}">
                    <a16:rowId xmlns:a16="http://schemas.microsoft.com/office/drawing/2014/main" val="2581406507"/>
                  </a:ext>
                </a:extLst>
              </a:tr>
            </a:tbl>
          </a:graphicData>
        </a:graphic>
      </p:graphicFrame>
      <p:sp>
        <p:nvSpPr>
          <p:cNvPr id="10" name="Textfeld 9">
            <a:extLst>
              <a:ext uri="{FF2B5EF4-FFF2-40B4-BE49-F238E27FC236}">
                <a16:creationId xmlns:a16="http://schemas.microsoft.com/office/drawing/2014/main" id="{42742943-CBA8-4C7E-B721-F90ECFE930DC}"/>
              </a:ext>
            </a:extLst>
          </p:cNvPr>
          <p:cNvSpPr txBox="1"/>
          <p:nvPr/>
        </p:nvSpPr>
        <p:spPr>
          <a:xfrm>
            <a:off x="609600" y="1594447"/>
            <a:ext cx="8575040" cy="2169889"/>
          </a:xfrm>
          <a:prstGeom prst="rect">
            <a:avLst/>
          </a:prstGeom>
          <a:noFill/>
        </p:spPr>
        <p:txBody>
          <a:bodyPr wrap="square">
            <a:spAutoFit/>
          </a:bodyPr>
          <a:lstStyle/>
          <a:p>
            <a:pPr marL="0" indent="0">
              <a:lnSpc>
                <a:spcPts val="2800"/>
              </a:lnSpc>
              <a:spcBef>
                <a:spcPts val="0"/>
              </a:spcBef>
              <a:spcAft>
                <a:spcPts val="1200"/>
              </a:spcAft>
              <a:buNone/>
            </a:pPr>
            <a:r>
              <a:rPr lang="de-DE" sz="2200" dirty="0">
                <a:latin typeface="Arial" panose="020B0604020202020204" pitchFamily="34" charset="0"/>
                <a:cs typeface="Arial" panose="020B0604020202020204" pitchFamily="34" charset="0"/>
              </a:rPr>
              <a:t>Der Druck, der an den Strahlrohren anstehen muss, um einen löschwirksamen Wasserstrahl zu erzeugen. </a:t>
            </a:r>
          </a:p>
          <a:p>
            <a:pPr marL="432000" indent="-432000">
              <a:lnSpc>
                <a:spcPts val="2800"/>
              </a:lnSpc>
              <a:spcBef>
                <a:spcPts val="0"/>
              </a:spcBef>
              <a:spcAft>
                <a:spcPts val="12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Der Strahlrohrdruck muss mindestens am Verteiler anliegen. </a:t>
            </a:r>
          </a:p>
          <a:p>
            <a:pPr marL="432000" indent="-432000">
              <a:lnSpc>
                <a:spcPts val="2800"/>
              </a:lnSpc>
              <a:spcBef>
                <a:spcPts val="0"/>
              </a:spcBef>
              <a:spcAft>
                <a:spcPts val="18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Für die verbleibende Strecke zwischen dem Verteiler und den Strahlrohren wird in der Praxis vereinfacht 1 Bar berechnet.</a:t>
            </a:r>
          </a:p>
        </p:txBody>
      </p:sp>
    </p:spTree>
    <p:extLst>
      <p:ext uri="{BB962C8B-B14F-4D97-AF65-F5344CB8AC3E}">
        <p14:creationId xmlns:p14="http://schemas.microsoft.com/office/powerpoint/2010/main" val="238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11877"/>
          </a:xfrm>
        </p:spPr>
        <p:txBody>
          <a:bodyPr/>
          <a:lstStyle/>
          <a:p>
            <a:pPr marL="0" indent="0">
              <a:spcBef>
                <a:spcPts val="0"/>
              </a:spcBef>
              <a:buNone/>
            </a:pPr>
            <a:r>
              <a:rPr lang="de-DE" sz="2600" b="1" dirty="0">
                <a:latin typeface="+mj-lt"/>
              </a:rPr>
              <a:t>Verfügbarer Druck (</a:t>
            </a:r>
            <a:r>
              <a:rPr lang="de-DE" sz="2600" b="1" i="1" dirty="0">
                <a:latin typeface="+mj-lt"/>
              </a:rPr>
              <a:t>p</a:t>
            </a:r>
            <a:r>
              <a:rPr lang="de-DE" sz="2600" b="1" baseline="-25000" dirty="0">
                <a:latin typeface="+mj-lt"/>
              </a:rPr>
              <a:t>v</a:t>
            </a:r>
            <a:r>
              <a:rPr lang="de-DE" sz="2600" b="1" dirty="0">
                <a:latin typeface="+mj-lt"/>
              </a:rPr>
              <a:t>)</a:t>
            </a:r>
            <a:endParaRPr lang="de-DE" sz="2600" dirty="0">
              <a:solidFill>
                <a:srgbClr val="0070C0"/>
              </a:solidFill>
              <a:latin typeface="+mj-lt"/>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36</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graphicFrame>
        <p:nvGraphicFramePr>
          <p:cNvPr id="3" name="Tabelle 6">
            <a:extLst>
              <a:ext uri="{FF2B5EF4-FFF2-40B4-BE49-F238E27FC236}">
                <a16:creationId xmlns:a16="http://schemas.microsoft.com/office/drawing/2014/main" id="{265E60D3-F2F1-444C-A36A-4DF9FF55E8F5}"/>
              </a:ext>
            </a:extLst>
          </p:cNvPr>
          <p:cNvGraphicFramePr>
            <a:graphicFrameLocks noGrp="1"/>
          </p:cNvGraphicFramePr>
          <p:nvPr>
            <p:extLst>
              <p:ext uri="{D42A27DB-BD31-4B8C-83A1-F6EECF244321}">
                <p14:modId xmlns:p14="http://schemas.microsoft.com/office/powerpoint/2010/main" val="692076"/>
              </p:ext>
            </p:extLst>
          </p:nvPr>
        </p:nvGraphicFramePr>
        <p:xfrm>
          <a:off x="1173389" y="3720400"/>
          <a:ext cx="7858644" cy="1163520"/>
        </p:xfrm>
        <a:graphic>
          <a:graphicData uri="http://schemas.openxmlformats.org/drawingml/2006/table">
            <a:tbl>
              <a:tblPr firstRow="1" bandRow="1">
                <a:tableStyleId>{5C22544A-7EE6-4342-B048-85BDC9FD1C3A}</a:tableStyleId>
              </a:tblPr>
              <a:tblGrid>
                <a:gridCol w="5330123">
                  <a:extLst>
                    <a:ext uri="{9D8B030D-6E8A-4147-A177-3AD203B41FA5}">
                      <a16:colId xmlns:a16="http://schemas.microsoft.com/office/drawing/2014/main" val="669848996"/>
                    </a:ext>
                  </a:extLst>
                </a:gridCol>
                <a:gridCol w="2528521">
                  <a:extLst>
                    <a:ext uri="{9D8B030D-6E8A-4147-A177-3AD203B41FA5}">
                      <a16:colId xmlns:a16="http://schemas.microsoft.com/office/drawing/2014/main" val="3002788739"/>
                    </a:ext>
                  </a:extLst>
                </a:gridCol>
              </a:tblGrid>
              <a:tr h="0">
                <a:tc>
                  <a:txBody>
                    <a:bodyPr/>
                    <a:lstStyle/>
                    <a:p>
                      <a:pPr algn="ctr">
                        <a:lnSpc>
                          <a:spcPct val="100000"/>
                        </a:lnSpc>
                        <a:spcBef>
                          <a:spcPts val="1200"/>
                        </a:spcBef>
                        <a:spcAft>
                          <a:spcPts val="1200"/>
                        </a:spcAft>
                      </a:pPr>
                      <a:r>
                        <a:rPr lang="de-DE" sz="2200" b="0" dirty="0">
                          <a:solidFill>
                            <a:schemeClr val="tx1"/>
                          </a:solidFill>
                          <a:latin typeface="Arial" panose="020B0604020202020204" pitchFamily="34" charset="0"/>
                          <a:cs typeface="Arial" panose="020B0604020202020204" pitchFamily="34" charset="0"/>
                        </a:rPr>
                        <a:t>Teilstrecke Feuerlöschkreiselpumpen</a:t>
                      </a:r>
                    </a:p>
                  </a:txBody>
                  <a:tcPr marT="108000" marB="108000" anchor="ctr">
                    <a:solidFill>
                      <a:srgbClr val="CCECFF"/>
                    </a:solidFill>
                  </a:tcPr>
                </a:tc>
                <a:tc>
                  <a:txBody>
                    <a:bodyPr/>
                    <a:lstStyle/>
                    <a:p>
                      <a:pPr algn="ctr">
                        <a:lnSpc>
                          <a:spcPct val="100000"/>
                        </a:lnSpc>
                        <a:spcBef>
                          <a:spcPts val="1200"/>
                        </a:spcBef>
                        <a:spcAft>
                          <a:spcPts val="1200"/>
                        </a:spcAft>
                      </a:pPr>
                      <a:r>
                        <a:rPr lang="de-DE" sz="2400" b="1" i="1" dirty="0">
                          <a:solidFill>
                            <a:schemeClr val="tx1"/>
                          </a:solidFill>
                          <a:latin typeface="Arial" panose="020B0604020202020204" pitchFamily="34" charset="0"/>
                          <a:cs typeface="Arial" panose="020B0604020202020204" pitchFamily="34" charset="0"/>
                        </a:rPr>
                        <a:t>p</a:t>
                      </a:r>
                      <a:r>
                        <a:rPr lang="de-DE" sz="2400" b="1" baseline="-25000" dirty="0">
                          <a:solidFill>
                            <a:schemeClr val="tx1"/>
                          </a:solidFill>
                          <a:latin typeface="Arial" panose="020B0604020202020204" pitchFamily="34" charset="0"/>
                          <a:cs typeface="Arial" panose="020B0604020202020204" pitchFamily="34" charset="0"/>
                        </a:rPr>
                        <a:t>v</a:t>
                      </a:r>
                      <a:r>
                        <a:rPr lang="de-DE" sz="2400" b="1" dirty="0">
                          <a:solidFill>
                            <a:schemeClr val="tx1"/>
                          </a:solidFill>
                          <a:latin typeface="Arial" panose="020B0604020202020204" pitchFamily="34" charset="0"/>
                          <a:cs typeface="Arial" panose="020B0604020202020204" pitchFamily="34" charset="0"/>
                        </a:rPr>
                        <a:t> = </a:t>
                      </a:r>
                      <a:r>
                        <a:rPr lang="de-DE" sz="2400" b="1" i="1" dirty="0">
                          <a:solidFill>
                            <a:schemeClr val="tx1"/>
                          </a:solidFill>
                          <a:latin typeface="Arial" panose="020B0604020202020204" pitchFamily="34" charset="0"/>
                          <a:cs typeface="Arial" panose="020B0604020202020204" pitchFamily="34" charset="0"/>
                        </a:rPr>
                        <a:t>p</a:t>
                      </a:r>
                      <a:r>
                        <a:rPr lang="de-DE" sz="2400" b="1" baseline="-25000" dirty="0">
                          <a:solidFill>
                            <a:schemeClr val="tx1"/>
                          </a:solidFill>
                          <a:latin typeface="Arial" panose="020B0604020202020204" pitchFamily="34" charset="0"/>
                          <a:cs typeface="Arial" panose="020B0604020202020204" pitchFamily="34" charset="0"/>
                        </a:rPr>
                        <a:t>a</a:t>
                      </a:r>
                      <a:r>
                        <a:rPr lang="de-DE" sz="2400" b="1" dirty="0">
                          <a:solidFill>
                            <a:schemeClr val="tx1"/>
                          </a:solidFill>
                          <a:latin typeface="Arial" panose="020B0604020202020204" pitchFamily="34" charset="0"/>
                          <a:cs typeface="Arial" panose="020B0604020202020204" pitchFamily="34" charset="0"/>
                        </a:rPr>
                        <a:t> - </a:t>
                      </a:r>
                      <a:r>
                        <a:rPr lang="de-DE" sz="2400" b="1" i="1" dirty="0">
                          <a:solidFill>
                            <a:schemeClr val="tx1"/>
                          </a:solidFill>
                          <a:latin typeface="Arial" panose="020B0604020202020204" pitchFamily="34" charset="0"/>
                          <a:cs typeface="Arial" panose="020B0604020202020204" pitchFamily="34" charset="0"/>
                        </a:rPr>
                        <a:t>p</a:t>
                      </a:r>
                      <a:r>
                        <a:rPr lang="de-DE" sz="2400" b="1" baseline="-25000" dirty="0">
                          <a:solidFill>
                            <a:schemeClr val="tx1"/>
                          </a:solidFill>
                          <a:latin typeface="Arial" panose="020B0604020202020204" pitchFamily="34" charset="0"/>
                          <a:cs typeface="Arial" panose="020B0604020202020204" pitchFamily="34" charset="0"/>
                        </a:rPr>
                        <a:t>e</a:t>
                      </a:r>
                    </a:p>
                  </a:txBody>
                  <a:tcPr marT="108000" marB="108000" anchor="ctr">
                    <a:solidFill>
                      <a:srgbClr val="CCECFF"/>
                    </a:solidFill>
                  </a:tcPr>
                </a:tc>
                <a:extLst>
                  <a:ext uri="{0D108BD9-81ED-4DB2-BD59-A6C34878D82A}">
                    <a16:rowId xmlns:a16="http://schemas.microsoft.com/office/drawing/2014/main" val="117967385"/>
                  </a:ext>
                </a:extLst>
              </a:tr>
              <a:tr h="370840">
                <a:tc>
                  <a:txBody>
                    <a:bodyPr/>
                    <a:lstStyle/>
                    <a:p>
                      <a:pPr algn="ctr">
                        <a:lnSpc>
                          <a:spcPct val="100000"/>
                        </a:lnSpc>
                        <a:spcBef>
                          <a:spcPts val="1200"/>
                        </a:spcBef>
                        <a:spcAft>
                          <a:spcPts val="1200"/>
                        </a:spcAft>
                      </a:pPr>
                      <a:r>
                        <a:rPr lang="de-DE" sz="2200" dirty="0">
                          <a:solidFill>
                            <a:schemeClr val="tx1"/>
                          </a:solidFill>
                          <a:latin typeface="Arial" panose="020B0604020202020204" pitchFamily="34" charset="0"/>
                          <a:cs typeface="Arial" panose="020B0604020202020204" pitchFamily="34" charset="0"/>
                        </a:rPr>
                        <a:t>Teilstrecke Strahlrohre</a:t>
                      </a:r>
                    </a:p>
                  </a:txBody>
                  <a:tcPr marT="108000" marB="108000" anchor="ctr">
                    <a:solidFill>
                      <a:srgbClr val="CCECFF"/>
                    </a:solidFill>
                  </a:tcPr>
                </a:tc>
                <a:tc>
                  <a:txBody>
                    <a:bodyPr/>
                    <a:lstStyle/>
                    <a:p>
                      <a:pPr algn="ctr">
                        <a:lnSpc>
                          <a:spcPct val="100000"/>
                        </a:lnSpc>
                        <a:spcBef>
                          <a:spcPts val="1200"/>
                        </a:spcBef>
                        <a:spcAft>
                          <a:spcPts val="1200"/>
                        </a:spcAft>
                      </a:pPr>
                      <a:r>
                        <a:rPr lang="de-DE" sz="2400" b="1" i="1" dirty="0">
                          <a:solidFill>
                            <a:schemeClr val="tx1"/>
                          </a:solidFill>
                          <a:latin typeface="Arial" panose="020B0604020202020204" pitchFamily="34" charset="0"/>
                          <a:cs typeface="Arial" panose="020B0604020202020204" pitchFamily="34" charset="0"/>
                        </a:rPr>
                        <a:t>p</a:t>
                      </a:r>
                      <a:r>
                        <a:rPr lang="de-DE" sz="2400" b="1" baseline="-25000" dirty="0">
                          <a:solidFill>
                            <a:schemeClr val="tx1"/>
                          </a:solidFill>
                          <a:latin typeface="Arial" panose="020B0604020202020204" pitchFamily="34" charset="0"/>
                          <a:cs typeface="Arial" panose="020B0604020202020204" pitchFamily="34" charset="0"/>
                        </a:rPr>
                        <a:t>v</a:t>
                      </a:r>
                      <a:r>
                        <a:rPr lang="de-DE" sz="2400" b="1" dirty="0">
                          <a:solidFill>
                            <a:schemeClr val="tx1"/>
                          </a:solidFill>
                          <a:latin typeface="Arial" panose="020B0604020202020204" pitchFamily="34" charset="0"/>
                          <a:cs typeface="Arial" panose="020B0604020202020204" pitchFamily="34" charset="0"/>
                        </a:rPr>
                        <a:t> = </a:t>
                      </a:r>
                      <a:r>
                        <a:rPr lang="de-DE" sz="2400" b="1" i="1" dirty="0">
                          <a:solidFill>
                            <a:schemeClr val="tx1"/>
                          </a:solidFill>
                          <a:latin typeface="Arial" panose="020B0604020202020204" pitchFamily="34" charset="0"/>
                          <a:cs typeface="Arial" panose="020B0604020202020204" pitchFamily="34" charset="0"/>
                        </a:rPr>
                        <a:t>p</a:t>
                      </a:r>
                      <a:r>
                        <a:rPr lang="de-DE" sz="2400" b="1" baseline="-25000" dirty="0">
                          <a:solidFill>
                            <a:schemeClr val="tx1"/>
                          </a:solidFill>
                          <a:latin typeface="Arial" panose="020B0604020202020204" pitchFamily="34" charset="0"/>
                          <a:cs typeface="Arial" panose="020B0604020202020204" pitchFamily="34" charset="0"/>
                        </a:rPr>
                        <a:t>a</a:t>
                      </a:r>
                      <a:r>
                        <a:rPr lang="de-DE" sz="2400" b="1" dirty="0">
                          <a:solidFill>
                            <a:schemeClr val="tx1"/>
                          </a:solidFill>
                          <a:latin typeface="Arial" panose="020B0604020202020204" pitchFamily="34" charset="0"/>
                          <a:cs typeface="Arial" panose="020B0604020202020204" pitchFamily="34" charset="0"/>
                        </a:rPr>
                        <a:t> - </a:t>
                      </a:r>
                      <a:r>
                        <a:rPr lang="de-DE" sz="2400" b="1" i="1" dirty="0">
                          <a:solidFill>
                            <a:schemeClr val="tx1"/>
                          </a:solidFill>
                          <a:latin typeface="Arial" panose="020B0604020202020204" pitchFamily="34" charset="0"/>
                          <a:cs typeface="Arial" panose="020B0604020202020204" pitchFamily="34" charset="0"/>
                        </a:rPr>
                        <a:t>p</a:t>
                      </a:r>
                      <a:r>
                        <a:rPr lang="de-DE" sz="2400" b="1" baseline="-25000" dirty="0">
                          <a:solidFill>
                            <a:schemeClr val="tx1"/>
                          </a:solidFill>
                          <a:latin typeface="Arial" panose="020B0604020202020204" pitchFamily="34" charset="0"/>
                          <a:cs typeface="Arial" panose="020B0604020202020204" pitchFamily="34" charset="0"/>
                        </a:rPr>
                        <a:t>Str</a:t>
                      </a:r>
                    </a:p>
                  </a:txBody>
                  <a:tcPr marT="108000" marB="108000" anchor="ctr">
                    <a:solidFill>
                      <a:srgbClr val="CCECFF"/>
                    </a:solidFill>
                  </a:tcPr>
                </a:tc>
                <a:extLst>
                  <a:ext uri="{0D108BD9-81ED-4DB2-BD59-A6C34878D82A}">
                    <a16:rowId xmlns:a16="http://schemas.microsoft.com/office/drawing/2014/main" val="2581406507"/>
                  </a:ext>
                </a:extLst>
              </a:tr>
            </a:tbl>
          </a:graphicData>
        </a:graphic>
      </p:graphicFrame>
      <p:sp>
        <p:nvSpPr>
          <p:cNvPr id="10" name="Textfeld 9">
            <a:extLst>
              <a:ext uri="{FF2B5EF4-FFF2-40B4-BE49-F238E27FC236}">
                <a16:creationId xmlns:a16="http://schemas.microsoft.com/office/drawing/2014/main" id="{42742943-CBA8-4C7E-B721-F90ECFE930DC}"/>
              </a:ext>
            </a:extLst>
          </p:cNvPr>
          <p:cNvSpPr txBox="1"/>
          <p:nvPr/>
        </p:nvSpPr>
        <p:spPr>
          <a:xfrm>
            <a:off x="609600" y="1594447"/>
            <a:ext cx="8575040" cy="2016001"/>
          </a:xfrm>
          <a:prstGeom prst="rect">
            <a:avLst/>
          </a:prstGeom>
          <a:noFill/>
        </p:spPr>
        <p:txBody>
          <a:bodyPr wrap="square">
            <a:spAutoFit/>
          </a:bodyPr>
          <a:lstStyle/>
          <a:p>
            <a:pPr marL="0" indent="0">
              <a:lnSpc>
                <a:spcPts val="2800"/>
              </a:lnSpc>
              <a:spcBef>
                <a:spcPts val="0"/>
              </a:spcBef>
              <a:spcAft>
                <a:spcPts val="1200"/>
              </a:spcAft>
              <a:buNone/>
            </a:pPr>
            <a:r>
              <a:rPr lang="de-DE" sz="2200" dirty="0"/>
              <a:t>Der errechnete Druck, der sich aus dem Ausgangsdruck und dem Druckbedarf, entweder als Eingangsdruck an der nächsten Feuerlöschkreiselpumpen oder als Strahlrohrdruck ergibt</a:t>
            </a:r>
            <a:r>
              <a:rPr lang="de-DE" sz="2200" dirty="0">
                <a:latin typeface="Arial" panose="020B0604020202020204" pitchFamily="34" charset="0"/>
                <a:cs typeface="Arial" panose="020B0604020202020204" pitchFamily="34" charset="0"/>
              </a:rPr>
              <a:t>. </a:t>
            </a:r>
          </a:p>
          <a:p>
            <a:pPr marL="432000" indent="-432000">
              <a:lnSpc>
                <a:spcPts val="2800"/>
              </a:lnSpc>
              <a:spcBef>
                <a:spcPts val="0"/>
              </a:spcBef>
              <a:spcAft>
                <a:spcPts val="1200"/>
              </a:spcAft>
              <a:buFont typeface="Wingdings" panose="05000000000000000000" pitchFamily="2" charset="2"/>
              <a:buChar char="¨"/>
            </a:pPr>
            <a:r>
              <a:rPr lang="de-DE" sz="2200" dirty="0"/>
              <a:t>Zieht man vom Ausgangsdruck den Eingangsdruck beziehungs-weise den Strahlrohrdruck ab, verbleibt der verfügbare Druck</a:t>
            </a:r>
            <a:r>
              <a:rPr lang="de-DE" sz="2200" dirty="0">
                <a:latin typeface="Arial" panose="020B0604020202020204" pitchFamily="34" charset="0"/>
                <a:cs typeface="Arial" panose="020B0604020202020204" pitchFamily="34" charset="0"/>
              </a:rPr>
              <a:t>. </a:t>
            </a:r>
          </a:p>
        </p:txBody>
      </p:sp>
      <p:sp>
        <p:nvSpPr>
          <p:cNvPr id="8" name="Textfeld 7">
            <a:extLst>
              <a:ext uri="{FF2B5EF4-FFF2-40B4-BE49-F238E27FC236}">
                <a16:creationId xmlns:a16="http://schemas.microsoft.com/office/drawing/2014/main" id="{115BE1F1-72E9-4905-9A59-B6A9D5B84A40}"/>
              </a:ext>
            </a:extLst>
          </p:cNvPr>
          <p:cNvSpPr txBox="1"/>
          <p:nvPr/>
        </p:nvSpPr>
        <p:spPr>
          <a:xfrm>
            <a:off x="609600" y="5079008"/>
            <a:ext cx="8764684" cy="1143968"/>
          </a:xfrm>
          <a:prstGeom prst="rect">
            <a:avLst/>
          </a:prstGeom>
          <a:noFill/>
        </p:spPr>
        <p:txBody>
          <a:bodyPr wrap="square" rtlCol="0">
            <a:spAutoFit/>
          </a:bodyPr>
          <a:lstStyle/>
          <a:p>
            <a:pPr marL="432000" indent="-432000">
              <a:lnSpc>
                <a:spcPts val="2800"/>
              </a:lnSpc>
              <a:spcBef>
                <a:spcPts val="0"/>
              </a:spcBef>
              <a:spcAft>
                <a:spcPts val="1200"/>
              </a:spcAft>
              <a:buFont typeface="Wingdings" panose="05000000000000000000" pitchFamily="2" charset="2"/>
              <a:buChar char="¨"/>
            </a:pPr>
            <a:r>
              <a:rPr lang="de-DE" sz="2200" dirty="0">
                <a:effectLst/>
                <a:latin typeface="Arial" panose="020B0604020202020204" pitchFamily="34" charset="0"/>
                <a:ea typeface="Calibri" panose="020F0502020204030204" pitchFamily="34" charset="0"/>
                <a:cs typeface="Times New Roman" panose="02020603050405020304" pitchFamily="18" charset="0"/>
              </a:rPr>
              <a:t>Dieser Druck ist dann für die Überwindung von Strecken (Druckverluste durch Reibung) und von Höhenunterschieden (Druckverlust durch Höhenzunahme) nutzbar.</a:t>
            </a:r>
            <a:endParaRPr lang="de-DE" sz="2200" dirty="0"/>
          </a:p>
        </p:txBody>
      </p:sp>
    </p:spTree>
    <p:extLst>
      <p:ext uri="{BB962C8B-B14F-4D97-AF65-F5344CB8AC3E}">
        <p14:creationId xmlns:p14="http://schemas.microsoft.com/office/powerpoint/2010/main" val="2882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11877"/>
          </a:xfrm>
        </p:spPr>
        <p:txBody>
          <a:bodyPr/>
          <a:lstStyle/>
          <a:p>
            <a:pPr marL="0" indent="0">
              <a:spcBef>
                <a:spcPts val="0"/>
              </a:spcBef>
              <a:buNone/>
            </a:pPr>
            <a:r>
              <a:rPr lang="de-DE" sz="2600" b="1" dirty="0">
                <a:latin typeface="+mj-lt"/>
              </a:rPr>
              <a:t>Wasserabgabe</a:t>
            </a:r>
            <a:endParaRPr lang="de-DE" sz="2600" dirty="0">
              <a:solidFill>
                <a:srgbClr val="0070C0"/>
              </a:solidFill>
              <a:latin typeface="+mj-lt"/>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37</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sp>
        <p:nvSpPr>
          <p:cNvPr id="10" name="Textfeld 9">
            <a:extLst>
              <a:ext uri="{FF2B5EF4-FFF2-40B4-BE49-F238E27FC236}">
                <a16:creationId xmlns:a16="http://schemas.microsoft.com/office/drawing/2014/main" id="{42742943-CBA8-4C7E-B721-F90ECFE930DC}"/>
              </a:ext>
            </a:extLst>
          </p:cNvPr>
          <p:cNvSpPr txBox="1"/>
          <p:nvPr/>
        </p:nvSpPr>
        <p:spPr>
          <a:xfrm>
            <a:off x="609600" y="1594447"/>
            <a:ext cx="8575040" cy="2451953"/>
          </a:xfrm>
          <a:prstGeom prst="rect">
            <a:avLst/>
          </a:prstGeom>
          <a:noFill/>
        </p:spPr>
        <p:txBody>
          <a:bodyPr wrap="square">
            <a:spAutoFit/>
          </a:bodyPr>
          <a:lstStyle/>
          <a:p>
            <a:pPr marL="0" indent="0">
              <a:lnSpc>
                <a:spcPts val="2800"/>
              </a:lnSpc>
              <a:spcBef>
                <a:spcPts val="0"/>
              </a:spcBef>
              <a:spcAft>
                <a:spcPts val="2400"/>
              </a:spcAft>
              <a:buNone/>
            </a:pPr>
            <a:r>
              <a:rPr lang="de-DE" sz="2400" dirty="0">
                <a:latin typeface="Arial" panose="020B0604020202020204" pitchFamily="34" charset="0"/>
                <a:cs typeface="Arial" panose="020B0604020202020204" pitchFamily="34" charset="0"/>
              </a:rPr>
              <a:t>Die Wasserabgabe erfolgt an der Einsatzstelle entweder</a:t>
            </a:r>
          </a:p>
          <a:p>
            <a:pPr marL="432000" indent="-432000">
              <a:lnSpc>
                <a:spcPts val="2800"/>
              </a:lnSpc>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über Strahlrohre,</a:t>
            </a:r>
          </a:p>
          <a:p>
            <a:pPr marL="432000" indent="-432000">
              <a:lnSpc>
                <a:spcPts val="2800"/>
              </a:lnSpc>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direkt in den Löschwasserbehälter eines Löschfahrzeuges</a:t>
            </a:r>
          </a:p>
          <a:p>
            <a:pPr marL="432000" indent="-432000">
              <a:lnSpc>
                <a:spcPts val="2800"/>
              </a:lnSpc>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oder in einen transportablen Löschwasserbehälter. </a:t>
            </a:r>
          </a:p>
        </p:txBody>
      </p:sp>
    </p:spTree>
    <p:extLst>
      <p:ext uri="{BB962C8B-B14F-4D97-AF65-F5344CB8AC3E}">
        <p14:creationId xmlns:p14="http://schemas.microsoft.com/office/powerpoint/2010/main" val="69652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11877"/>
          </a:xfrm>
        </p:spPr>
        <p:txBody>
          <a:bodyPr/>
          <a:lstStyle/>
          <a:p>
            <a:pPr marL="0" indent="0">
              <a:spcBef>
                <a:spcPts val="0"/>
              </a:spcBef>
              <a:buNone/>
            </a:pPr>
            <a:r>
              <a:rPr lang="de-DE" sz="2600" b="1" dirty="0">
                <a:latin typeface="+mj-lt"/>
              </a:rPr>
              <a:t>Wasserförderung über eine lange Förderstrecke</a:t>
            </a:r>
            <a:endParaRPr lang="de-DE" sz="2600" dirty="0">
              <a:solidFill>
                <a:srgbClr val="0070C0"/>
              </a:solidFill>
              <a:latin typeface="+mj-lt"/>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38</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sp>
        <p:nvSpPr>
          <p:cNvPr id="10" name="Textfeld 9">
            <a:extLst>
              <a:ext uri="{FF2B5EF4-FFF2-40B4-BE49-F238E27FC236}">
                <a16:creationId xmlns:a16="http://schemas.microsoft.com/office/drawing/2014/main" id="{42742943-CBA8-4C7E-B721-F90ECFE930DC}"/>
              </a:ext>
            </a:extLst>
          </p:cNvPr>
          <p:cNvSpPr txBox="1"/>
          <p:nvPr/>
        </p:nvSpPr>
        <p:spPr>
          <a:xfrm>
            <a:off x="609601" y="1535058"/>
            <a:ext cx="8944946" cy="4572085"/>
          </a:xfrm>
          <a:prstGeom prst="rect">
            <a:avLst/>
          </a:prstGeom>
          <a:noFill/>
        </p:spPr>
        <p:txBody>
          <a:bodyPr wrap="square">
            <a:spAutoFit/>
          </a:bodyPr>
          <a:lstStyle/>
          <a:p>
            <a:pPr marL="0" indent="0">
              <a:lnSpc>
                <a:spcPts val="2800"/>
              </a:lnSpc>
              <a:spcBef>
                <a:spcPts val="0"/>
              </a:spcBef>
              <a:spcAft>
                <a:spcPts val="1200"/>
              </a:spcAft>
              <a:buNone/>
            </a:pPr>
            <a:r>
              <a:rPr lang="de-DE" sz="1900" dirty="0">
                <a:latin typeface="Arial" panose="020B0604020202020204" pitchFamily="34" charset="0"/>
                <a:cs typeface="Arial" panose="020B0604020202020204" pitchFamily="34" charset="0"/>
              </a:rPr>
              <a:t>Aufgaben und Tätigkeiten der Maschinisten bei der </a:t>
            </a:r>
            <a:r>
              <a:rPr lang="de-DE" sz="1900" b="1" dirty="0">
                <a:latin typeface="Arial" panose="020B0604020202020204" pitchFamily="34" charset="0"/>
                <a:cs typeface="Arial" panose="020B0604020202020204" pitchFamily="34" charset="0"/>
              </a:rPr>
              <a:t>Wasserentnahme</a:t>
            </a:r>
            <a:r>
              <a:rPr lang="de-DE" sz="1900" dirty="0">
                <a:latin typeface="Arial" panose="020B0604020202020204" pitchFamily="34" charset="0"/>
                <a:cs typeface="Arial" panose="020B0604020202020204" pitchFamily="34" charset="0"/>
              </a:rPr>
              <a:t>:</a:t>
            </a:r>
          </a:p>
          <a:p>
            <a:pPr marL="432000" indent="-432000">
              <a:lnSpc>
                <a:spcPts val="2800"/>
              </a:lnSpc>
              <a:spcBef>
                <a:spcPts val="0"/>
              </a:spcBef>
              <a:spcAft>
                <a:spcPts val="12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Löschfahrzeuge beziehungsweise Tragkraftspritzen möglichst nah an der Wasserentnahmestelle aufstellen.</a:t>
            </a:r>
          </a:p>
          <a:p>
            <a:pPr marL="432000" indent="-432000">
              <a:lnSpc>
                <a:spcPts val="2800"/>
              </a:lnSpc>
              <a:spcBef>
                <a:spcPts val="0"/>
              </a:spcBef>
              <a:spcAft>
                <a:spcPts val="12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Bei der Wasserentnahme aus Hydranten die Schlauchleitung/-en mit einem Sammelstück an der Feuerlöschkreiselpumpe anschließen.</a:t>
            </a:r>
          </a:p>
          <a:p>
            <a:pPr marL="432000" indent="-432000">
              <a:lnSpc>
                <a:spcPts val="2800"/>
              </a:lnSpc>
              <a:spcBef>
                <a:spcPts val="0"/>
              </a:spcBef>
              <a:spcAft>
                <a:spcPts val="6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Bei der Wasserentnahme aus unabhängigen Wasservorräten die Saugleitung</a:t>
            </a:r>
          </a:p>
          <a:p>
            <a:pPr marL="684000" indent="-252000">
              <a:lnSpc>
                <a:spcPts val="2800"/>
              </a:lnSpc>
              <a:spcBef>
                <a:spcPts val="0"/>
              </a:spcBef>
              <a:spcAft>
                <a:spcPts val="600"/>
              </a:spcAft>
              <a:buFont typeface="Arial" panose="020B0604020202020204" pitchFamily="34" charset="0"/>
              <a:buChar char="•"/>
            </a:pPr>
            <a:r>
              <a:rPr lang="de-DE" sz="1900" dirty="0">
                <a:latin typeface="Arial" panose="020B0604020202020204" pitchFamily="34" charset="0"/>
                <a:cs typeface="Arial" panose="020B0604020202020204" pitchFamily="34" charset="0"/>
              </a:rPr>
              <a:t>möglichst kurz halten, ohne starke Krümmung verlegen und</a:t>
            </a:r>
          </a:p>
          <a:p>
            <a:pPr marL="684000" indent="-252000">
              <a:lnSpc>
                <a:spcPts val="2800"/>
              </a:lnSpc>
              <a:spcBef>
                <a:spcPts val="0"/>
              </a:spcBef>
              <a:spcAft>
                <a:spcPts val="1200"/>
              </a:spcAft>
              <a:buFont typeface="Arial" panose="020B0604020202020204" pitchFamily="34" charset="0"/>
              <a:buChar char="•"/>
            </a:pPr>
            <a:r>
              <a:rPr lang="de-DE" sz="1900" dirty="0">
                <a:latin typeface="Arial" panose="020B0604020202020204" pitchFamily="34" charset="0"/>
                <a:cs typeface="Arial" panose="020B0604020202020204" pitchFamily="34" charset="0"/>
              </a:rPr>
              <a:t>Saugkorb tief genug unter die Wasseroberfläche eintauchen.</a:t>
            </a:r>
          </a:p>
          <a:p>
            <a:pPr marL="432000" indent="-432000">
              <a:lnSpc>
                <a:spcPts val="2800"/>
              </a:lnSpc>
              <a:spcBef>
                <a:spcPts val="0"/>
              </a:spcBef>
              <a:spcAft>
                <a:spcPts val="12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Abgehende Schlauchleitung am B-Druckanschluss anschließen. </a:t>
            </a:r>
          </a:p>
          <a:p>
            <a:pPr marL="432000" indent="-432000">
              <a:lnSpc>
                <a:spcPts val="2800"/>
              </a:lnSpc>
              <a:spcBef>
                <a:spcPts val="0"/>
              </a:spcBef>
              <a:spcAft>
                <a:spcPts val="9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Feuerlöschkreiselpumpe in Betrieb nehmen. </a:t>
            </a:r>
          </a:p>
        </p:txBody>
      </p:sp>
    </p:spTree>
    <p:extLst>
      <p:ext uri="{BB962C8B-B14F-4D97-AF65-F5344CB8AC3E}">
        <p14:creationId xmlns:p14="http://schemas.microsoft.com/office/powerpoint/2010/main" val="201643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11877"/>
          </a:xfrm>
        </p:spPr>
        <p:txBody>
          <a:bodyPr/>
          <a:lstStyle/>
          <a:p>
            <a:pPr marL="0" indent="0">
              <a:spcBef>
                <a:spcPts val="0"/>
              </a:spcBef>
              <a:buNone/>
            </a:pPr>
            <a:r>
              <a:rPr lang="de-DE" sz="2600" b="1" dirty="0">
                <a:latin typeface="+mj-lt"/>
              </a:rPr>
              <a:t>Wasserförderung über eine lange Förderstrecke</a:t>
            </a:r>
            <a:endParaRPr lang="de-DE" sz="2600" dirty="0">
              <a:solidFill>
                <a:srgbClr val="0070C0"/>
              </a:solidFill>
              <a:latin typeface="+mj-lt"/>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39</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sp>
        <p:nvSpPr>
          <p:cNvPr id="10" name="Textfeld 9">
            <a:extLst>
              <a:ext uri="{FF2B5EF4-FFF2-40B4-BE49-F238E27FC236}">
                <a16:creationId xmlns:a16="http://schemas.microsoft.com/office/drawing/2014/main" id="{42742943-CBA8-4C7E-B721-F90ECFE930DC}"/>
              </a:ext>
            </a:extLst>
          </p:cNvPr>
          <p:cNvSpPr txBox="1"/>
          <p:nvPr/>
        </p:nvSpPr>
        <p:spPr>
          <a:xfrm>
            <a:off x="609600" y="1535058"/>
            <a:ext cx="8944947" cy="4802918"/>
          </a:xfrm>
          <a:prstGeom prst="rect">
            <a:avLst/>
          </a:prstGeom>
          <a:noFill/>
        </p:spPr>
        <p:txBody>
          <a:bodyPr wrap="square">
            <a:spAutoFit/>
          </a:bodyPr>
          <a:lstStyle/>
          <a:p>
            <a:pPr marL="0" indent="0">
              <a:lnSpc>
                <a:spcPts val="2700"/>
              </a:lnSpc>
              <a:spcBef>
                <a:spcPts val="0"/>
              </a:spcBef>
              <a:spcAft>
                <a:spcPts val="1200"/>
              </a:spcAft>
              <a:buNone/>
            </a:pPr>
            <a:r>
              <a:rPr lang="de-DE" sz="1900" dirty="0">
                <a:latin typeface="Arial" panose="020B0604020202020204" pitchFamily="34" charset="0"/>
                <a:cs typeface="Arial" panose="020B0604020202020204" pitchFamily="34" charset="0"/>
              </a:rPr>
              <a:t>Aufgaben und Tätigkeiten der Maschinisten bei der </a:t>
            </a:r>
            <a:r>
              <a:rPr lang="de-DE" sz="1900" b="1" dirty="0">
                <a:latin typeface="Arial" panose="020B0604020202020204" pitchFamily="34" charset="0"/>
                <a:cs typeface="Arial" panose="020B0604020202020204" pitchFamily="34" charset="0"/>
              </a:rPr>
              <a:t>Wasserfortleitung</a:t>
            </a:r>
            <a:r>
              <a:rPr lang="de-DE" sz="1900" dirty="0">
                <a:latin typeface="Arial" panose="020B0604020202020204" pitchFamily="34" charset="0"/>
                <a:cs typeface="Arial" panose="020B0604020202020204" pitchFamily="34" charset="0"/>
              </a:rPr>
              <a:t>:</a:t>
            </a:r>
          </a:p>
          <a:p>
            <a:pPr marL="432000" indent="-432000">
              <a:lnSpc>
                <a:spcPts val="2700"/>
              </a:lnSpc>
              <a:spcBef>
                <a:spcPts val="0"/>
              </a:spcBef>
              <a:spcAft>
                <a:spcPts val="12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Wenn Wasser in die erste Feuerlöschkreiselpumpe einströmt Absperr-einrichtung (B-Druckventil) langsam öffnen und die Schlauchleitung füllen.</a:t>
            </a:r>
          </a:p>
          <a:p>
            <a:pPr marL="432000" indent="-432000">
              <a:lnSpc>
                <a:spcPts val="2700"/>
              </a:lnSpc>
              <a:spcBef>
                <a:spcPts val="0"/>
              </a:spcBef>
              <a:spcAft>
                <a:spcPts val="12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Den Ausgangsdruck langsam auf den vorgegebenen Wert erhöhen.</a:t>
            </a:r>
          </a:p>
          <a:p>
            <a:pPr marL="432000" indent="-432000">
              <a:lnSpc>
                <a:spcPts val="2700"/>
              </a:lnSpc>
              <a:spcBef>
                <a:spcPts val="0"/>
              </a:spcBef>
              <a:spcAft>
                <a:spcPts val="12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Nachfolgende Feuerlöschkreiselpumpe/-n in Betrieb nehmen und im Leerlauf betreiben (Pumpe/-n ausgekuppelt).</a:t>
            </a:r>
          </a:p>
          <a:p>
            <a:pPr marL="432000" indent="-432000">
              <a:lnSpc>
                <a:spcPts val="2700"/>
              </a:lnSpc>
              <a:spcBef>
                <a:spcPts val="0"/>
              </a:spcBef>
              <a:spcAft>
                <a:spcPts val="12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Ankommende und abgehende Schlauchleitungen anschließen.</a:t>
            </a:r>
          </a:p>
          <a:p>
            <a:pPr marL="432000" indent="-432000">
              <a:lnSpc>
                <a:spcPts val="2700"/>
              </a:lnSpc>
              <a:spcBef>
                <a:spcPts val="0"/>
              </a:spcBef>
              <a:spcAft>
                <a:spcPts val="12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Wenn Wasser in die Feuerlöschkreiselpumpe/-n einströmt die Pumpe/-n einkuppeln, Absperreinrichtung/-en (B-Druckventil/-e) langsam öffnen und Schlauchleitung/-en füllen. </a:t>
            </a:r>
          </a:p>
          <a:p>
            <a:pPr marL="432000" indent="-432000">
              <a:lnSpc>
                <a:spcPts val="2800"/>
              </a:lnSpc>
              <a:spcBef>
                <a:spcPts val="0"/>
              </a:spcBef>
              <a:spcAft>
                <a:spcPts val="9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Den Ausgangsdruck langsam auf den vorgegebenen Wert erhöhen.</a:t>
            </a:r>
            <a:r>
              <a:rPr lang="de-DE" sz="19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9050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327779"/>
          </a:xfrm>
        </p:spPr>
        <p:txBody>
          <a:bodyPr/>
          <a:lstStyle/>
          <a:p>
            <a:pPr marL="0" indent="0">
              <a:spcBef>
                <a:spcPts val="0"/>
              </a:spcBef>
              <a:buNone/>
            </a:pPr>
            <a:r>
              <a:rPr lang="de-DE" sz="2600" b="1" dirty="0">
                <a:latin typeface="+mj-lt"/>
              </a:rPr>
              <a:t>Aufgabe der Wasserförderung</a:t>
            </a:r>
            <a:endParaRPr lang="de-DE" sz="2600" dirty="0">
              <a:solidFill>
                <a:srgbClr val="0070C0"/>
              </a:solidFill>
              <a:latin typeface="+mj-lt"/>
            </a:endParaRPr>
          </a:p>
          <a:p>
            <a:pPr marL="0" indent="0">
              <a:spcBef>
                <a:spcPts val="0"/>
              </a:spcBef>
              <a:buNone/>
            </a:pPr>
            <a:r>
              <a:rPr lang="de-DE" sz="2400" dirty="0">
                <a:latin typeface="+mj-lt"/>
              </a:rPr>
              <a:t>  </a:t>
            </a:r>
          </a:p>
          <a:p>
            <a:pPr marL="0" lvl="0" indent="0">
              <a:spcBef>
                <a:spcPts val="0"/>
              </a:spcBef>
              <a:spcAft>
                <a:spcPts val="2400"/>
              </a:spcAft>
              <a:buNone/>
            </a:pPr>
            <a:r>
              <a:rPr lang="de-DE" sz="2400" dirty="0">
                <a:latin typeface="Arial" panose="020B0604020202020204" pitchFamily="34" charset="0"/>
                <a:cs typeface="Arial" panose="020B0604020202020204" pitchFamily="34" charset="0"/>
              </a:rPr>
              <a:t>Eine Einsatzstelle mit einer</a:t>
            </a:r>
          </a:p>
          <a:p>
            <a:pPr marL="432000" lvl="0" indent="-432000">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ausreichenden </a:t>
            </a:r>
            <a:r>
              <a:rPr lang="de-DE" sz="2400" b="1" dirty="0">
                <a:latin typeface="Arial" panose="020B0604020202020204" pitchFamily="34" charset="0"/>
                <a:cs typeface="Arial" panose="020B0604020202020204" pitchFamily="34" charset="0"/>
              </a:rPr>
              <a:t>Löschwassermenge</a:t>
            </a:r>
          </a:p>
          <a:p>
            <a:pPr marL="432000" lvl="0" indent="-432000">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mit ausreichendem </a:t>
            </a:r>
            <a:r>
              <a:rPr lang="de-DE" sz="2400" b="1" dirty="0">
                <a:latin typeface="Arial" panose="020B0604020202020204" pitchFamily="34" charset="0"/>
                <a:cs typeface="Arial" panose="020B0604020202020204" pitchFamily="34" charset="0"/>
              </a:rPr>
              <a:t>Druck</a:t>
            </a:r>
          </a:p>
          <a:p>
            <a:pPr marL="0" lvl="0" indent="0">
              <a:spcBef>
                <a:spcPts val="0"/>
              </a:spcBef>
              <a:spcAft>
                <a:spcPts val="1800"/>
              </a:spcAft>
              <a:buNone/>
            </a:pPr>
            <a:r>
              <a:rPr lang="de-DE" sz="2400" dirty="0">
                <a:latin typeface="Arial" panose="020B0604020202020204" pitchFamily="34" charset="0"/>
                <a:cs typeface="Arial" panose="020B0604020202020204" pitchFamily="34" charset="0"/>
              </a:rPr>
              <a:t>versorgen.</a:t>
            </a: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4</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62703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11877"/>
          </a:xfrm>
        </p:spPr>
        <p:txBody>
          <a:bodyPr/>
          <a:lstStyle/>
          <a:p>
            <a:pPr marL="0" indent="0">
              <a:spcBef>
                <a:spcPts val="0"/>
              </a:spcBef>
              <a:buNone/>
            </a:pPr>
            <a:r>
              <a:rPr lang="de-DE" sz="2600" b="1" dirty="0">
                <a:latin typeface="+mj-lt"/>
              </a:rPr>
              <a:t>Wasserförderung über eine lange Förderstrecke</a:t>
            </a:r>
            <a:endParaRPr lang="de-DE" sz="2600" dirty="0">
              <a:solidFill>
                <a:srgbClr val="0070C0"/>
              </a:solidFill>
              <a:latin typeface="+mj-lt"/>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40</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sp>
        <p:nvSpPr>
          <p:cNvPr id="10" name="Textfeld 9">
            <a:extLst>
              <a:ext uri="{FF2B5EF4-FFF2-40B4-BE49-F238E27FC236}">
                <a16:creationId xmlns:a16="http://schemas.microsoft.com/office/drawing/2014/main" id="{42742943-CBA8-4C7E-B721-F90ECFE930DC}"/>
              </a:ext>
            </a:extLst>
          </p:cNvPr>
          <p:cNvSpPr txBox="1"/>
          <p:nvPr/>
        </p:nvSpPr>
        <p:spPr>
          <a:xfrm>
            <a:off x="609600" y="1535058"/>
            <a:ext cx="8944947" cy="2238113"/>
          </a:xfrm>
          <a:prstGeom prst="rect">
            <a:avLst/>
          </a:prstGeom>
          <a:noFill/>
        </p:spPr>
        <p:txBody>
          <a:bodyPr wrap="square">
            <a:spAutoFit/>
          </a:bodyPr>
          <a:lstStyle/>
          <a:p>
            <a:pPr marL="0" indent="0">
              <a:lnSpc>
                <a:spcPts val="2800"/>
              </a:lnSpc>
              <a:spcBef>
                <a:spcPts val="0"/>
              </a:spcBef>
              <a:spcAft>
                <a:spcPts val="1000"/>
              </a:spcAft>
              <a:buNone/>
            </a:pPr>
            <a:r>
              <a:rPr lang="de-DE" sz="1900" dirty="0">
                <a:latin typeface="Arial" panose="020B0604020202020204" pitchFamily="34" charset="0"/>
                <a:cs typeface="Arial" panose="020B0604020202020204" pitchFamily="34" charset="0"/>
              </a:rPr>
              <a:t>Aufgaben und Tätigkeiten der Maschinisten bei der </a:t>
            </a:r>
            <a:r>
              <a:rPr lang="de-DE" sz="1900" b="1" dirty="0">
                <a:latin typeface="Arial" panose="020B0604020202020204" pitchFamily="34" charset="0"/>
                <a:cs typeface="Arial" panose="020B0604020202020204" pitchFamily="34" charset="0"/>
              </a:rPr>
              <a:t>Bedienung der Pumpen:</a:t>
            </a:r>
            <a:endParaRPr lang="de-DE" sz="1900" dirty="0">
              <a:latin typeface="Arial" panose="020B0604020202020204" pitchFamily="34" charset="0"/>
              <a:cs typeface="Arial" panose="020B0604020202020204" pitchFamily="34" charset="0"/>
            </a:endParaRPr>
          </a:p>
          <a:p>
            <a:pPr marL="432000" indent="-432000">
              <a:lnSpc>
                <a:spcPts val="2800"/>
              </a:lnSpc>
              <a:spcBef>
                <a:spcPts val="0"/>
              </a:spcBef>
              <a:spcAft>
                <a:spcPts val="10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Während der laufenden Wasserförderung die bestimmungsgemäße Bedienung der Feuerlöschkreiselpumpen sicherstellen.</a:t>
            </a:r>
          </a:p>
          <a:p>
            <a:pPr marL="432000" indent="-432000">
              <a:lnSpc>
                <a:spcPts val="2800"/>
              </a:lnSpc>
              <a:spcBef>
                <a:spcPts val="0"/>
              </a:spcBef>
              <a:spcAft>
                <a:spcPts val="10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Besonders auf die Anzeigen der Druckmessgeräte achten.</a:t>
            </a:r>
          </a:p>
          <a:p>
            <a:pPr marL="432000" indent="-432000">
              <a:lnSpc>
                <a:spcPts val="2800"/>
              </a:lnSpc>
              <a:spcBef>
                <a:spcPts val="0"/>
              </a:spcBef>
              <a:spcAft>
                <a:spcPts val="10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Gegebenenfalls die Drehzahl der Pumpen nachregeln.</a:t>
            </a:r>
          </a:p>
        </p:txBody>
      </p:sp>
    </p:spTree>
    <p:extLst>
      <p:ext uri="{BB962C8B-B14F-4D97-AF65-F5344CB8AC3E}">
        <p14:creationId xmlns:p14="http://schemas.microsoft.com/office/powerpoint/2010/main" val="335704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11877"/>
          </a:xfrm>
        </p:spPr>
        <p:txBody>
          <a:bodyPr/>
          <a:lstStyle/>
          <a:p>
            <a:pPr marL="0" indent="0">
              <a:spcBef>
                <a:spcPts val="0"/>
              </a:spcBef>
              <a:buNone/>
            </a:pPr>
            <a:r>
              <a:rPr lang="de-DE" sz="2600" b="1" dirty="0">
                <a:latin typeface="+mj-lt"/>
              </a:rPr>
              <a:t>Wasserförderung über eine lange Förderstrecke</a:t>
            </a:r>
            <a:endParaRPr lang="de-DE" sz="2600" dirty="0">
              <a:solidFill>
                <a:srgbClr val="0070C0"/>
              </a:solidFill>
              <a:latin typeface="+mj-lt"/>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41</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sp>
        <p:nvSpPr>
          <p:cNvPr id="10" name="Textfeld 9">
            <a:extLst>
              <a:ext uri="{FF2B5EF4-FFF2-40B4-BE49-F238E27FC236}">
                <a16:creationId xmlns:a16="http://schemas.microsoft.com/office/drawing/2014/main" id="{42742943-CBA8-4C7E-B721-F90ECFE930DC}"/>
              </a:ext>
            </a:extLst>
          </p:cNvPr>
          <p:cNvSpPr txBox="1"/>
          <p:nvPr/>
        </p:nvSpPr>
        <p:spPr>
          <a:xfrm>
            <a:off x="609600" y="1535058"/>
            <a:ext cx="8944947" cy="3443571"/>
          </a:xfrm>
          <a:prstGeom prst="rect">
            <a:avLst/>
          </a:prstGeom>
          <a:noFill/>
        </p:spPr>
        <p:txBody>
          <a:bodyPr wrap="square">
            <a:spAutoFit/>
          </a:bodyPr>
          <a:lstStyle/>
          <a:p>
            <a:pPr marL="0" indent="0">
              <a:lnSpc>
                <a:spcPts val="2800"/>
              </a:lnSpc>
              <a:spcBef>
                <a:spcPts val="0"/>
              </a:spcBef>
              <a:spcAft>
                <a:spcPts val="1000"/>
              </a:spcAft>
              <a:buNone/>
            </a:pPr>
            <a:r>
              <a:rPr lang="de-DE" sz="1900" dirty="0">
                <a:latin typeface="Arial" panose="020B0604020202020204" pitchFamily="34" charset="0"/>
                <a:cs typeface="Arial" panose="020B0604020202020204" pitchFamily="34" charset="0"/>
              </a:rPr>
              <a:t>Aufgaben und Tätigkeiten der Maschinisten beim </a:t>
            </a:r>
            <a:r>
              <a:rPr lang="de-DE" sz="1900" b="1" dirty="0">
                <a:latin typeface="Arial" panose="020B0604020202020204" pitchFamily="34" charset="0"/>
                <a:cs typeface="Arial" panose="020B0604020202020204" pitchFamily="34" charset="0"/>
              </a:rPr>
              <a:t>Störungen:</a:t>
            </a:r>
            <a:endParaRPr lang="de-DE" sz="1900" dirty="0">
              <a:latin typeface="Arial" panose="020B0604020202020204" pitchFamily="34" charset="0"/>
              <a:cs typeface="Arial" panose="020B0604020202020204" pitchFamily="34" charset="0"/>
            </a:endParaRPr>
          </a:p>
          <a:p>
            <a:pPr marL="432000" indent="-432000">
              <a:lnSpc>
                <a:spcPts val="2800"/>
              </a:lnSpc>
              <a:spcBef>
                <a:spcPts val="0"/>
              </a:spcBef>
              <a:spcAft>
                <a:spcPts val="10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Wenn sich der Förderstrom verringert und dadurch der Eingangs- und Ausgangsdruck zunimmt, die Feuerlöschkreiselpumpe nachregeln.</a:t>
            </a:r>
          </a:p>
          <a:p>
            <a:pPr marL="432000" indent="-432000">
              <a:lnSpc>
                <a:spcPts val="2800"/>
              </a:lnSpc>
              <a:spcBef>
                <a:spcPts val="0"/>
              </a:spcBef>
              <a:spcAft>
                <a:spcPts val="10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Wenn sich der Förderstrom vergrößert und dadurch der Eingangs- und Ausgangsdruck abnimmt, die Feuerlöschkreiselpumpe nachregeln.</a:t>
            </a:r>
          </a:p>
          <a:p>
            <a:pPr marL="432000" indent="-432000">
              <a:lnSpc>
                <a:spcPts val="2800"/>
              </a:lnSpc>
              <a:spcBef>
                <a:spcPts val="0"/>
              </a:spcBef>
              <a:spcAft>
                <a:spcPts val="1000"/>
              </a:spcAft>
              <a:buFont typeface="Wingdings" panose="05000000000000000000" pitchFamily="2" charset="2"/>
              <a:buChar char="¨"/>
            </a:pPr>
            <a:r>
              <a:rPr lang="de-DE" sz="1900" dirty="0"/>
              <a:t>Beim Ausfall einer Feuerlöschkreiselpumpe die übrigen Pumpen im Verlauf der Förderstrecke sofort auskuppeln, die Motoren gegebenenfalls abstellen.</a:t>
            </a:r>
          </a:p>
          <a:p>
            <a:pPr marL="432000" indent="-432000">
              <a:lnSpc>
                <a:spcPts val="2800"/>
              </a:lnSpc>
              <a:spcBef>
                <a:spcPts val="0"/>
              </a:spcBef>
              <a:spcAft>
                <a:spcPts val="1000"/>
              </a:spcAft>
              <a:buFont typeface="Wingdings" panose="05000000000000000000" pitchFamily="2" charset="2"/>
              <a:buChar char="¨"/>
            </a:pPr>
            <a:r>
              <a:rPr lang="de-DE" sz="1900" dirty="0"/>
              <a:t>Den jeweils verantwortlichen Einheitsführer über Störungen informieren</a:t>
            </a:r>
            <a:r>
              <a:rPr lang="de-DE" sz="1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3311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11877"/>
          </a:xfrm>
        </p:spPr>
        <p:txBody>
          <a:bodyPr/>
          <a:lstStyle/>
          <a:p>
            <a:pPr marL="0" indent="0">
              <a:spcBef>
                <a:spcPts val="0"/>
              </a:spcBef>
              <a:buNone/>
            </a:pPr>
            <a:r>
              <a:rPr lang="de-DE" sz="2600" b="1" dirty="0">
                <a:latin typeface="+mj-lt"/>
              </a:rPr>
              <a:t>Wasserförderung über eine lange Förderstrecke</a:t>
            </a:r>
            <a:endParaRPr lang="de-DE" sz="2600" dirty="0">
              <a:solidFill>
                <a:srgbClr val="0070C0"/>
              </a:solidFill>
              <a:latin typeface="+mj-lt"/>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42</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sp>
        <p:nvSpPr>
          <p:cNvPr id="10" name="Textfeld 9">
            <a:extLst>
              <a:ext uri="{FF2B5EF4-FFF2-40B4-BE49-F238E27FC236}">
                <a16:creationId xmlns:a16="http://schemas.microsoft.com/office/drawing/2014/main" id="{42742943-CBA8-4C7E-B721-F90ECFE930DC}"/>
              </a:ext>
            </a:extLst>
          </p:cNvPr>
          <p:cNvSpPr txBox="1"/>
          <p:nvPr/>
        </p:nvSpPr>
        <p:spPr>
          <a:xfrm>
            <a:off x="609600" y="1535058"/>
            <a:ext cx="8944947" cy="4289957"/>
          </a:xfrm>
          <a:prstGeom prst="rect">
            <a:avLst/>
          </a:prstGeom>
          <a:noFill/>
        </p:spPr>
        <p:txBody>
          <a:bodyPr wrap="square">
            <a:spAutoFit/>
          </a:bodyPr>
          <a:lstStyle/>
          <a:p>
            <a:pPr marL="0" indent="0">
              <a:lnSpc>
                <a:spcPts val="2800"/>
              </a:lnSpc>
              <a:spcBef>
                <a:spcPts val="0"/>
              </a:spcBef>
              <a:spcAft>
                <a:spcPts val="1000"/>
              </a:spcAft>
              <a:buNone/>
            </a:pPr>
            <a:r>
              <a:rPr lang="de-DE" sz="1900" dirty="0">
                <a:latin typeface="Arial" panose="020B0604020202020204" pitchFamily="34" charset="0"/>
                <a:cs typeface="Arial" panose="020B0604020202020204" pitchFamily="34" charset="0"/>
              </a:rPr>
              <a:t>Aufgaben und Tätigkeiten der Maschinisten beim </a:t>
            </a:r>
            <a:r>
              <a:rPr lang="de-DE" sz="1900" b="1" dirty="0">
                <a:latin typeface="Arial" panose="020B0604020202020204" pitchFamily="34" charset="0"/>
                <a:cs typeface="Arial" panose="020B0604020202020204" pitchFamily="34" charset="0"/>
              </a:rPr>
              <a:t>Abbau der Förderstrecke:</a:t>
            </a:r>
            <a:endParaRPr lang="de-DE" sz="1900" dirty="0">
              <a:latin typeface="Arial" panose="020B0604020202020204" pitchFamily="34" charset="0"/>
              <a:cs typeface="Arial" panose="020B0604020202020204" pitchFamily="34" charset="0"/>
            </a:endParaRPr>
          </a:p>
          <a:p>
            <a:pPr marL="432000" indent="-432000">
              <a:lnSpc>
                <a:spcPts val="2800"/>
              </a:lnSpc>
              <a:spcBef>
                <a:spcPts val="0"/>
              </a:spcBef>
              <a:spcAft>
                <a:spcPts val="10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Nach dem Befehl „Wasser halt!“ den Ausgangsdruck an allen Feuerlösch-kreiselpumpen langsam zurücknehmen.</a:t>
            </a:r>
          </a:p>
          <a:p>
            <a:pPr marL="432000" indent="-432000">
              <a:lnSpc>
                <a:spcPts val="2800"/>
              </a:lnSpc>
              <a:spcBef>
                <a:spcPts val="0"/>
              </a:spcBef>
              <a:spcAft>
                <a:spcPts val="10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Pumpen auskuppeln und Motoren kurze Zeit im Leerlauf weiterlaufen lassen.</a:t>
            </a:r>
          </a:p>
          <a:p>
            <a:pPr marL="432000" indent="-432000">
              <a:lnSpc>
                <a:spcPts val="2800"/>
              </a:lnSpc>
              <a:spcBef>
                <a:spcPts val="0"/>
              </a:spcBef>
              <a:spcAft>
                <a:spcPts val="10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Nach dem Befehl „Zum Abmarsch fertig!“ Absperreinrichtungen (B-Druck-ventile) an allen Feuerlöschkreiselpumpen vollständig öffnen.</a:t>
            </a:r>
          </a:p>
          <a:p>
            <a:pPr marL="432000" indent="-432000">
              <a:lnSpc>
                <a:spcPts val="2800"/>
              </a:lnSpc>
              <a:spcBef>
                <a:spcPts val="0"/>
              </a:spcBef>
              <a:spcAft>
                <a:spcPts val="10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Schlauchleitungen über freie B-Druckanschlüsse an den Feuerlöschkreisel-pumpen entleeren.</a:t>
            </a:r>
          </a:p>
          <a:p>
            <a:pPr marL="432000" indent="-432000">
              <a:lnSpc>
                <a:spcPts val="2800"/>
              </a:lnSpc>
              <a:spcBef>
                <a:spcPts val="0"/>
              </a:spcBef>
              <a:spcAft>
                <a:spcPts val="1000"/>
              </a:spcAft>
              <a:buFont typeface="Wingdings" panose="05000000000000000000" pitchFamily="2" charset="2"/>
              <a:buChar char="¨"/>
            </a:pPr>
            <a:r>
              <a:rPr lang="de-DE" sz="1900" dirty="0">
                <a:latin typeface="Arial" panose="020B0604020202020204" pitchFamily="34" charset="0"/>
                <a:cs typeface="Arial" panose="020B0604020202020204" pitchFamily="34" charset="0"/>
              </a:rPr>
              <a:t>Nach dem Entleeren die Schlauchleitungen abkuppeln und die Einsatzbereit-schaft der Feuerlöschkreiselpumpen wieder herstellen. </a:t>
            </a:r>
          </a:p>
        </p:txBody>
      </p:sp>
    </p:spTree>
    <p:extLst>
      <p:ext uri="{BB962C8B-B14F-4D97-AF65-F5344CB8AC3E}">
        <p14:creationId xmlns:p14="http://schemas.microsoft.com/office/powerpoint/2010/main" val="179050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33062"/>
            <a:ext cx="8845800" cy="5352328"/>
          </a:xfrm>
        </p:spPr>
        <p:txBody>
          <a:bodyPr/>
          <a:lstStyle/>
          <a:p>
            <a:pPr marL="0" lvl="0" indent="0">
              <a:spcBef>
                <a:spcPts val="0"/>
              </a:spcBef>
              <a:spcAft>
                <a:spcPts val="900"/>
              </a:spcAft>
              <a:buClr>
                <a:srgbClr val="FF0000"/>
              </a:buClr>
              <a:buNone/>
            </a:pPr>
            <a:r>
              <a:rPr lang="de-DE" sz="2600" b="1" dirty="0">
                <a:latin typeface="Arial" panose="020B0604020202020204" pitchFamily="34" charset="0"/>
                <a:cs typeface="Arial" panose="020B0604020202020204" pitchFamily="34" charset="0"/>
              </a:rPr>
              <a:t>Zusammenfassung</a:t>
            </a:r>
          </a:p>
          <a:p>
            <a:pPr marL="0" lvl="0" indent="0">
              <a:lnSpc>
                <a:spcPts val="2800"/>
              </a:lnSpc>
              <a:spcBef>
                <a:spcPts val="0"/>
              </a:spcBef>
              <a:spcAft>
                <a:spcPts val="900"/>
              </a:spcAft>
              <a:buNone/>
            </a:pPr>
            <a:r>
              <a:rPr lang="de-DE" sz="2000" dirty="0">
                <a:latin typeface="Arial" panose="020B0604020202020204" pitchFamily="34" charset="0"/>
                <a:cs typeface="Arial" panose="020B0604020202020204" pitchFamily="34" charset="0"/>
              </a:rPr>
              <a:t>Die Teilnehmer müssen die für die Wasserförderung mit Feuerlöschpumpen erforderlichen technischen und physikalischen Grundlagen erklären und die Pumpen an unterschiedlichen Löschwasserentnahmestellen auch bei der Löschwasserförderung über lange Förderstrecken richtig bedienen können. </a:t>
            </a:r>
          </a:p>
          <a:p>
            <a:pPr marL="0" lvl="0" indent="0">
              <a:spcBef>
                <a:spcPts val="1800"/>
              </a:spcBef>
              <a:spcAft>
                <a:spcPts val="900"/>
              </a:spcAft>
              <a:buClr>
                <a:srgbClr val="FF0000"/>
              </a:buClr>
              <a:buNone/>
            </a:pPr>
            <a:r>
              <a:rPr lang="de-DE" sz="2600" b="1" dirty="0">
                <a:latin typeface="Arial" panose="020B0604020202020204" pitchFamily="34" charset="0"/>
                <a:cs typeface="Arial" panose="020B0604020202020204" pitchFamily="34" charset="0"/>
              </a:rPr>
              <a:t>Erfolgskontrolle</a:t>
            </a:r>
          </a:p>
          <a:p>
            <a:pPr marL="432000" lvl="0" indent="-432000">
              <a:spcBef>
                <a:spcPts val="0"/>
              </a:spcBef>
              <a:spcAft>
                <a:spcPts val="900"/>
              </a:spcAft>
              <a:buFont typeface="Wingdings" panose="05000000000000000000" pitchFamily="2" charset="2"/>
              <a:buChar char="¨"/>
            </a:pPr>
            <a:r>
              <a:rPr lang="de-DE" sz="2000" dirty="0">
                <a:latin typeface="Arial" panose="020B0604020202020204" pitchFamily="34" charset="0"/>
                <a:cs typeface="Arial" panose="020B0604020202020204" pitchFamily="34" charset="0"/>
              </a:rPr>
              <a:t>Aufgabe der Wasserförderung</a:t>
            </a:r>
          </a:p>
          <a:p>
            <a:pPr marL="432000" lvl="0" indent="-432000">
              <a:spcBef>
                <a:spcPts val="0"/>
              </a:spcBef>
              <a:spcAft>
                <a:spcPts val="900"/>
              </a:spcAft>
              <a:buFont typeface="Wingdings" panose="05000000000000000000" pitchFamily="2" charset="2"/>
              <a:buChar char="¨"/>
            </a:pPr>
            <a:r>
              <a:rPr lang="de-DE" sz="2000" dirty="0">
                <a:latin typeface="Arial" panose="020B0604020202020204" pitchFamily="34" charset="0"/>
                <a:cs typeface="Arial" panose="020B0604020202020204" pitchFamily="34" charset="0"/>
              </a:rPr>
              <a:t>Unterteilung der Wasserförderung</a:t>
            </a:r>
          </a:p>
          <a:p>
            <a:pPr marL="432000" indent="-432000">
              <a:spcBef>
                <a:spcPts val="0"/>
              </a:spcBef>
              <a:spcAft>
                <a:spcPts val="900"/>
              </a:spcAft>
              <a:buFont typeface="Wingdings" panose="05000000000000000000" pitchFamily="2" charset="2"/>
              <a:buChar char="¨"/>
            </a:pPr>
            <a:r>
              <a:rPr lang="de-DE" sz="2000" dirty="0">
                <a:latin typeface="Arial" panose="020B0604020202020204" pitchFamily="34" charset="0"/>
                <a:cs typeface="Arial" panose="020B0604020202020204" pitchFamily="34" charset="0"/>
              </a:rPr>
              <a:t>…</a:t>
            </a:r>
          </a:p>
          <a:p>
            <a:pPr marL="0" lvl="0" indent="0">
              <a:spcBef>
                <a:spcPts val="1800"/>
              </a:spcBef>
              <a:spcAft>
                <a:spcPts val="900"/>
              </a:spcAft>
              <a:buClr>
                <a:srgbClr val="FF0000"/>
              </a:buClr>
              <a:buNone/>
            </a:pPr>
            <a:r>
              <a:rPr lang="de-DE" sz="2600" b="1" dirty="0">
                <a:latin typeface="Arial" panose="020B0604020202020204" pitchFamily="34" charset="0"/>
                <a:cs typeface="Arial" panose="020B0604020202020204" pitchFamily="34" charset="0"/>
              </a:rPr>
              <a:t>Beantwortung von Fragen</a:t>
            </a:r>
          </a:p>
          <a:p>
            <a:pPr lvl="0">
              <a:spcBef>
                <a:spcPts val="0"/>
              </a:spcBef>
              <a:buFont typeface="Wingdings" panose="05000000000000000000" pitchFamily="2" charset="2"/>
              <a:buChar char="¨"/>
            </a:pPr>
            <a:r>
              <a:rPr lang="de-DE" sz="2000" dirty="0">
                <a:latin typeface="Arial" panose="020B0604020202020204" pitchFamily="34" charset="0"/>
                <a:cs typeface="Arial" panose="020B0604020202020204" pitchFamily="34" charset="0"/>
              </a:rPr>
              <a:t>…</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43</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721378"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146608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327779"/>
          </a:xfrm>
        </p:spPr>
        <p:txBody>
          <a:bodyPr/>
          <a:lstStyle/>
          <a:p>
            <a:pPr marL="0" indent="0">
              <a:spcBef>
                <a:spcPts val="0"/>
              </a:spcBef>
              <a:buNone/>
            </a:pPr>
            <a:r>
              <a:rPr lang="de-DE" sz="2600" b="1" dirty="0">
                <a:latin typeface="+mj-lt"/>
              </a:rPr>
              <a:t>Ausreichende Wassermenge</a:t>
            </a:r>
            <a:endParaRPr lang="de-DE" sz="2600" dirty="0">
              <a:solidFill>
                <a:srgbClr val="0070C0"/>
              </a:solidFill>
              <a:latin typeface="+mj-lt"/>
            </a:endParaRPr>
          </a:p>
          <a:p>
            <a:pPr marL="0" indent="0">
              <a:spcBef>
                <a:spcPts val="0"/>
              </a:spcBef>
              <a:buNone/>
            </a:pPr>
            <a:r>
              <a:rPr lang="de-DE" sz="2400" dirty="0">
                <a:latin typeface="+mj-lt"/>
              </a:rPr>
              <a:t>  </a:t>
            </a:r>
          </a:p>
          <a:p>
            <a:pPr marL="0" lvl="0" indent="0">
              <a:spcBef>
                <a:spcPts val="0"/>
              </a:spcBef>
              <a:spcAft>
                <a:spcPts val="2400"/>
              </a:spcAft>
              <a:buNone/>
            </a:pPr>
            <a:r>
              <a:rPr lang="de-DE" sz="2400" dirty="0">
                <a:latin typeface="+mj-lt"/>
                <a:cs typeface="Arial" panose="020B0604020202020204" pitchFamily="34" charset="0"/>
              </a:rPr>
              <a:t>Zur Ermittlung der benötigten Wassermenge wird </a:t>
            </a:r>
          </a:p>
          <a:p>
            <a:pPr marL="432000" lvl="0" indent="-432000">
              <a:spcBef>
                <a:spcPts val="0"/>
              </a:spcBef>
              <a:spcAft>
                <a:spcPts val="2400"/>
              </a:spcAft>
              <a:buFont typeface="Wingdings" panose="05000000000000000000" pitchFamily="2" charset="2"/>
              <a:buChar char="¨"/>
            </a:pPr>
            <a:r>
              <a:rPr lang="de-DE" sz="2400" dirty="0">
                <a:latin typeface="+mj-lt"/>
                <a:cs typeface="Arial" panose="020B0604020202020204" pitchFamily="34" charset="0"/>
              </a:rPr>
              <a:t>die </a:t>
            </a:r>
            <a:r>
              <a:rPr lang="de-DE" sz="2400" b="1" dirty="0">
                <a:latin typeface="+mj-lt"/>
                <a:cs typeface="Arial" panose="020B0604020202020204" pitchFamily="34" charset="0"/>
              </a:rPr>
              <a:t>Anzahl </a:t>
            </a:r>
            <a:r>
              <a:rPr lang="de-DE" sz="2400" dirty="0">
                <a:latin typeface="+mj-lt"/>
                <a:cs typeface="Arial" panose="020B0604020202020204" pitchFamily="34" charset="0"/>
              </a:rPr>
              <a:t>der Strahlrohre,</a:t>
            </a:r>
          </a:p>
          <a:p>
            <a:pPr marL="432000" lvl="0" indent="-432000">
              <a:spcBef>
                <a:spcPts val="0"/>
              </a:spcBef>
              <a:spcAft>
                <a:spcPts val="2400"/>
              </a:spcAft>
              <a:buFont typeface="Wingdings" panose="05000000000000000000" pitchFamily="2" charset="2"/>
              <a:buChar char="¨"/>
            </a:pPr>
            <a:r>
              <a:rPr lang="de-DE" sz="2400" dirty="0">
                <a:latin typeface="+mj-lt"/>
                <a:cs typeface="Arial" panose="020B0604020202020204" pitchFamily="34" charset="0"/>
              </a:rPr>
              <a:t>die </a:t>
            </a:r>
            <a:r>
              <a:rPr lang="de-DE" sz="2400" b="1" dirty="0">
                <a:latin typeface="+mj-lt"/>
                <a:cs typeface="Arial" panose="020B0604020202020204" pitchFamily="34" charset="0"/>
              </a:rPr>
              <a:t>Art</a:t>
            </a:r>
            <a:r>
              <a:rPr lang="de-DE" sz="2400" dirty="0">
                <a:latin typeface="+mj-lt"/>
                <a:cs typeface="Arial" panose="020B0604020202020204" pitchFamily="34" charset="0"/>
              </a:rPr>
              <a:t> der Strahlrohre und </a:t>
            </a:r>
          </a:p>
          <a:p>
            <a:pPr marL="432000" lvl="0" indent="-432000">
              <a:spcBef>
                <a:spcPts val="0"/>
              </a:spcBef>
              <a:spcAft>
                <a:spcPts val="2400"/>
              </a:spcAft>
              <a:buFont typeface="Wingdings" panose="05000000000000000000" pitchFamily="2" charset="2"/>
              <a:buChar char="¨"/>
            </a:pPr>
            <a:r>
              <a:rPr lang="de-DE" sz="2400" dirty="0">
                <a:latin typeface="+mj-lt"/>
                <a:cs typeface="Arial" panose="020B0604020202020204" pitchFamily="34" charset="0"/>
              </a:rPr>
              <a:t>die </a:t>
            </a:r>
            <a:r>
              <a:rPr lang="de-DE" sz="2400" b="1" dirty="0">
                <a:latin typeface="+mj-lt"/>
                <a:cs typeface="Arial" panose="020B0604020202020204" pitchFamily="34" charset="0"/>
              </a:rPr>
              <a:t>Größe</a:t>
            </a:r>
            <a:r>
              <a:rPr lang="de-DE" sz="2400" dirty="0">
                <a:latin typeface="+mj-lt"/>
                <a:cs typeface="Arial" panose="020B0604020202020204" pitchFamily="34" charset="0"/>
              </a:rPr>
              <a:t> der Strahlrohre</a:t>
            </a:r>
          </a:p>
          <a:p>
            <a:pPr marL="0" lvl="0" indent="0">
              <a:spcBef>
                <a:spcPts val="0"/>
              </a:spcBef>
              <a:spcAft>
                <a:spcPts val="3000"/>
              </a:spcAft>
              <a:buNone/>
            </a:pPr>
            <a:r>
              <a:rPr lang="de-DE" sz="2400" dirty="0">
                <a:latin typeface="+mj-lt"/>
                <a:cs typeface="Arial" panose="020B0604020202020204" pitchFamily="34" charset="0"/>
              </a:rPr>
              <a:t>festgelegt.</a:t>
            </a:r>
          </a:p>
          <a:p>
            <a:pPr marL="0" lvl="0" indent="0">
              <a:lnSpc>
                <a:spcPts val="3400"/>
              </a:lnSpc>
              <a:spcBef>
                <a:spcPts val="0"/>
              </a:spcBef>
              <a:spcAft>
                <a:spcPts val="1800"/>
              </a:spcAft>
              <a:buNone/>
            </a:pPr>
            <a:r>
              <a:rPr lang="de-DE" sz="2400" dirty="0">
                <a:latin typeface="+mj-lt"/>
                <a:cs typeface="Arial" panose="020B0604020202020204" pitchFamily="34" charset="0"/>
              </a:rPr>
              <a:t>Die ausreichende Wassermenge ergibt sich aus der Summe der Volumenströme der Strahlrohre.</a:t>
            </a: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5</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276051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60276"/>
          </a:xfrm>
        </p:spPr>
        <p:txBody>
          <a:bodyPr/>
          <a:lstStyle/>
          <a:p>
            <a:pPr marL="0" indent="0">
              <a:spcBef>
                <a:spcPts val="0"/>
              </a:spcBef>
              <a:buNone/>
            </a:pPr>
            <a:r>
              <a:rPr lang="de-DE" sz="2600" b="1" dirty="0">
                <a:latin typeface="+mj-lt"/>
              </a:rPr>
              <a:t>Volumenstrom bestimmter Strahlrohre</a:t>
            </a:r>
            <a:endParaRPr lang="de-DE" sz="2600" dirty="0">
              <a:solidFill>
                <a:srgbClr val="0070C0"/>
              </a:solidFill>
              <a:latin typeface="+mj-lt"/>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6</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graphicFrame>
        <p:nvGraphicFramePr>
          <p:cNvPr id="3" name="Tabelle 6">
            <a:extLst>
              <a:ext uri="{FF2B5EF4-FFF2-40B4-BE49-F238E27FC236}">
                <a16:creationId xmlns:a16="http://schemas.microsoft.com/office/drawing/2014/main" id="{265E60D3-F2F1-444C-A36A-4DF9FF55E8F5}"/>
              </a:ext>
            </a:extLst>
          </p:cNvPr>
          <p:cNvGraphicFramePr>
            <a:graphicFrameLocks noGrp="1"/>
          </p:cNvGraphicFramePr>
          <p:nvPr>
            <p:extLst>
              <p:ext uri="{D42A27DB-BD31-4B8C-83A1-F6EECF244321}">
                <p14:modId xmlns:p14="http://schemas.microsoft.com/office/powerpoint/2010/main" val="2810471229"/>
              </p:ext>
            </p:extLst>
          </p:nvPr>
        </p:nvGraphicFramePr>
        <p:xfrm>
          <a:off x="690877" y="1674298"/>
          <a:ext cx="8590281" cy="4069680"/>
        </p:xfrm>
        <a:graphic>
          <a:graphicData uri="http://schemas.openxmlformats.org/drawingml/2006/table">
            <a:tbl>
              <a:tblPr firstRow="1" bandRow="1">
                <a:tableStyleId>{5C22544A-7EE6-4342-B048-85BDC9FD1C3A}</a:tableStyleId>
              </a:tblPr>
              <a:tblGrid>
                <a:gridCol w="4235684">
                  <a:extLst>
                    <a:ext uri="{9D8B030D-6E8A-4147-A177-3AD203B41FA5}">
                      <a16:colId xmlns:a16="http://schemas.microsoft.com/office/drawing/2014/main" val="669848996"/>
                    </a:ext>
                  </a:extLst>
                </a:gridCol>
                <a:gridCol w="2164702">
                  <a:extLst>
                    <a:ext uri="{9D8B030D-6E8A-4147-A177-3AD203B41FA5}">
                      <a16:colId xmlns:a16="http://schemas.microsoft.com/office/drawing/2014/main" val="291042319"/>
                    </a:ext>
                  </a:extLst>
                </a:gridCol>
                <a:gridCol w="2189895">
                  <a:extLst>
                    <a:ext uri="{9D8B030D-6E8A-4147-A177-3AD203B41FA5}">
                      <a16:colId xmlns:a16="http://schemas.microsoft.com/office/drawing/2014/main" val="3002788739"/>
                    </a:ext>
                  </a:extLst>
                </a:gridCol>
              </a:tblGrid>
              <a:tr h="0">
                <a:tc>
                  <a:txBody>
                    <a:bodyPr/>
                    <a:lstStyle/>
                    <a:p>
                      <a:pPr algn="ctr">
                        <a:lnSpc>
                          <a:spcPct val="100000"/>
                        </a:lnSpc>
                        <a:spcBef>
                          <a:spcPts val="1800"/>
                        </a:spcBef>
                        <a:spcAft>
                          <a:spcPts val="1800"/>
                        </a:spcAft>
                      </a:pPr>
                      <a:r>
                        <a:rPr lang="de-DE" sz="2200" dirty="0">
                          <a:solidFill>
                            <a:schemeClr val="tx1"/>
                          </a:solidFill>
                          <a:latin typeface="Arial" panose="020B0604020202020204" pitchFamily="34" charset="0"/>
                          <a:cs typeface="Arial" panose="020B0604020202020204" pitchFamily="34" charset="0"/>
                        </a:rPr>
                        <a:t>Art und Größe</a:t>
                      </a:r>
                    </a:p>
                  </a:txBody>
                  <a:tcPr marT="72000" marB="72000" anchor="ctr">
                    <a:solidFill>
                      <a:srgbClr val="99CCFF"/>
                    </a:solidFill>
                  </a:tcPr>
                </a:tc>
                <a:tc>
                  <a:txBody>
                    <a:bodyPr/>
                    <a:lstStyle/>
                    <a:p>
                      <a:pPr algn="ctr">
                        <a:lnSpc>
                          <a:spcPct val="100000"/>
                        </a:lnSpc>
                        <a:spcBef>
                          <a:spcPts val="1800"/>
                        </a:spcBef>
                        <a:spcAft>
                          <a:spcPts val="1800"/>
                        </a:spcAft>
                      </a:pPr>
                      <a:r>
                        <a:rPr lang="de-DE" sz="2200" dirty="0">
                          <a:solidFill>
                            <a:schemeClr val="tx1"/>
                          </a:solidFill>
                          <a:latin typeface="Arial" panose="020B0604020202020204" pitchFamily="34" charset="0"/>
                          <a:cs typeface="Arial" panose="020B0604020202020204" pitchFamily="34" charset="0"/>
                        </a:rPr>
                        <a:t>Norm</a:t>
                      </a:r>
                    </a:p>
                  </a:txBody>
                  <a:tcPr marT="72000" marB="72000" anchor="ctr">
                    <a:solidFill>
                      <a:srgbClr val="99CCFF"/>
                    </a:solidFill>
                  </a:tcPr>
                </a:tc>
                <a:tc>
                  <a:txBody>
                    <a:bodyPr/>
                    <a:lstStyle/>
                    <a:p>
                      <a:pPr algn="ctr">
                        <a:lnSpc>
                          <a:spcPct val="100000"/>
                        </a:lnSpc>
                        <a:spcBef>
                          <a:spcPts val="1800"/>
                        </a:spcBef>
                        <a:spcAft>
                          <a:spcPts val="1800"/>
                        </a:spcAft>
                      </a:pPr>
                      <a:r>
                        <a:rPr lang="de-DE" sz="2200" dirty="0">
                          <a:solidFill>
                            <a:schemeClr val="tx1"/>
                          </a:solidFill>
                          <a:latin typeface="Arial" panose="020B0604020202020204" pitchFamily="34" charset="0"/>
                          <a:cs typeface="Arial" panose="020B0604020202020204" pitchFamily="34" charset="0"/>
                        </a:rPr>
                        <a:t>Volumenstrom</a:t>
                      </a:r>
                    </a:p>
                  </a:txBody>
                  <a:tcPr marT="72000" marB="72000" anchor="ctr">
                    <a:solidFill>
                      <a:srgbClr val="99CCFF"/>
                    </a:solidFill>
                  </a:tcPr>
                </a:tc>
                <a:extLst>
                  <a:ext uri="{0D108BD9-81ED-4DB2-BD59-A6C34878D82A}">
                    <a16:rowId xmlns:a16="http://schemas.microsoft.com/office/drawing/2014/main" val="3537465984"/>
                  </a:ext>
                </a:extLst>
              </a:tr>
              <a:tr h="370840">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Hohlstrahlrohre mit Festkupplung C</a:t>
                      </a:r>
                    </a:p>
                  </a:txBody>
                  <a:tcPr marT="72000" marB="72000">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DIN EN 15182-2</a:t>
                      </a:r>
                    </a:p>
                  </a:txBody>
                  <a:tcPr marT="72000" marB="72000">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100 bis 235 l/min</a:t>
                      </a:r>
                    </a:p>
                  </a:txBody>
                  <a:tcPr marT="72000" marB="72000">
                    <a:solidFill>
                      <a:srgbClr val="CCECFF"/>
                    </a:solidFill>
                  </a:tcPr>
                </a:tc>
                <a:extLst>
                  <a:ext uri="{0D108BD9-81ED-4DB2-BD59-A6C34878D82A}">
                    <a16:rowId xmlns:a16="http://schemas.microsoft.com/office/drawing/2014/main" val="1847203930"/>
                  </a:ext>
                </a:extLst>
              </a:tr>
              <a:tr h="370840">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Hohlstrahlrohre mit Festkupplung B</a:t>
                      </a:r>
                    </a:p>
                  </a:txBody>
                  <a:tcPr marT="72000" marB="72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DIN EN 15182-2</a:t>
                      </a:r>
                    </a:p>
                  </a:txBody>
                  <a:tcPr marT="72000" marB="72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235 bis 400 l/min</a:t>
                      </a:r>
                    </a:p>
                  </a:txBody>
                  <a:tcPr marT="72000" marB="72000" anchor="ctr">
                    <a:solidFill>
                      <a:srgbClr val="CCECFF"/>
                    </a:solidFill>
                  </a:tcPr>
                </a:tc>
                <a:extLst>
                  <a:ext uri="{0D108BD9-81ED-4DB2-BD59-A6C34878D82A}">
                    <a16:rowId xmlns:a16="http://schemas.microsoft.com/office/drawing/2014/main" val="117967385"/>
                  </a:ext>
                </a:extLst>
              </a:tr>
              <a:tr h="370840">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Strahlrohre mit Festkupplung C</a:t>
                      </a:r>
                    </a:p>
                  </a:txBody>
                  <a:tcPr marT="72000" marB="72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DIN EN 15182-3</a:t>
                      </a:r>
                    </a:p>
                  </a:txBody>
                  <a:tcPr marT="72000" marB="72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100 bis 235 l/min</a:t>
                      </a:r>
                    </a:p>
                  </a:txBody>
                  <a:tcPr marT="72000" marB="72000" anchor="ctr">
                    <a:solidFill>
                      <a:srgbClr val="CCECFF"/>
                    </a:solidFill>
                  </a:tcPr>
                </a:tc>
                <a:extLst>
                  <a:ext uri="{0D108BD9-81ED-4DB2-BD59-A6C34878D82A}">
                    <a16:rowId xmlns:a16="http://schemas.microsoft.com/office/drawing/2014/main" val="2581406507"/>
                  </a:ext>
                </a:extLst>
              </a:tr>
              <a:tr h="370840">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Strahlrohre mit Festkupplung B</a:t>
                      </a:r>
                    </a:p>
                  </a:txBody>
                  <a:tcPr marT="72000" marB="72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DIN EN 15182-3</a:t>
                      </a:r>
                    </a:p>
                  </a:txBody>
                  <a:tcPr marT="72000" marB="72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235 bis 400 l/min</a:t>
                      </a:r>
                    </a:p>
                  </a:txBody>
                  <a:tcPr marT="72000" marB="72000" anchor="ctr">
                    <a:solidFill>
                      <a:srgbClr val="CCECFF"/>
                    </a:solidFill>
                  </a:tcPr>
                </a:tc>
                <a:extLst>
                  <a:ext uri="{0D108BD9-81ED-4DB2-BD59-A6C34878D82A}">
                    <a16:rowId xmlns:a16="http://schemas.microsoft.com/office/drawing/2014/main" val="240005901"/>
                  </a:ext>
                </a:extLst>
              </a:tr>
              <a:tr h="370840">
                <a:tc>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r>
                        <a:rPr lang="de-DE" sz="2000" dirty="0">
                          <a:solidFill>
                            <a:schemeClr val="tx1"/>
                          </a:solidFill>
                          <a:latin typeface="Arial" panose="020B0604020202020204" pitchFamily="34" charset="0"/>
                          <a:cs typeface="Arial" panose="020B0604020202020204" pitchFamily="34" charset="0"/>
                        </a:rPr>
                        <a:t>CM-Strahlrohr mit Mundstück</a:t>
                      </a:r>
                    </a:p>
                  </a:txBody>
                  <a:tcPr marT="72000" marB="72000" anchor="ctr">
                    <a:solidFill>
                      <a:srgbClr val="CCECFF"/>
                    </a:solidFill>
                  </a:tcPr>
                </a:tc>
                <a:tc>
                  <a:txBody>
                    <a:bodyPr/>
                    <a:lstStyle/>
                    <a:p>
                      <a:pPr algn="ctr">
                        <a:lnSpc>
                          <a:spcPct val="100000"/>
                        </a:lnSpc>
                        <a:spcBef>
                          <a:spcPts val="0"/>
                        </a:spcBef>
                        <a:spcAft>
                          <a:spcPts val="0"/>
                        </a:spcAft>
                      </a:pPr>
                      <a:r>
                        <a:rPr lang="de-DE" sz="2000" dirty="0">
                          <a:solidFill>
                            <a:schemeClr val="tx1"/>
                          </a:solidFill>
                          <a:latin typeface="Arial" panose="020B0604020202020204" pitchFamily="34" charset="0"/>
                          <a:cs typeface="Arial" panose="020B0604020202020204" pitchFamily="34" charset="0"/>
                        </a:rPr>
                        <a:t>DIN 14365 </a:t>
                      </a:r>
                      <a:r>
                        <a:rPr lang="de-DE" sz="2000" b="0" baseline="30000" dirty="0">
                          <a:solidFill>
                            <a:schemeClr val="tx1"/>
                          </a:solidFill>
                          <a:latin typeface="Arial" panose="020B0604020202020204" pitchFamily="34" charset="0"/>
                          <a:cs typeface="Arial" panose="020B0604020202020204" pitchFamily="34" charset="0"/>
                        </a:rPr>
                        <a:t>1)</a:t>
                      </a:r>
                    </a:p>
                  </a:txBody>
                  <a:tcPr marT="72000" marB="72000" anchor="ctr">
                    <a:solidFill>
                      <a:srgbClr val="CCECFF"/>
                    </a:solidFill>
                  </a:tcPr>
                </a:tc>
                <a:tc>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r>
                        <a:rPr lang="de-DE" sz="2000" dirty="0">
                          <a:solidFill>
                            <a:schemeClr val="tx1"/>
                          </a:solidFill>
                          <a:latin typeface="Arial" panose="020B0604020202020204" pitchFamily="34" charset="0"/>
                          <a:cs typeface="Arial" panose="020B0604020202020204" pitchFamily="34" charset="0"/>
                        </a:rPr>
                        <a:t>100 l/min</a:t>
                      </a:r>
                    </a:p>
                  </a:txBody>
                  <a:tcPr marT="72000" marB="72000" anchor="ctr">
                    <a:solidFill>
                      <a:srgbClr val="CCECFF"/>
                    </a:solidFill>
                  </a:tcPr>
                </a:tc>
                <a:extLst>
                  <a:ext uri="{0D108BD9-81ED-4DB2-BD59-A6C34878D82A}">
                    <a16:rowId xmlns:a16="http://schemas.microsoft.com/office/drawing/2014/main" val="2126614110"/>
                  </a:ext>
                </a:extLst>
              </a:tr>
              <a:tr h="370840">
                <a:tc>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r>
                        <a:rPr lang="de-DE" sz="2000" dirty="0">
                          <a:solidFill>
                            <a:schemeClr val="tx1"/>
                          </a:solidFill>
                          <a:latin typeface="Arial" panose="020B0604020202020204" pitchFamily="34" charset="0"/>
                          <a:cs typeface="Arial" panose="020B0604020202020204" pitchFamily="34" charset="0"/>
                        </a:rPr>
                        <a:t>CM-Strahlrohr ohne Mundstück</a:t>
                      </a:r>
                    </a:p>
                  </a:txBody>
                  <a:tcPr marT="72000" marB="72000" anchor="ctr">
                    <a:solidFill>
                      <a:srgbClr val="CC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solidFill>
                            <a:schemeClr val="tx1"/>
                          </a:solidFill>
                          <a:latin typeface="Arial" panose="020B0604020202020204" pitchFamily="34" charset="0"/>
                          <a:cs typeface="Arial" panose="020B0604020202020204" pitchFamily="34" charset="0"/>
                        </a:rPr>
                        <a:t>DIN 14365 </a:t>
                      </a:r>
                      <a:r>
                        <a:rPr lang="de-DE" sz="2000" b="0" baseline="30000" dirty="0">
                          <a:solidFill>
                            <a:schemeClr val="tx1"/>
                          </a:solidFill>
                          <a:latin typeface="Arial" panose="020B0604020202020204" pitchFamily="34" charset="0"/>
                          <a:cs typeface="Arial" panose="020B0604020202020204" pitchFamily="34" charset="0"/>
                        </a:rPr>
                        <a:t>1)</a:t>
                      </a:r>
                    </a:p>
                  </a:txBody>
                  <a:tcPr marT="72000" marB="72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100 l/min</a:t>
                      </a:r>
                    </a:p>
                  </a:txBody>
                  <a:tcPr marT="72000" marB="72000" anchor="ctr">
                    <a:solidFill>
                      <a:srgbClr val="CCECFF"/>
                    </a:solidFill>
                  </a:tcPr>
                </a:tc>
                <a:extLst>
                  <a:ext uri="{0D108BD9-81ED-4DB2-BD59-A6C34878D82A}">
                    <a16:rowId xmlns:a16="http://schemas.microsoft.com/office/drawing/2014/main" val="813172613"/>
                  </a:ext>
                </a:extLst>
              </a:tr>
              <a:tr h="370840">
                <a:tc>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r>
                        <a:rPr lang="de-DE" sz="2000" dirty="0">
                          <a:solidFill>
                            <a:schemeClr val="tx1"/>
                          </a:solidFill>
                          <a:latin typeface="Arial" panose="020B0604020202020204" pitchFamily="34" charset="0"/>
                          <a:cs typeface="Arial" panose="020B0604020202020204" pitchFamily="34" charset="0"/>
                        </a:rPr>
                        <a:t>BM-Strahlrohr mit Mundstück</a:t>
                      </a:r>
                    </a:p>
                  </a:txBody>
                  <a:tcPr marT="72000" marB="72000" anchor="ctr">
                    <a:solidFill>
                      <a:srgbClr val="CC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solidFill>
                            <a:schemeClr val="tx1"/>
                          </a:solidFill>
                          <a:latin typeface="Arial" panose="020B0604020202020204" pitchFamily="34" charset="0"/>
                          <a:cs typeface="Arial" panose="020B0604020202020204" pitchFamily="34" charset="0"/>
                        </a:rPr>
                        <a:t>DIN 14365 </a:t>
                      </a:r>
                      <a:r>
                        <a:rPr lang="de-DE" sz="2000" b="0" baseline="30000" dirty="0">
                          <a:solidFill>
                            <a:schemeClr val="tx1"/>
                          </a:solidFill>
                          <a:latin typeface="Arial" panose="020B0604020202020204" pitchFamily="34" charset="0"/>
                          <a:cs typeface="Arial" panose="020B0604020202020204" pitchFamily="34" charset="0"/>
                        </a:rPr>
                        <a:t>1)</a:t>
                      </a:r>
                    </a:p>
                  </a:txBody>
                  <a:tcPr marT="72000" marB="72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400 l/min</a:t>
                      </a:r>
                    </a:p>
                  </a:txBody>
                  <a:tcPr marT="72000" marB="72000" anchor="ctr">
                    <a:solidFill>
                      <a:srgbClr val="CCECFF"/>
                    </a:solidFill>
                  </a:tcPr>
                </a:tc>
                <a:extLst>
                  <a:ext uri="{0D108BD9-81ED-4DB2-BD59-A6C34878D82A}">
                    <a16:rowId xmlns:a16="http://schemas.microsoft.com/office/drawing/2014/main" val="3738168868"/>
                  </a:ext>
                </a:extLst>
              </a:tr>
              <a:tr h="370840">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BM-Strahlrohr ohne Mundstück</a:t>
                      </a:r>
                    </a:p>
                  </a:txBody>
                  <a:tcPr marT="72000" marB="72000" anchor="ctr">
                    <a:solidFill>
                      <a:srgbClr val="CC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solidFill>
                            <a:schemeClr val="tx1"/>
                          </a:solidFill>
                          <a:latin typeface="Arial" panose="020B0604020202020204" pitchFamily="34" charset="0"/>
                          <a:cs typeface="Arial" panose="020B0604020202020204" pitchFamily="34" charset="0"/>
                        </a:rPr>
                        <a:t>DIN 14365 </a:t>
                      </a:r>
                      <a:r>
                        <a:rPr lang="de-DE" sz="2000" b="0" baseline="30000" dirty="0">
                          <a:solidFill>
                            <a:schemeClr val="tx1"/>
                          </a:solidFill>
                          <a:latin typeface="Arial" panose="020B0604020202020204" pitchFamily="34" charset="0"/>
                          <a:cs typeface="Arial" panose="020B0604020202020204" pitchFamily="34" charset="0"/>
                        </a:rPr>
                        <a:t>1)</a:t>
                      </a:r>
                    </a:p>
                  </a:txBody>
                  <a:tcPr marT="72000" marB="72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800 l/min</a:t>
                      </a:r>
                    </a:p>
                  </a:txBody>
                  <a:tcPr marT="72000" marB="72000" anchor="ctr">
                    <a:solidFill>
                      <a:srgbClr val="CCECFF"/>
                    </a:solidFill>
                  </a:tcPr>
                </a:tc>
                <a:extLst>
                  <a:ext uri="{0D108BD9-81ED-4DB2-BD59-A6C34878D82A}">
                    <a16:rowId xmlns:a16="http://schemas.microsoft.com/office/drawing/2014/main" val="2755904917"/>
                  </a:ext>
                </a:extLst>
              </a:tr>
            </a:tbl>
          </a:graphicData>
        </a:graphic>
      </p:graphicFrame>
      <p:sp>
        <p:nvSpPr>
          <p:cNvPr id="7" name="Textfeld 6">
            <a:extLst>
              <a:ext uri="{FF2B5EF4-FFF2-40B4-BE49-F238E27FC236}">
                <a16:creationId xmlns:a16="http://schemas.microsoft.com/office/drawing/2014/main" id="{15B4DB69-220D-4186-B4F2-1ABD7682CB1F}"/>
              </a:ext>
            </a:extLst>
          </p:cNvPr>
          <p:cNvSpPr txBox="1"/>
          <p:nvPr/>
        </p:nvSpPr>
        <p:spPr>
          <a:xfrm>
            <a:off x="609599" y="5833489"/>
            <a:ext cx="8671560" cy="307777"/>
          </a:xfrm>
          <a:prstGeom prst="rect">
            <a:avLst/>
          </a:prstGeom>
          <a:noFill/>
        </p:spPr>
        <p:txBody>
          <a:bodyPr wrap="square" rtlCol="0">
            <a:spAutoFit/>
          </a:bodyPr>
          <a:lstStyle/>
          <a:p>
            <a:r>
              <a:rPr lang="de-DE" sz="1400" baseline="30000" dirty="0"/>
              <a:t>1)</a:t>
            </a:r>
            <a:r>
              <a:rPr lang="de-DE" sz="1400" dirty="0"/>
              <a:t> Die DIN 14365 wurde zurückgezogen und durch die DIN EN 15182-3 ersetzt</a:t>
            </a:r>
            <a:r>
              <a:rPr lang="de-DE" sz="1200" dirty="0"/>
              <a:t>.</a:t>
            </a:r>
          </a:p>
        </p:txBody>
      </p:sp>
    </p:spTree>
    <p:extLst>
      <p:ext uri="{BB962C8B-B14F-4D97-AF65-F5344CB8AC3E}">
        <p14:creationId xmlns:p14="http://schemas.microsoft.com/office/powerpoint/2010/main" val="36874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11877"/>
          </a:xfrm>
        </p:spPr>
        <p:txBody>
          <a:bodyPr/>
          <a:lstStyle/>
          <a:p>
            <a:pPr marL="0" indent="0">
              <a:spcBef>
                <a:spcPts val="0"/>
              </a:spcBef>
              <a:buNone/>
            </a:pPr>
            <a:r>
              <a:rPr lang="de-DE" sz="2600" b="1" dirty="0">
                <a:latin typeface="+mj-lt"/>
              </a:rPr>
              <a:t>Ausreichender Druck</a:t>
            </a:r>
            <a:endParaRPr lang="de-DE" sz="2600" dirty="0">
              <a:solidFill>
                <a:srgbClr val="0070C0"/>
              </a:solidFill>
              <a:latin typeface="+mj-lt"/>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7</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graphicFrame>
        <p:nvGraphicFramePr>
          <p:cNvPr id="3" name="Tabelle 6">
            <a:extLst>
              <a:ext uri="{FF2B5EF4-FFF2-40B4-BE49-F238E27FC236}">
                <a16:creationId xmlns:a16="http://schemas.microsoft.com/office/drawing/2014/main" id="{265E60D3-F2F1-444C-A36A-4DF9FF55E8F5}"/>
              </a:ext>
            </a:extLst>
          </p:cNvPr>
          <p:cNvGraphicFramePr>
            <a:graphicFrameLocks noGrp="1"/>
          </p:cNvGraphicFramePr>
          <p:nvPr>
            <p:extLst>
              <p:ext uri="{D42A27DB-BD31-4B8C-83A1-F6EECF244321}">
                <p14:modId xmlns:p14="http://schemas.microsoft.com/office/powerpoint/2010/main" val="952693680"/>
              </p:ext>
            </p:extLst>
          </p:nvPr>
        </p:nvGraphicFramePr>
        <p:xfrm>
          <a:off x="650239" y="3071426"/>
          <a:ext cx="8590281" cy="2723280"/>
        </p:xfrm>
        <a:graphic>
          <a:graphicData uri="http://schemas.openxmlformats.org/drawingml/2006/table">
            <a:tbl>
              <a:tblPr firstRow="1" bandRow="1">
                <a:tableStyleId>{5C22544A-7EE6-4342-B048-85BDC9FD1C3A}</a:tableStyleId>
              </a:tblPr>
              <a:tblGrid>
                <a:gridCol w="3881121">
                  <a:extLst>
                    <a:ext uri="{9D8B030D-6E8A-4147-A177-3AD203B41FA5}">
                      <a16:colId xmlns:a16="http://schemas.microsoft.com/office/drawing/2014/main" val="669848996"/>
                    </a:ext>
                  </a:extLst>
                </a:gridCol>
                <a:gridCol w="2276669">
                  <a:extLst>
                    <a:ext uri="{9D8B030D-6E8A-4147-A177-3AD203B41FA5}">
                      <a16:colId xmlns:a16="http://schemas.microsoft.com/office/drawing/2014/main" val="291042319"/>
                    </a:ext>
                  </a:extLst>
                </a:gridCol>
                <a:gridCol w="2432491">
                  <a:extLst>
                    <a:ext uri="{9D8B030D-6E8A-4147-A177-3AD203B41FA5}">
                      <a16:colId xmlns:a16="http://schemas.microsoft.com/office/drawing/2014/main" val="3002788739"/>
                    </a:ext>
                  </a:extLst>
                </a:gridCol>
              </a:tblGrid>
              <a:tr h="0">
                <a:tc>
                  <a:txBody>
                    <a:bodyPr/>
                    <a:lstStyle/>
                    <a:p>
                      <a:pPr algn="ctr">
                        <a:lnSpc>
                          <a:spcPct val="100000"/>
                        </a:lnSpc>
                        <a:spcBef>
                          <a:spcPts val="1800"/>
                        </a:spcBef>
                        <a:spcAft>
                          <a:spcPts val="1800"/>
                        </a:spcAft>
                      </a:pPr>
                      <a:r>
                        <a:rPr lang="de-DE" sz="2200" dirty="0">
                          <a:solidFill>
                            <a:schemeClr val="tx1"/>
                          </a:solidFill>
                          <a:latin typeface="Arial" panose="020B0604020202020204" pitchFamily="34" charset="0"/>
                          <a:cs typeface="Arial" panose="020B0604020202020204" pitchFamily="34" charset="0"/>
                        </a:rPr>
                        <a:t>Art</a:t>
                      </a:r>
                    </a:p>
                  </a:txBody>
                  <a:tcPr marT="108000" marB="108000" anchor="ctr">
                    <a:solidFill>
                      <a:srgbClr val="99CCFF"/>
                    </a:solidFill>
                  </a:tcPr>
                </a:tc>
                <a:tc>
                  <a:txBody>
                    <a:bodyPr/>
                    <a:lstStyle/>
                    <a:p>
                      <a:pPr algn="ctr">
                        <a:lnSpc>
                          <a:spcPct val="100000"/>
                        </a:lnSpc>
                        <a:spcBef>
                          <a:spcPts val="1800"/>
                        </a:spcBef>
                        <a:spcAft>
                          <a:spcPts val="1800"/>
                        </a:spcAft>
                      </a:pPr>
                      <a:r>
                        <a:rPr lang="de-DE" sz="2200" dirty="0">
                          <a:solidFill>
                            <a:schemeClr val="tx1"/>
                          </a:solidFill>
                          <a:latin typeface="Arial" panose="020B0604020202020204" pitchFamily="34" charset="0"/>
                          <a:cs typeface="Arial" panose="020B0604020202020204" pitchFamily="34" charset="0"/>
                        </a:rPr>
                        <a:t>Norm</a:t>
                      </a:r>
                    </a:p>
                  </a:txBody>
                  <a:tcPr marT="108000" marB="108000" anchor="ctr">
                    <a:solidFill>
                      <a:srgbClr val="99CCFF"/>
                    </a:solidFill>
                  </a:tcPr>
                </a:tc>
                <a:tc>
                  <a:txBody>
                    <a:bodyPr/>
                    <a:lstStyle/>
                    <a:p>
                      <a:pPr algn="ctr">
                        <a:lnSpc>
                          <a:spcPct val="100000"/>
                        </a:lnSpc>
                        <a:spcBef>
                          <a:spcPts val="1800"/>
                        </a:spcBef>
                        <a:spcAft>
                          <a:spcPts val="1800"/>
                        </a:spcAft>
                      </a:pPr>
                      <a:r>
                        <a:rPr lang="de-DE" sz="2200" dirty="0">
                          <a:solidFill>
                            <a:schemeClr val="tx1"/>
                          </a:solidFill>
                          <a:latin typeface="Arial" panose="020B0604020202020204" pitchFamily="34" charset="0"/>
                          <a:cs typeface="Arial" panose="020B0604020202020204" pitchFamily="34" charset="0"/>
                        </a:rPr>
                        <a:t>Strahlrohrdruck</a:t>
                      </a:r>
                    </a:p>
                  </a:txBody>
                  <a:tcPr marT="108000" marB="108000" anchor="ctr">
                    <a:solidFill>
                      <a:srgbClr val="99CCFF"/>
                    </a:solidFill>
                  </a:tcPr>
                </a:tc>
                <a:extLst>
                  <a:ext uri="{0D108BD9-81ED-4DB2-BD59-A6C34878D82A}">
                    <a16:rowId xmlns:a16="http://schemas.microsoft.com/office/drawing/2014/main" val="3537465984"/>
                  </a:ext>
                </a:extLst>
              </a:tr>
              <a:tr h="370840">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Hohlstrahlrohre</a:t>
                      </a:r>
                    </a:p>
                  </a:txBody>
                  <a:tcPr marT="108000" marB="108000">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DIN EN 15182-2</a:t>
                      </a:r>
                    </a:p>
                  </a:txBody>
                  <a:tcPr marT="108000" marB="108000">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6 bar</a:t>
                      </a:r>
                    </a:p>
                  </a:txBody>
                  <a:tcPr marT="108000" marB="108000">
                    <a:solidFill>
                      <a:srgbClr val="CCECFF"/>
                    </a:solidFill>
                  </a:tcPr>
                </a:tc>
                <a:extLst>
                  <a:ext uri="{0D108BD9-81ED-4DB2-BD59-A6C34878D82A}">
                    <a16:rowId xmlns:a16="http://schemas.microsoft.com/office/drawing/2014/main" val="1847203930"/>
                  </a:ext>
                </a:extLst>
              </a:tr>
              <a:tr h="370840">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Strahlrohre mit Vollstrahl und/oder unveränderlichem Sprühstrahlwinkel</a:t>
                      </a:r>
                    </a:p>
                  </a:txBody>
                  <a:tcPr marT="108000" marB="108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DIN EN 15182-3</a:t>
                      </a:r>
                    </a:p>
                  </a:txBody>
                  <a:tcPr marT="108000" marB="108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6 bar</a:t>
                      </a:r>
                    </a:p>
                  </a:txBody>
                  <a:tcPr marT="108000" marB="108000" anchor="ctr">
                    <a:solidFill>
                      <a:srgbClr val="CCECFF"/>
                    </a:solidFill>
                  </a:tcPr>
                </a:tc>
                <a:extLst>
                  <a:ext uri="{0D108BD9-81ED-4DB2-BD59-A6C34878D82A}">
                    <a16:rowId xmlns:a16="http://schemas.microsoft.com/office/drawing/2014/main" val="117967385"/>
                  </a:ext>
                </a:extLst>
              </a:tr>
              <a:tr h="370840">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Mehrzweckstrahlrohre</a:t>
                      </a:r>
                    </a:p>
                  </a:txBody>
                  <a:tcPr marT="108000" marB="108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DIN 14365 </a:t>
                      </a:r>
                      <a:r>
                        <a:rPr lang="de-DE" sz="2000" baseline="30000" dirty="0">
                          <a:solidFill>
                            <a:schemeClr val="tx1"/>
                          </a:solidFill>
                          <a:latin typeface="Arial" panose="020B0604020202020204" pitchFamily="34" charset="0"/>
                          <a:cs typeface="Arial" panose="020B0604020202020204" pitchFamily="34" charset="0"/>
                        </a:rPr>
                        <a:t>1)</a:t>
                      </a:r>
                    </a:p>
                  </a:txBody>
                  <a:tcPr marT="108000" marB="108000" anchor="ctr">
                    <a:solidFill>
                      <a:srgbClr val="CCECFF"/>
                    </a:solidFill>
                  </a:tcPr>
                </a:tc>
                <a:tc>
                  <a:txBody>
                    <a:bodyPr/>
                    <a:lstStyle/>
                    <a:p>
                      <a:pPr algn="ctr">
                        <a:lnSpc>
                          <a:spcPct val="100000"/>
                        </a:lnSpc>
                        <a:spcBef>
                          <a:spcPts val="1800"/>
                        </a:spcBef>
                        <a:spcAft>
                          <a:spcPts val="1800"/>
                        </a:spcAft>
                      </a:pPr>
                      <a:r>
                        <a:rPr lang="de-DE" sz="2000" dirty="0">
                          <a:solidFill>
                            <a:schemeClr val="tx1"/>
                          </a:solidFill>
                          <a:latin typeface="Arial" panose="020B0604020202020204" pitchFamily="34" charset="0"/>
                          <a:cs typeface="Arial" panose="020B0604020202020204" pitchFamily="34" charset="0"/>
                        </a:rPr>
                        <a:t>5 bar</a:t>
                      </a:r>
                    </a:p>
                  </a:txBody>
                  <a:tcPr marT="108000" marB="108000" anchor="ctr">
                    <a:solidFill>
                      <a:srgbClr val="CCECFF"/>
                    </a:solidFill>
                  </a:tcPr>
                </a:tc>
                <a:extLst>
                  <a:ext uri="{0D108BD9-81ED-4DB2-BD59-A6C34878D82A}">
                    <a16:rowId xmlns:a16="http://schemas.microsoft.com/office/drawing/2014/main" val="2581406507"/>
                  </a:ext>
                </a:extLst>
              </a:tr>
            </a:tbl>
          </a:graphicData>
        </a:graphic>
      </p:graphicFrame>
      <p:sp>
        <p:nvSpPr>
          <p:cNvPr id="7" name="Textfeld 6">
            <a:extLst>
              <a:ext uri="{FF2B5EF4-FFF2-40B4-BE49-F238E27FC236}">
                <a16:creationId xmlns:a16="http://schemas.microsoft.com/office/drawing/2014/main" id="{15B4DB69-220D-4186-B4F2-1ABD7682CB1F}"/>
              </a:ext>
            </a:extLst>
          </p:cNvPr>
          <p:cNvSpPr txBox="1"/>
          <p:nvPr/>
        </p:nvSpPr>
        <p:spPr>
          <a:xfrm>
            <a:off x="609600" y="5981964"/>
            <a:ext cx="8514081" cy="307777"/>
          </a:xfrm>
          <a:prstGeom prst="rect">
            <a:avLst/>
          </a:prstGeom>
          <a:noFill/>
        </p:spPr>
        <p:txBody>
          <a:bodyPr wrap="square" rtlCol="0">
            <a:spAutoFit/>
          </a:bodyPr>
          <a:lstStyle/>
          <a:p>
            <a:r>
              <a:rPr lang="de-DE" sz="1400" baseline="30000" dirty="0"/>
              <a:t>1)</a:t>
            </a:r>
            <a:r>
              <a:rPr lang="de-DE" sz="1400" dirty="0"/>
              <a:t> Die DIN 14365 wurde zurückgezogen und durch die DIN EN 15182-3 ersetzt.</a:t>
            </a:r>
          </a:p>
        </p:txBody>
      </p:sp>
      <p:sp>
        <p:nvSpPr>
          <p:cNvPr id="10" name="Textfeld 9">
            <a:extLst>
              <a:ext uri="{FF2B5EF4-FFF2-40B4-BE49-F238E27FC236}">
                <a16:creationId xmlns:a16="http://schemas.microsoft.com/office/drawing/2014/main" id="{42742943-CBA8-4C7E-B721-F90ECFE930DC}"/>
              </a:ext>
            </a:extLst>
          </p:cNvPr>
          <p:cNvSpPr txBox="1"/>
          <p:nvPr/>
        </p:nvSpPr>
        <p:spPr>
          <a:xfrm>
            <a:off x="609600" y="1669092"/>
            <a:ext cx="8575040" cy="1138773"/>
          </a:xfrm>
          <a:prstGeom prst="rect">
            <a:avLst/>
          </a:prstGeom>
          <a:noFill/>
        </p:spPr>
        <p:txBody>
          <a:bodyPr wrap="square">
            <a:spAutoFit/>
          </a:bodyPr>
          <a:lstStyle/>
          <a:p>
            <a:pPr marL="432000" lvl="0" indent="-432000">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groß genug  </a:t>
            </a:r>
            <a:r>
              <a:rPr lang="de-DE" sz="2400" dirty="0">
                <a:latin typeface="Arial" panose="020B0604020202020204" pitchFamily="34" charset="0"/>
                <a:cs typeface="Arial" panose="020B0604020202020204" pitchFamily="34" charset="0"/>
                <a:sym typeface="Wingdings" panose="05000000000000000000" pitchFamily="2" charset="2"/>
              </a:rPr>
              <a:t></a:t>
            </a:r>
            <a:r>
              <a:rPr lang="de-DE" sz="2400" dirty="0">
                <a:latin typeface="Arial" panose="020B0604020202020204" pitchFamily="34" charset="0"/>
                <a:cs typeface="Arial" panose="020B0604020202020204" pitchFamily="34" charset="0"/>
              </a:rPr>
              <a:t>  für einen löschwirksamen Wasserstrahl</a:t>
            </a:r>
          </a:p>
          <a:p>
            <a:pPr marL="432000" lvl="0" indent="-432000">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nicht zu groß  </a:t>
            </a:r>
            <a:r>
              <a:rPr lang="de-DE" sz="2400" dirty="0">
                <a:latin typeface="Arial" panose="020B0604020202020204" pitchFamily="34" charset="0"/>
                <a:cs typeface="Arial" panose="020B0604020202020204" pitchFamily="34" charset="0"/>
                <a:sym typeface="Wingdings" panose="05000000000000000000" pitchFamily="2" charset="2"/>
              </a:rPr>
              <a:t></a:t>
            </a:r>
            <a:r>
              <a:rPr lang="de-DE" sz="2400" dirty="0">
                <a:latin typeface="Arial" panose="020B0604020202020204" pitchFamily="34" charset="0"/>
                <a:cs typeface="Arial" panose="020B0604020202020204" pitchFamily="34" charset="0"/>
              </a:rPr>
              <a:t>  für eine sichere Handhabung</a:t>
            </a:r>
          </a:p>
        </p:txBody>
      </p:sp>
    </p:spTree>
    <p:extLst>
      <p:ext uri="{BB962C8B-B14F-4D97-AF65-F5344CB8AC3E}">
        <p14:creationId xmlns:p14="http://schemas.microsoft.com/office/powerpoint/2010/main" val="262772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327779"/>
          </a:xfrm>
        </p:spPr>
        <p:txBody>
          <a:bodyPr/>
          <a:lstStyle/>
          <a:p>
            <a:pPr marL="0" indent="0">
              <a:spcBef>
                <a:spcPts val="0"/>
              </a:spcBef>
              <a:buNone/>
            </a:pPr>
            <a:r>
              <a:rPr lang="de-DE" sz="2600" b="1" dirty="0">
                <a:latin typeface="+mj-lt"/>
              </a:rPr>
              <a:t>Unterteilung der Förderstrecke</a:t>
            </a:r>
            <a:endParaRPr lang="de-DE" sz="2600" dirty="0">
              <a:solidFill>
                <a:srgbClr val="0070C0"/>
              </a:solidFill>
              <a:latin typeface="+mj-lt"/>
            </a:endParaRPr>
          </a:p>
          <a:p>
            <a:pPr marL="0" indent="0">
              <a:spcBef>
                <a:spcPts val="0"/>
              </a:spcBef>
              <a:buNone/>
            </a:pPr>
            <a:r>
              <a:rPr lang="de-DE" sz="2000" dirty="0">
                <a:latin typeface="+mj-lt"/>
              </a:rPr>
              <a:t>  </a:t>
            </a:r>
          </a:p>
          <a:p>
            <a:pPr marL="0" lvl="0" indent="0">
              <a:lnSpc>
                <a:spcPts val="3400"/>
              </a:lnSpc>
              <a:spcBef>
                <a:spcPts val="0"/>
              </a:spcBef>
              <a:spcAft>
                <a:spcPts val="1800"/>
              </a:spcAft>
              <a:buNone/>
            </a:pPr>
            <a:r>
              <a:rPr lang="de-DE" sz="2400" dirty="0">
                <a:latin typeface="Arial" panose="020B0604020202020204" pitchFamily="34" charset="0"/>
                <a:cs typeface="Arial" panose="020B0604020202020204" pitchFamily="34" charset="0"/>
              </a:rPr>
              <a:t>Für die Wasserförderung von einer Wasserentnahmestelle bis zu einer Wasserabgabestelle wird eine Förderstrecke aus Schlauchleitungen, Armaturen und Feuerlöschkreiselpumpen aufgebaut. </a:t>
            </a:r>
          </a:p>
          <a:p>
            <a:pPr marL="0" lvl="0" indent="0">
              <a:lnSpc>
                <a:spcPts val="3400"/>
              </a:lnSpc>
              <a:spcBef>
                <a:spcPts val="0"/>
              </a:spcBef>
              <a:spcAft>
                <a:spcPts val="1800"/>
              </a:spcAft>
              <a:buNone/>
            </a:pPr>
            <a:r>
              <a:rPr lang="de-DE" sz="2400" dirty="0">
                <a:latin typeface="Arial" panose="020B0604020202020204" pitchFamily="34" charset="0"/>
                <a:cs typeface="Arial" panose="020B0604020202020204" pitchFamily="34" charset="0"/>
              </a:rPr>
              <a:t>Die Förderstrecke kann wie folgt unterteilt werden:  </a:t>
            </a:r>
          </a:p>
          <a:p>
            <a:pPr marL="432000" lvl="0" indent="-432000">
              <a:spcBef>
                <a:spcPts val="0"/>
              </a:spcBef>
              <a:spcAft>
                <a:spcPts val="1800"/>
              </a:spcAft>
              <a:buFont typeface="Wingdings" panose="05000000000000000000" pitchFamily="2" charset="2"/>
              <a:buChar char="¨"/>
            </a:pPr>
            <a:r>
              <a:rPr lang="de-DE" sz="2400" b="1" dirty="0">
                <a:latin typeface="Arial" panose="020B0604020202020204" pitchFamily="34" charset="0"/>
                <a:cs typeface="Arial" panose="020B0604020202020204" pitchFamily="34" charset="0"/>
              </a:rPr>
              <a:t>geschlossene</a:t>
            </a:r>
            <a:r>
              <a:rPr lang="de-DE" sz="2400" dirty="0">
                <a:latin typeface="Arial" panose="020B0604020202020204" pitchFamily="34" charset="0"/>
                <a:cs typeface="Arial" panose="020B0604020202020204" pitchFamily="34" charset="0"/>
              </a:rPr>
              <a:t> oder </a:t>
            </a:r>
            <a:r>
              <a:rPr lang="de-DE" sz="2400" b="1" dirty="0">
                <a:latin typeface="Arial" panose="020B0604020202020204" pitchFamily="34" charset="0"/>
                <a:cs typeface="Arial" panose="020B0604020202020204" pitchFamily="34" charset="0"/>
              </a:rPr>
              <a:t>offene</a:t>
            </a:r>
            <a:r>
              <a:rPr lang="de-DE" sz="2400" dirty="0">
                <a:latin typeface="Arial" panose="020B0604020202020204" pitchFamily="34" charset="0"/>
                <a:cs typeface="Arial" panose="020B0604020202020204" pitchFamily="34" charset="0"/>
              </a:rPr>
              <a:t> Schaltreihe</a:t>
            </a:r>
            <a:endParaRPr lang="de-DE" sz="2400" b="1" dirty="0">
              <a:latin typeface="Arial" panose="020B0604020202020204" pitchFamily="34" charset="0"/>
              <a:cs typeface="Arial" panose="020B0604020202020204" pitchFamily="34" charset="0"/>
            </a:endParaRPr>
          </a:p>
          <a:p>
            <a:pPr marL="432000" lvl="0" indent="-432000">
              <a:spcBef>
                <a:spcPts val="0"/>
              </a:spcBef>
              <a:spcAft>
                <a:spcPts val="1800"/>
              </a:spcAft>
              <a:buFont typeface="Wingdings" panose="05000000000000000000" pitchFamily="2" charset="2"/>
              <a:buChar char="¨"/>
            </a:pPr>
            <a:r>
              <a:rPr lang="de-DE" sz="2400" b="1" dirty="0">
                <a:latin typeface="Arial" panose="020B0604020202020204" pitchFamily="34" charset="0"/>
                <a:cs typeface="Arial" panose="020B0604020202020204" pitchFamily="34" charset="0"/>
              </a:rPr>
              <a:t>Teilstrecken</a:t>
            </a:r>
            <a:r>
              <a:rPr lang="de-DE" sz="2400" dirty="0">
                <a:latin typeface="Arial" panose="020B0604020202020204" pitchFamily="34" charset="0"/>
                <a:cs typeface="Arial" panose="020B0604020202020204" pitchFamily="34" charset="0"/>
              </a:rPr>
              <a:t> Wasserentnahme, Feuerlöschkreiselpumpen oder Wasserabgabe</a:t>
            </a:r>
          </a:p>
          <a:p>
            <a:pPr marL="432000" lvl="0" indent="-432000">
              <a:spcBef>
                <a:spcPts val="0"/>
              </a:spcBef>
              <a:spcAft>
                <a:spcPts val="1800"/>
              </a:spcAft>
              <a:buFont typeface="Wingdings" panose="05000000000000000000" pitchFamily="2" charset="2"/>
              <a:buChar char="¨"/>
            </a:pPr>
            <a:r>
              <a:rPr lang="de-DE" sz="2400" b="1" dirty="0">
                <a:latin typeface="Arial" panose="020B0604020202020204" pitchFamily="34" charset="0"/>
                <a:cs typeface="Arial" panose="020B0604020202020204" pitchFamily="34" charset="0"/>
              </a:rPr>
              <a:t>einfache</a:t>
            </a:r>
            <a:r>
              <a:rPr lang="de-DE" sz="2400" dirty="0">
                <a:latin typeface="Arial" panose="020B0604020202020204" pitchFamily="34" charset="0"/>
                <a:cs typeface="Arial" panose="020B0604020202020204" pitchFamily="34" charset="0"/>
              </a:rPr>
              <a:t> oder </a:t>
            </a:r>
            <a:r>
              <a:rPr lang="de-DE" sz="2400" b="1" dirty="0">
                <a:latin typeface="Arial" panose="020B0604020202020204" pitchFamily="34" charset="0"/>
                <a:cs typeface="Arial" panose="020B0604020202020204" pitchFamily="34" charset="0"/>
              </a:rPr>
              <a:t>lange</a:t>
            </a:r>
            <a:r>
              <a:rPr lang="de-DE" sz="2400" dirty="0">
                <a:latin typeface="Arial" panose="020B0604020202020204" pitchFamily="34" charset="0"/>
                <a:cs typeface="Arial" panose="020B0604020202020204" pitchFamily="34" charset="0"/>
              </a:rPr>
              <a:t> Förderstrecke</a:t>
            </a: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8</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206957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Wasserförderung</a:t>
            </a:r>
          </a:p>
        </p:txBody>
      </p:sp>
      <p:sp>
        <p:nvSpPr>
          <p:cNvPr id="5" name="Inhaltsplatzhalter 4"/>
          <p:cNvSpPr>
            <a:spLocks noGrp="1"/>
          </p:cNvSpPr>
          <p:nvPr>
            <p:ph idx="1"/>
          </p:nvPr>
        </p:nvSpPr>
        <p:spPr>
          <a:xfrm>
            <a:off x="609600" y="923731"/>
            <a:ext cx="8671560" cy="5458408"/>
          </a:xfrm>
        </p:spPr>
        <p:txBody>
          <a:bodyPr/>
          <a:lstStyle/>
          <a:p>
            <a:pPr marL="0" indent="0">
              <a:spcBef>
                <a:spcPts val="0"/>
              </a:spcBef>
              <a:buNone/>
            </a:pPr>
            <a:r>
              <a:rPr lang="de-DE" sz="2600" b="1" dirty="0">
                <a:latin typeface="+mj-lt"/>
              </a:rPr>
              <a:t>Aufbau einer Förderstrecke</a:t>
            </a:r>
            <a:endParaRPr lang="de-DE" sz="2600" dirty="0">
              <a:solidFill>
                <a:srgbClr val="0070C0"/>
              </a:solidFill>
              <a:latin typeface="+mj-lt"/>
            </a:endParaRPr>
          </a:p>
          <a:p>
            <a:pPr marL="0" indent="0">
              <a:spcBef>
                <a:spcPts val="0"/>
              </a:spcBef>
              <a:buNone/>
            </a:pPr>
            <a:r>
              <a:rPr lang="de-DE" sz="1800" dirty="0">
                <a:latin typeface="+mj-lt"/>
              </a:rPr>
              <a:t>  </a:t>
            </a:r>
          </a:p>
          <a:p>
            <a:pPr marL="0" lvl="0" indent="0">
              <a:lnSpc>
                <a:spcPts val="3400"/>
              </a:lnSpc>
              <a:spcBef>
                <a:spcPts val="0"/>
              </a:spcBef>
              <a:spcAft>
                <a:spcPts val="900"/>
              </a:spcAft>
              <a:buNone/>
            </a:pPr>
            <a:r>
              <a:rPr lang="de-DE" sz="2400" dirty="0">
                <a:latin typeface="Arial" panose="020B0604020202020204" pitchFamily="34" charset="0"/>
                <a:cs typeface="Arial" panose="020B0604020202020204" pitchFamily="34" charset="0"/>
              </a:rPr>
              <a:t>Geschlossene Schaltreihe  </a:t>
            </a:r>
          </a:p>
          <a:p>
            <a:pPr marL="432000" lvl="0" indent="-432000">
              <a:lnSpc>
                <a:spcPts val="2800"/>
              </a:lnSpc>
              <a:spcBef>
                <a:spcPts val="0"/>
              </a:spcBef>
              <a:spcAft>
                <a:spcPts val="9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durchgehende Förderstrecke von einer Wasserentnahmestelle bis zu einer Wasserabgabestelle</a:t>
            </a:r>
          </a:p>
          <a:p>
            <a:pPr marL="432000" lvl="0" indent="-432000">
              <a:lnSpc>
                <a:spcPts val="2800"/>
              </a:lnSpc>
              <a:spcBef>
                <a:spcPts val="0"/>
              </a:spcBef>
              <a:spcAft>
                <a:spcPts val="18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zu förderndes Wasser wird den Feuerlöschkreiselpumpen jeweils direkt am Pumpeneingang zugeführt</a:t>
            </a:r>
          </a:p>
          <a:p>
            <a:pPr marL="0" lvl="0" indent="0">
              <a:lnSpc>
                <a:spcPts val="3400"/>
              </a:lnSpc>
              <a:spcBef>
                <a:spcPts val="0"/>
              </a:spcBef>
              <a:spcAft>
                <a:spcPts val="900"/>
              </a:spcAft>
              <a:buNone/>
            </a:pPr>
            <a:r>
              <a:rPr lang="de-DE" sz="2400" dirty="0">
                <a:latin typeface="Arial" panose="020B0604020202020204" pitchFamily="34" charset="0"/>
                <a:cs typeface="Arial" panose="020B0604020202020204" pitchFamily="34" charset="0"/>
              </a:rPr>
              <a:t>Offene Schaltreihe  </a:t>
            </a:r>
          </a:p>
          <a:p>
            <a:pPr marL="432000" lvl="0" indent="-432000">
              <a:lnSpc>
                <a:spcPts val="2800"/>
              </a:lnSpc>
              <a:spcBef>
                <a:spcPts val="0"/>
              </a:spcBef>
              <a:spcAft>
                <a:spcPts val="900"/>
              </a:spcAft>
              <a:buFont typeface="Wingdings" panose="05000000000000000000" pitchFamily="2" charset="2"/>
              <a:buChar char="¨"/>
            </a:pPr>
            <a:r>
              <a:rPr lang="de-DE" sz="2200" dirty="0">
                <a:latin typeface="Arial" panose="020B0604020202020204" pitchFamily="34" charset="0"/>
                <a:cs typeface="Arial" panose="020B0604020202020204" pitchFamily="34" charset="0"/>
              </a:rPr>
              <a:t>Unterbrechung der Förderstrecke durch Einleiten des Wassers in transportable Löschwasserbehälter oder Löschwasserbehälter von Löschfahrzeugen</a:t>
            </a: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9</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6964" cy="222250"/>
          </a:xfrm>
        </p:spPr>
        <p:txBody>
          <a:bodyPr/>
          <a:lstStyle/>
          <a:p>
            <a:pPr>
              <a:defRPr/>
            </a:pPr>
            <a:r>
              <a:rPr lang="de-DE" dirty="0"/>
              <a:t>4.3        05/2021                                                             </a:t>
            </a:r>
            <a:r>
              <a:rPr lang="de-DE" sz="1000" dirty="0"/>
              <a:t>Ausbildungsleitfaden Technische Ausbildung - Lehrgang „Maschinisten“</a:t>
            </a:r>
            <a:r>
              <a:rPr lang="de-DE" dirty="0"/>
              <a:t> </a:t>
            </a:r>
          </a:p>
        </p:txBody>
      </p:sp>
    </p:spTree>
    <p:extLst>
      <p:ext uri="{BB962C8B-B14F-4D97-AF65-F5344CB8AC3E}">
        <p14:creationId xmlns:p14="http://schemas.microsoft.com/office/powerpoint/2010/main" val="5922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hrunterlage_f_Querformat">
  <a:themeElements>
    <a:clrScheme name="Lehrunterlage_f_Quer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hrunterlage_f_Querformat">
      <a:majorFont>
        <a:latin typeface="Arial"/>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bg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dirty="0" err="1" smtClean="0"/>
        </a:defPPr>
      </a:lstStyle>
    </a:txDef>
  </a:objectDefaults>
  <a:extraClrSchemeLst>
    <a:extraClrScheme>
      <a:clrScheme name="Lehrunterlage_f_Quer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hrunterlage_f_Querform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hrunterlage_f_Querform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hrunterlage_f_Querform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hrunterlage_f_Quer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hrunterlage_f_Quer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hrunterlage_f_Quer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Lehrunterlage_f_Querformat</Template>
  <TotalTime>0</TotalTime>
  <Words>2776</Words>
  <Application>Microsoft Office PowerPoint</Application>
  <PresentationFormat>A4-Papier (210 x 297 mm)</PresentationFormat>
  <Paragraphs>489</Paragraphs>
  <Slides>43</Slides>
  <Notes>4</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43</vt:i4>
      </vt:variant>
    </vt:vector>
  </HeadingPairs>
  <TitlesOfParts>
    <vt:vector size="48" baseType="lpstr">
      <vt:lpstr>Arial</vt:lpstr>
      <vt:lpstr>Times New Roman</vt:lpstr>
      <vt:lpstr>Wingdings</vt:lpstr>
      <vt:lpstr>Lehrunterlage_f_Querformat</vt:lpstr>
      <vt:lpstr>Photo Editor-Foto</vt:lpstr>
      <vt:lpstr>Technische Ausbildung - Lehrgang „Maschinisten“    Wasserförderung </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lpstr>Wasserförderung</vt:lpstr>
    </vt:vector>
  </TitlesOfParts>
  <Company>Kassel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Probenahme</dc:title>
  <dc:creator>Reitz, Martin</dc:creator>
  <cp:lastModifiedBy>Kemper</cp:lastModifiedBy>
  <cp:revision>854</cp:revision>
  <cp:lastPrinted>2021-05-06T14:04:58Z</cp:lastPrinted>
  <dcterms:created xsi:type="dcterms:W3CDTF">2003-12-17T12:20:20Z</dcterms:created>
  <dcterms:modified xsi:type="dcterms:W3CDTF">2021-05-06T14:05:23Z</dcterms:modified>
</cp:coreProperties>
</file>