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30" r:id="rId2"/>
    <p:sldId id="1030" r:id="rId3"/>
    <p:sldId id="1033" r:id="rId4"/>
    <p:sldId id="1058" r:id="rId5"/>
    <p:sldId id="1032" r:id="rId6"/>
    <p:sldId id="1029" r:id="rId7"/>
    <p:sldId id="1059" r:id="rId8"/>
    <p:sldId id="1055" r:id="rId9"/>
    <p:sldId id="1056" r:id="rId10"/>
    <p:sldId id="1057" r:id="rId11"/>
    <p:sldId id="1064" r:id="rId12"/>
    <p:sldId id="1062" r:id="rId13"/>
    <p:sldId id="1063" r:id="rId14"/>
    <p:sldId id="1065" r:id="rId15"/>
    <p:sldId id="1066" r:id="rId16"/>
    <p:sldId id="1071" r:id="rId17"/>
    <p:sldId id="1067" r:id="rId18"/>
    <p:sldId id="1068" r:id="rId19"/>
    <p:sldId id="1073" r:id="rId20"/>
    <p:sldId id="1069" r:id="rId21"/>
    <p:sldId id="1070" r:id="rId22"/>
    <p:sldId id="1072" r:id="rId23"/>
    <p:sldId id="1051" r:id="rId24"/>
  </p:sldIdLst>
  <p:sldSz cx="9906000" cy="6858000" type="A4"/>
  <p:notesSz cx="6889750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99CCFF"/>
    <a:srgbClr val="33CCFF"/>
    <a:srgbClr val="0038F0"/>
    <a:srgbClr val="996633"/>
    <a:srgbClr val="FFCCFF"/>
    <a:srgbClr val="B5E3E3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5" autoAdjust="0"/>
    <p:restoredTop sz="92121" autoAdjust="0"/>
  </p:normalViewPr>
  <p:slideViewPr>
    <p:cSldViewPr snapToGrid="0">
      <p:cViewPr varScale="1">
        <p:scale>
          <a:sx n="102" d="100"/>
          <a:sy n="102" d="100"/>
        </p:scale>
        <p:origin x="1092" y="114"/>
      </p:cViewPr>
      <p:guideLst>
        <p:guide orient="horz" pos="218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1344" y="210"/>
      </p:cViewPr>
      <p:guideLst>
        <p:guide orient="horz" pos="3155"/>
        <p:guide pos="217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836" y="6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7203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836" y="9517203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281C19-9942-47C8-A8EC-F0D619512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614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445" y="6"/>
            <a:ext cx="2986309" cy="5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50888"/>
            <a:ext cx="5427662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745" y="4758607"/>
            <a:ext cx="5052269" cy="45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20410"/>
            <a:ext cx="2986309" cy="49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445" y="9520410"/>
            <a:ext cx="2986309" cy="49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11" rIns="92419" bIns="462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A8161D-2D7F-44A4-91A5-21578FA100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4179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509DC-145F-450B-B910-B0D26D812EF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50888"/>
            <a:ext cx="5426075" cy="3756025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5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9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6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1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09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17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26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4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9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Truppmannausbildung Teil 2 Rechtsgrundlagen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8161D-2D7F-44A4-91A5-21578FA100D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L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60467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8610600" cy="1562100"/>
          </a:xfrm>
        </p:spPr>
        <p:txBody>
          <a:bodyPr lIns="85593" tIns="42797" rIns="85593" bIns="42797"/>
          <a:lstStyle>
            <a:lvl1pPr algn="ctr">
              <a:defRPr sz="3600" b="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4876800"/>
            <a:ext cx="8610600" cy="919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>
                <a:latin typeface="Arial" charset="0"/>
              </a:defRPr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381D-AEA9-4C23-AE78-D009D8B265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222885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28600"/>
            <a:ext cx="65341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2F00-F781-49E6-A05E-A1551DAC17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48006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94E3-F0C2-486C-A1C9-4934217298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8006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18CC-56E8-4FB4-AC25-A578459F79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F532B-6D73-46A0-9978-CDB652BCAD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9B03-E275-41E1-B4FD-CD8DA8DA6A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CCC4-D312-46E6-A077-2BDA1151D7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EC46-86A7-460D-88CA-1F6A06CB4B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32A0-A229-4173-962D-D61EAFB42B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67AD-7B70-4D74-8B1C-BEEC73B1CB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FC96-EFB3-4299-8F65-5BE1301105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6770-BA0D-4090-A9E6-B8D6607AE4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77000"/>
            <a:ext cx="2063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8" tIns="47890" rIns="95778" bIns="478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fld id="{DA6BEE81-60C0-4584-A784-85F16D2792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60400" y="577850"/>
            <a:ext cx="7429500" cy="730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33400" y="64770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7173" name="Picture 11" descr="HLF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4600" y="0"/>
            <a:ext cx="177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9352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22" tIns="44211" rIns="88422" bIns="442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November 2018                                                                                Leitfaden zur Truppausbildung - Truppmannausbildung Teil 2</a:t>
            </a:r>
          </a:p>
        </p:txBody>
      </p:sp>
      <p:sp>
        <p:nvSpPr>
          <p:cNvPr id="71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16681"/>
            <a:ext cx="182808" cy="36676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endParaRPr lang="de-DE" dirty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0547" y="3790951"/>
            <a:ext cx="9088016" cy="15621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2800" b="1" dirty="0"/>
              <a:t>Technische Ausbildung - Lehrgang „Maschinisten“</a:t>
            </a:r>
            <a:br>
              <a:rPr lang="de-DE" sz="2800" b="1" dirty="0"/>
            </a:br>
            <a:r>
              <a:rPr lang="de-DE" sz="800" b="1" dirty="0"/>
              <a:t/>
            </a:r>
            <a:br>
              <a:rPr lang="de-DE" sz="800" b="1" dirty="0"/>
            </a:br>
            <a:r>
              <a:rPr lang="de-DE" sz="2800" b="1" dirty="0"/>
              <a:t>Kraftbetriebene und sonstige Geräte 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pic>
        <p:nvPicPr>
          <p:cNvPr id="12292" name="Picture 5" descr="HL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60467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Betriebsart - Hydrantenbetrieb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ankommende B-Druckleitung/-en mit einem Sammelstück am A-Saug-anschluss der Feuerlöschkreiselpumpe anschließen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abgehende B-Druckleitung/-en an B-Druckanschluss/-schlüsse anschließen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Tragkraftspritze in Betrieb nehmen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bei Leerlaufdrehzahl einkuppeln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wenn ankommendes Wasser in die Pumpe einströmt, Absperreinrichtung am jeweiligen B-Druckanschluss bis zum Anschlag langsam öffnen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vorgegebenen beziehungsweise gewünschten Ausgangsdruck einregeln, dabei ruckartiges Gas geben vermeiden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-10-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6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Tragbare Stromerzeuger</a:t>
            </a:r>
            <a:endParaRPr lang="de-DE" sz="2800" dirty="0">
              <a:latin typeface="+mj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de-DE" sz="2400" b="1" dirty="0">
                <a:latin typeface="+mj-lt"/>
              </a:rPr>
              <a:t>Verwendungszweck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für den netzunabhängigen Betrieb elektrischer Geräte (Trennschleif-maschine, Tauchmotorpumpe, …) der Feuerwehr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sz="2400" b="1" dirty="0">
                <a:latin typeface="+mj-lt"/>
              </a:rPr>
              <a:t>Unterteilung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Nennleistung mindestens 5 Kilovoltampere, Nennspannung 230 Volt und 400 Volt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Nennleistung weniger als 5 Kilovoltampere, Nennspannung 230 Volt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Nennleistung bis zu 2 Kilovoltampere, Nennspannung 230 Volt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-11-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3999"/>
            <a:ext cx="8845800" cy="918148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Tragbarer Stromerzeuger</a:t>
            </a:r>
          </a:p>
          <a:p>
            <a:pPr marL="0" indent="0">
              <a:buNone/>
            </a:pPr>
            <a:r>
              <a:rPr lang="de-DE" sz="1700" b="1" dirty="0">
                <a:latin typeface="+mj-lt"/>
              </a:rPr>
              <a:t>(Nennleistung mindestens 5 Kilovoltampere)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-12-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606271" y="2118460"/>
            <a:ext cx="38488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Antriebsmotor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Kraftstoffbehälter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Generator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Anschlusskasten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Bedienfeld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Tragevorrichtung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8E8D08-6EC3-4C09-B668-C3ECE3A8B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8787"/>
          <a:stretch/>
        </p:blipFill>
        <p:spPr>
          <a:xfrm>
            <a:off x="777551" y="2036546"/>
            <a:ext cx="4456922" cy="36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Schutzmaßnahmen</a:t>
            </a:r>
            <a:endParaRPr lang="de-DE" sz="2800" dirty="0">
              <a:latin typeface="+mj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de-DE" sz="2400" b="1" dirty="0">
                <a:latin typeface="+mj-lt"/>
              </a:rPr>
              <a:t>Schutz vor Berührungsspannung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Schutztrennung mit Potentialausgleich</a:t>
            </a:r>
          </a:p>
          <a:p>
            <a:pPr marL="82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Funktion</a:t>
            </a:r>
          </a:p>
          <a:p>
            <a:pPr marL="82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Prüfung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sz="2400" b="1" dirty="0">
                <a:latin typeface="+mj-lt"/>
              </a:rPr>
              <a:t>Anschluss elektrischer Leitungen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Begrenzung der Leitungslänge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Verlegen elektrischer Leitungen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-13-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1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Inbetriebnahme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Kraftstoffhahn öffnen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Dreiwegehahn auf Eigen- oder Fremdbetankung stellen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bei kaltem Antriebsmotor Luftklappe (Choke) schließen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Gashebel auf Volllast einstellen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Antriebsmotor starten (Seilzug- oder Elektrostarter)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Luftklappe langsam wieder öffnen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elektrische Leitungen / Geräte an den Stromerzeuger anschließen</a:t>
            </a:r>
          </a:p>
          <a:p>
            <a:pPr marL="432000" indent="-432000">
              <a:spcBef>
                <a:spcPts val="2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nach etwa 30 Sekunden Warmlauf die elektrischen Geräte einschalten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-14-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7554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Außerbetriebnahme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alle angeschlossenen Geräte ausschalten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Antriebsmotor zum Abkühlen für kurze Zeit lastfrei weiterlaufen lassen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Motor-Stoppschalter bis zum Stillstand des Antriebsmotors drücken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Kraftstoffhahn schließen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Dreiwegehahn auf „Aus“ stellen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Prüfung der Schutztrennung mit Potentialausgleich durchführen</a:t>
            </a:r>
          </a:p>
          <a:p>
            <a:pPr marL="432000" indent="-432000">
              <a:spcBef>
                <a:spcPts val="11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endParaRPr lang="de-DE" sz="22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-15-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2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Personenschutzeinrichtung für Einsatzkräfte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-16-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794311" y="2904459"/>
            <a:ext cx="351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Personenschutzeinrichtung PRCD-S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C96DE1-2494-4589-829E-E819D3997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3" y="1533967"/>
            <a:ext cx="4753170" cy="44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Kettensägen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-17-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410200" y="1864270"/>
            <a:ext cx="37376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Kettensäge zum Trennen und Schneiden von Holzwerkstoffen - mit Verbrennungsmotor</a:t>
            </a:r>
          </a:p>
          <a:p>
            <a:pPr>
              <a:spcBef>
                <a:spcPts val="2400"/>
              </a:spcBef>
            </a:pPr>
            <a:endParaRPr lang="de-DE" sz="4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dirty="0">
                <a:latin typeface="+mj-lt"/>
              </a:rPr>
              <a:t>Kettensäge zum Trennen und Schneiden von Holzwerkstoffen - mit Elektromotor</a:t>
            </a:r>
          </a:p>
          <a:p>
            <a:pPr>
              <a:spcBef>
                <a:spcPts val="0"/>
              </a:spcBef>
            </a:pPr>
            <a:endParaRPr lang="de-DE" sz="4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dirty="0">
                <a:latin typeface="+mj-lt"/>
              </a:rPr>
              <a:t>Kettensäge mit spezieller Schneideinrichtung</a:t>
            </a:r>
          </a:p>
        </p:txBody>
      </p:sp>
      <p:pic>
        <p:nvPicPr>
          <p:cNvPr id="9" name="Grafik 8" descr="261528 - MSE 230 C-BQ, Schnittlänge 40 cm">
            <a:extLst>
              <a:ext uri="{FF2B5EF4-FFF2-40B4-BE49-F238E27FC236}">
                <a16:creationId xmlns:a16="http://schemas.microsoft.com/office/drawing/2014/main" id="{41B40977-38FF-4859-856F-80A8848CB7F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 b="27821"/>
          <a:stretch/>
        </p:blipFill>
        <p:spPr bwMode="auto">
          <a:xfrm>
            <a:off x="1455577" y="3312761"/>
            <a:ext cx="3419342" cy="1344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782E7B3-E850-4D9A-B8CF-A31173F26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42" y="1470251"/>
            <a:ext cx="3512976" cy="14408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C373B7-242E-434C-BC2F-DE2B28E5B6D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31040" r="5015" b="34250"/>
          <a:stretch/>
        </p:blipFill>
        <p:spPr bwMode="auto">
          <a:xfrm>
            <a:off x="1249648" y="4899281"/>
            <a:ext cx="3512976" cy="1440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37B5D4C-4A17-47C3-AC04-7AD8002F39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8431" y="4082781"/>
            <a:ext cx="597161" cy="926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299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Trennschleifmaschinen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-18-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859624" y="2054332"/>
            <a:ext cx="3512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Trennschleifmaschine mit Elektromotor</a:t>
            </a: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  <a:p>
            <a:pPr>
              <a:spcBef>
                <a:spcPts val="4800"/>
              </a:spcBef>
            </a:pPr>
            <a:r>
              <a:rPr lang="de-DE" sz="2000" dirty="0">
                <a:latin typeface="+mj-lt"/>
              </a:rPr>
              <a:t>Trennschleifmaschine mit Verbrennungsmotor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8EFAF3-5426-459D-939B-FEDC86FA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77" y="1888003"/>
            <a:ext cx="3830253" cy="14430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4D00AD-18A2-4747-A56D-79C91A313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85" y="3748107"/>
            <a:ext cx="3960845" cy="25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Säbelsäge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-19-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794311" y="2904459"/>
            <a:ext cx="351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Säbelsäge mit Pendelhubeinrichtung</a:t>
            </a:r>
          </a:p>
        </p:txBody>
      </p:sp>
      <p:pic>
        <p:nvPicPr>
          <p:cNvPr id="1026" name="Bild 29" descr="261136 - Säbelsäge GSA 1300 PCE Professional">
            <a:extLst>
              <a:ext uri="{FF2B5EF4-FFF2-40B4-BE49-F238E27FC236}">
                <a16:creationId xmlns:a16="http://schemas.microsoft.com/office/drawing/2014/main" id="{378A0719-A208-4311-9819-018E4928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32449" r="2698" b="27373"/>
          <a:stretch>
            <a:fillRect/>
          </a:stretch>
        </p:blipFill>
        <p:spPr bwMode="auto">
          <a:xfrm>
            <a:off x="693574" y="2406274"/>
            <a:ext cx="4753523" cy="20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Lernziel</a:t>
            </a:r>
            <a:endParaRPr lang="de-DE" sz="2800" dirty="0">
              <a:latin typeface="+mj-lt"/>
            </a:endParaRPr>
          </a:p>
          <a:p>
            <a:pPr marL="432000" indent="-432000">
              <a:lnSpc>
                <a:spcPct val="150000"/>
              </a:lnSpc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Die Teilnehmer müssen die für die Bedienung und Beseitigung kleinerer Betriebsstörungen erforderlichen technischen Grundlagen über kraftbetriebene und sonstige Geräte und deren Funktionsweisen erklären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-2-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0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Lüftungsgeräte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-20-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772108" y="5235141"/>
            <a:ext cx="401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Lüftungsgerät zum Belüften - mit Verbrennungs- oder Elektromotor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5F5424-28E6-4EE5-9B2C-48F0BD209FC0}"/>
              </a:ext>
            </a:extLst>
          </p:cNvPr>
          <p:cNvSpPr txBox="1"/>
          <p:nvPr/>
        </p:nvSpPr>
        <p:spPr>
          <a:xfrm>
            <a:off x="5410200" y="5235141"/>
            <a:ext cx="390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Lüftungsgerät zum Belüften - mit Elektromotor und Akku-Betrieb</a:t>
            </a:r>
          </a:p>
        </p:txBody>
      </p:sp>
      <p:pic>
        <p:nvPicPr>
          <p:cNvPr id="10" name="Grafik 9" descr="172454 - MT 240 NEO">
            <a:extLst>
              <a:ext uri="{FF2B5EF4-FFF2-40B4-BE49-F238E27FC236}">
                <a16:creationId xmlns:a16="http://schemas.microsoft.com/office/drawing/2014/main" id="{B70E17A7-E4BF-4927-ADDB-4E714A32C8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2818" r="16098" b="4722"/>
          <a:stretch/>
        </p:blipFill>
        <p:spPr bwMode="auto">
          <a:xfrm>
            <a:off x="1381105" y="1586431"/>
            <a:ext cx="2612397" cy="3386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172468 - BatFan 20 NEO V.2">
            <a:extLst>
              <a:ext uri="{FF2B5EF4-FFF2-40B4-BE49-F238E27FC236}">
                <a16:creationId xmlns:a16="http://schemas.microsoft.com/office/drawing/2014/main" id="{2DB2FB59-1847-4775-A3F1-16B108135FE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3189" r="3535" b="5944"/>
          <a:stretch/>
        </p:blipFill>
        <p:spPr bwMode="auto">
          <a:xfrm>
            <a:off x="5835083" y="2500604"/>
            <a:ext cx="2689812" cy="2472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2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Lüftungsgeräte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-21-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772108" y="5235141"/>
            <a:ext cx="401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Lüftungsgerät zum Belüften - mit Wasserturbine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5F5424-28E6-4EE5-9B2C-48F0BD209FC0}"/>
              </a:ext>
            </a:extLst>
          </p:cNvPr>
          <p:cNvSpPr txBox="1"/>
          <p:nvPr/>
        </p:nvSpPr>
        <p:spPr>
          <a:xfrm>
            <a:off x="5410200" y="5235141"/>
            <a:ext cx="390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Lüftungsgerät zum Be- und Entlüften - mit Elektromotor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A359C1-B3F2-4DF3-86F5-E951C6A2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7" y="1787076"/>
            <a:ext cx="3186140" cy="31861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DE0A62-A97D-4C44-9338-91CCFB79B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05" y="1935713"/>
            <a:ext cx="3037503" cy="30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Pumpen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-22-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533399" y="4923138"/>
            <a:ext cx="268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Tragbare Tauchmotorpumpe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E859C8-4031-4F80-B145-C572D41B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r="7341"/>
          <a:stretch/>
        </p:blipFill>
        <p:spPr>
          <a:xfrm>
            <a:off x="609600" y="2225135"/>
            <a:ext cx="2765139" cy="24077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399BC4-D492-4378-8E6F-E129DFE2B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05" y="2285228"/>
            <a:ext cx="2479144" cy="22843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AEA0EC-D95E-4781-B198-091508E31E10}"/>
              </a:ext>
            </a:extLst>
          </p:cNvPr>
          <p:cNvSpPr txBox="1"/>
          <p:nvPr/>
        </p:nvSpPr>
        <p:spPr>
          <a:xfrm>
            <a:off x="6951305" y="4954274"/>
            <a:ext cx="268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Turbotauchpumpe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79EDC3-CB42-4D01-B1AF-78006AC64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7277" r="12664" b="5840"/>
          <a:stretch/>
        </p:blipFill>
        <p:spPr>
          <a:xfrm>
            <a:off x="3954626" y="2285228"/>
            <a:ext cx="2444620" cy="228754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C19A26-EFE2-4BDC-8473-22A8CCBB2B0F}"/>
              </a:ext>
            </a:extLst>
          </p:cNvPr>
          <p:cNvSpPr txBox="1"/>
          <p:nvPr/>
        </p:nvSpPr>
        <p:spPr>
          <a:xfrm>
            <a:off x="3954626" y="4923138"/>
            <a:ext cx="252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dirty="0">
                <a:latin typeface="+mj-lt"/>
              </a:rPr>
              <a:t>Wasserstrahlpumpe</a:t>
            </a:r>
          </a:p>
        </p:txBody>
      </p:sp>
    </p:spTree>
    <p:extLst>
      <p:ext uri="{BB962C8B-B14F-4D97-AF65-F5344CB8AC3E}">
        <p14:creationId xmlns:p14="http://schemas.microsoft.com/office/powerpoint/2010/main" val="30661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1" y="864000"/>
            <a:ext cx="8776995" cy="5452824"/>
          </a:xfrm>
        </p:spPr>
        <p:txBody>
          <a:bodyPr numCol="1"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 marL="432000" lvl="0" indent="-432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Die Teilnehmer müssen die für die Bedienung und Beseitigung kleinerer Betriebsstörungen erforderlichen technischen Grundlagen über kraft-betriebene und sonstige Geräte und deren Funktionsweisen erklären können</a:t>
            </a:r>
            <a:r>
              <a:rPr lang="de-DE" sz="20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Erfolgskontrolle</a:t>
            </a:r>
          </a:p>
          <a:p>
            <a:pPr marL="432000" lvl="0" indent="-43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Tragkraftspritzen</a:t>
            </a:r>
          </a:p>
          <a:p>
            <a:pPr marL="432000" lvl="0" indent="-43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Tragbare Stromerzeuger</a:t>
            </a:r>
          </a:p>
          <a:p>
            <a:pPr marL="432000" lvl="0" indent="-43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Kettensägen</a:t>
            </a:r>
          </a:p>
          <a:p>
            <a:pPr marL="432000" indent="-4320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…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Beantwortung von Fragen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¨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34530" y="6477000"/>
            <a:ext cx="1120619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</a:t>
            </a:r>
            <a:fld id="{940F532B-6D73-46A0-9978-CDB652BCADD9}" type="slidenum">
              <a:rPr lang="en-US" smtClean="0"/>
              <a:pPr>
                <a:defRPr/>
              </a:pPr>
              <a:t>23</a:t>
            </a:fld>
            <a:r>
              <a:rPr lang="en-US" dirty="0"/>
              <a:t>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074E69-D338-4A8D-B4B7-82A87D5E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489441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8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452824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Inhalt der Ausbildungseinheit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Tragkraftspritzen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Tragbare Stromerzeuger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Kettensägen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Trennschleifmaschinen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Säbelsägen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Lüftungsgeräte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Tragbare Tauchmotorpumpen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Wasserstrahlpumpen</a:t>
            </a:r>
          </a:p>
          <a:p>
            <a:pPr marL="432000" indent="-432000">
              <a:spcBef>
                <a:spcPts val="1300"/>
              </a:spcBef>
              <a:buFont typeface="Wingdings" panose="05000000000000000000" pitchFamily="2" charset="2"/>
              <a:buChar char="¨"/>
            </a:pPr>
            <a:r>
              <a:rPr lang="de-DE" sz="2400" dirty="0">
                <a:latin typeface="+mj-lt"/>
              </a:rPr>
              <a:t>Turbotauchpumpen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-3-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5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536800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Tragkraftspritzen</a:t>
            </a:r>
            <a:endParaRPr lang="de-DE" sz="2800" dirty="0">
              <a:latin typeface="+mj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sz="2400" b="1" dirty="0">
                <a:latin typeface="+mj-lt"/>
              </a:rPr>
              <a:t>Begriff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von einem Motor angetriebene Feuerlöschkreiselpumpen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von Einsatzkräften zur unmittelbaren Verwendungsstelle getragen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abgesetzt vom Löschfahrzeug betrieben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400" b="1" dirty="0">
                <a:latin typeface="+mj-lt"/>
              </a:rPr>
              <a:t>Verwendungszweck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Löschwasserentnahme, Löschwasserförderung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Abpumpen von Wasser bei Unwetter- und Hochwasserlagen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Normung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nicht mehr gültige deutsche Norm DIN 14410 (TS 8/8, …)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aktuelle europäische Norm DIN EN 14466 (PFPN 10-1000, …)</a:t>
            </a:r>
          </a:p>
          <a:p>
            <a:pPr marL="432000" indent="-432000">
              <a:spcBef>
                <a:spcPts val="9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-4-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Typen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-5-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73A0028-215F-4FB6-9C9A-583BCBC8B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16936"/>
              </p:ext>
            </p:extLst>
          </p:nvPr>
        </p:nvGraphicFramePr>
        <p:xfrm>
          <a:off x="674677" y="1547541"/>
          <a:ext cx="8556645" cy="465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091">
                  <a:extLst>
                    <a:ext uri="{9D8B030D-6E8A-4147-A177-3AD203B41FA5}">
                      <a16:colId xmlns:a16="http://schemas.microsoft.com/office/drawing/2014/main" val="832836413"/>
                    </a:ext>
                  </a:extLst>
                </a:gridCol>
                <a:gridCol w="1898621">
                  <a:extLst>
                    <a:ext uri="{9D8B030D-6E8A-4147-A177-3AD203B41FA5}">
                      <a16:colId xmlns:a16="http://schemas.microsoft.com/office/drawing/2014/main" val="1327439049"/>
                    </a:ext>
                  </a:extLst>
                </a:gridCol>
                <a:gridCol w="2376908">
                  <a:extLst>
                    <a:ext uri="{9D8B030D-6E8A-4147-A177-3AD203B41FA5}">
                      <a16:colId xmlns:a16="http://schemas.microsoft.com/office/drawing/2014/main" val="3061031248"/>
                    </a:ext>
                  </a:extLst>
                </a:gridCol>
                <a:gridCol w="2378025">
                  <a:extLst>
                    <a:ext uri="{9D8B030D-6E8A-4147-A177-3AD203B41FA5}">
                      <a16:colId xmlns:a16="http://schemas.microsoft.com/office/drawing/2014/main" val="3575873725"/>
                    </a:ext>
                  </a:extLst>
                </a:gridCol>
              </a:tblGrid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Typ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Norm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Nennförderdruck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Nennförderstrom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99848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 2/5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14410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95317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 4/5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14410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41964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 8/8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14410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71941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 24/3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14410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6977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PFPN 6-500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EN 14466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04065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PFPN 10-750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EN 14466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83338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PFPN 10-1000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EN 14466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bar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82102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PFPN 10-1500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EN 14466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84056"/>
                  </a:ext>
                </a:extLst>
              </a:tr>
              <a:tr h="46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PFPN 10-2000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DIN EN 14466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bar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2.000 l/min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2551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2A58803-6763-46E0-B4BC-7F51CDC1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32527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20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9157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Tragkraftspritze PFPN 10-1000</a:t>
            </a:r>
          </a:p>
          <a:p>
            <a:pPr marL="0" indent="0">
              <a:buNone/>
            </a:pPr>
            <a:endParaRPr lang="de-DE" sz="2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-6-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C0C107-D306-4841-9D84-AC724B316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75233"/>
            <a:ext cx="3982109" cy="398210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2D3C76-7762-48C6-8AFA-924B83E0C3A3}"/>
              </a:ext>
            </a:extLst>
          </p:cNvPr>
          <p:cNvSpPr txBox="1"/>
          <p:nvPr/>
        </p:nvSpPr>
        <p:spPr>
          <a:xfrm>
            <a:off x="4679302" y="1598741"/>
            <a:ext cx="4693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Feuerlöschkreiselpumpe mit Entlüftungseinrichtung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saug- und druckseitige Bestückung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Antriebsmotor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Kraftübertragung (Kupplung)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Kraftstoffbehälter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Bedienungselemente und Anzeigeinstrumente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Beleuchtung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Rahmenkonstruktion (Tragegestell)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Kennzeichnungen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r>
              <a:rPr lang="de-DE" dirty="0">
                <a:latin typeface="+mj-lt"/>
              </a:rPr>
              <a:t>Zubehör</a:t>
            </a:r>
          </a:p>
        </p:txBody>
      </p:sp>
    </p:spTree>
    <p:extLst>
      <p:ext uri="{BB962C8B-B14F-4D97-AF65-F5344CB8AC3E}">
        <p14:creationId xmlns:p14="http://schemas.microsoft.com/office/powerpoint/2010/main" val="1706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Inbetriebnahme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Kraftstoffhahn öffnen (sofern noch erforderlich)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Blindkupplungen vom A-Sauganschluss abnehmen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Blindkupplungen von den B-Druckanschlüssen abnehmen 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Absperreinrichtungen der B-Druckanschlüsse schließen 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Entwässerungshahn unter dem A-Sauganschluss schließen 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mittels Kupplungshebel auskuppeln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Antriebsmotor gemäß Startanweisungen starten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-7-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8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518139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Außerbetriebnahme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Leerlaufdrehzahl einstellen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auskuppeln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saug- und druckseitige Schlauchleitungen abkuppeln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entwässern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Absperreinrichtungen der B-Druckanschlüsse schließen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Blindkupplung am A-Sauganschluss anbringen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einkuppeln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Trockensaugprüfung durchführen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auskuppeln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Antriebsmotor einige Minuten laufen lassen und dann ausschalten</a:t>
            </a:r>
          </a:p>
          <a:p>
            <a:pPr marL="432000" indent="-432000">
              <a:spcBef>
                <a:spcPts val="10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Blindkupplung an den B-Druckanschlüssen anbringen</a:t>
            </a:r>
          </a:p>
          <a:p>
            <a:pPr marL="432000" indent="-432000">
              <a:spcBef>
                <a:spcPts val="11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  <a:p>
            <a:pPr marL="432000" indent="-432000">
              <a:spcBef>
                <a:spcPts val="1100"/>
              </a:spcBef>
              <a:buFont typeface="Wingdings" panose="05000000000000000000" pitchFamily="2" charset="2"/>
              <a:buChar char="¨"/>
            </a:pPr>
            <a:endParaRPr lang="de-DE" sz="2000" dirty="0">
              <a:latin typeface="+mj-lt"/>
            </a:endParaRP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¨"/>
            </a:pPr>
            <a:endParaRPr lang="de-DE" sz="22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-8-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Kraftbetriebene und sonstige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64000"/>
            <a:ext cx="8845800" cy="5287963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+mj-lt"/>
              </a:rPr>
              <a:t>Betriebsart - Saugbetrieb</a:t>
            </a:r>
            <a:endParaRPr lang="de-DE" sz="2800" dirty="0">
              <a:latin typeface="+mj-lt"/>
            </a:endParaRPr>
          </a:p>
          <a:p>
            <a:pPr marL="432000" indent="-432000">
              <a:spcBef>
                <a:spcPts val="24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Saugleitung am A-Sauganschluss anschließen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Druckleitung/-en an B-Druckanschluss/-schlüsse anschließen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Tragkraftspritze in Betrieb nehmen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Feuerlöschkreiselpumpe bei Leerlaufdrehzahl des Motors einkuppeln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Drehzahl für den Entlüftungsvorgang einstellen und Entlüftungsvorgang starten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nach Beenden des Entlüftungsvorgangs und Druckaufbau in der Pumpe Absperreinrichtung am jeweiligen B-Druckanschluss langsam öffnen</a:t>
            </a:r>
          </a:p>
          <a:p>
            <a:pPr marL="432000" indent="-432000">
              <a:spcBef>
                <a:spcPts val="1800"/>
              </a:spcBef>
              <a:buFont typeface="Wingdings" panose="05000000000000000000" pitchFamily="2" charset="2"/>
              <a:buChar char="¨"/>
            </a:pPr>
            <a:r>
              <a:rPr lang="de-DE" sz="2000" dirty="0">
                <a:latin typeface="+mj-lt"/>
              </a:rPr>
              <a:t>vorgegebenen beziehungsweise gewünschten Ausgangsdruck einregeln, dabei ruckartiges Gas geben vermeiden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391400" y="6477000"/>
            <a:ext cx="2063750" cy="222250"/>
          </a:xfrm>
        </p:spPr>
        <p:txBody>
          <a:bodyPr/>
          <a:lstStyle/>
          <a:p>
            <a:pPr>
              <a:defRPr/>
            </a:pPr>
            <a:r>
              <a:rPr lang="en-US" dirty="0"/>
              <a:t>-9-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DD003-2C66-40D9-9A72-709AC26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399" y="6477000"/>
            <a:ext cx="7563365" cy="222250"/>
          </a:xfrm>
        </p:spPr>
        <p:txBody>
          <a:bodyPr/>
          <a:lstStyle/>
          <a:p>
            <a:pPr>
              <a:defRPr/>
            </a:pPr>
            <a:r>
              <a:rPr lang="de-DE" dirty="0"/>
              <a:t>6.3        </a:t>
            </a:r>
            <a:r>
              <a:rPr lang="de-DE" dirty="0" smtClean="0"/>
              <a:t>01/2021                                                             </a:t>
            </a:r>
            <a:r>
              <a:rPr lang="de-DE" sz="1000" dirty="0"/>
              <a:t>Ausbildungsleitfaden Technische Ausbildung - Lehrgang „Maschinisten“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hrunterlage_f_Querformat">
  <a:themeElements>
    <a:clrScheme name="Lehrunterlage_f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runterlage_f_Querforma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>
    <a:extraClrScheme>
      <a:clrScheme name="Lehrunterlage_f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unterlage_f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unterlage_f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unterlage_f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unterlage_f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unterlage_f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unterlage_f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Lehrunterlage_f_Querformat</Template>
  <TotalTime>0</TotalTime>
  <Words>1090</Words>
  <Application>Microsoft Office PowerPoint</Application>
  <PresentationFormat>A4-Papier (210 x 297 mm)</PresentationFormat>
  <Paragraphs>273</Paragraphs>
  <Slides>23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Lehrunterlage_f_Querformat</vt:lpstr>
      <vt:lpstr>Technische Ausbildung - Lehrgang „Maschinisten“  Kraftbetriebene und sonstige Geräte  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  <vt:lpstr>Kraftbetriebene und sonstige Geräte</vt:lpstr>
    </vt:vector>
  </TitlesOfParts>
  <Company>Kassel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Probenahme</dc:title>
  <dc:creator>Reitz, Martin</dc:creator>
  <cp:lastModifiedBy>Wilhelmi, Bernt (HLFS)</cp:lastModifiedBy>
  <cp:revision>818</cp:revision>
  <cp:lastPrinted>2020-11-26T14:46:00Z</cp:lastPrinted>
  <dcterms:created xsi:type="dcterms:W3CDTF">2003-12-17T12:20:20Z</dcterms:created>
  <dcterms:modified xsi:type="dcterms:W3CDTF">2021-01-18T07:02:40Z</dcterms:modified>
</cp:coreProperties>
</file>