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930" r:id="rId2"/>
    <p:sldId id="1007" r:id="rId3"/>
    <p:sldId id="985" r:id="rId4"/>
    <p:sldId id="986" r:id="rId5"/>
    <p:sldId id="1035" r:id="rId6"/>
    <p:sldId id="1032" r:id="rId7"/>
    <p:sldId id="1033" r:id="rId8"/>
    <p:sldId id="1034" r:id="rId9"/>
    <p:sldId id="992" r:id="rId10"/>
    <p:sldId id="994" r:id="rId11"/>
    <p:sldId id="996" r:id="rId12"/>
    <p:sldId id="997" r:id="rId13"/>
    <p:sldId id="1031" r:id="rId14"/>
  </p:sldIdLst>
  <p:sldSz cx="9906000" cy="6858000" type="A4"/>
  <p:notesSz cx="6888163" cy="100187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33CC"/>
    <a:srgbClr val="0038F0"/>
    <a:srgbClr val="996633"/>
    <a:srgbClr val="FFCCFF"/>
    <a:srgbClr val="B5E3E3"/>
    <a:srgbClr val="FFCCCC"/>
    <a:srgbClr val="66FFFF"/>
    <a:srgbClr val="33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9" autoAdjust="0"/>
    <p:restoredTop sz="91976" autoAdjust="0"/>
  </p:normalViewPr>
  <p:slideViewPr>
    <p:cSldViewPr snapToGrid="0">
      <p:cViewPr varScale="1">
        <p:scale>
          <a:sx n="93" d="100"/>
          <a:sy n="93" d="100"/>
        </p:scale>
        <p:origin x="1223" y="92"/>
      </p:cViewPr>
      <p:guideLst>
        <p:guide orient="horz" pos="2184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510"/>
    </p:cViewPr>
  </p:sorterViewPr>
  <p:notesViewPr>
    <p:cSldViewPr snapToGrid="0">
      <p:cViewPr>
        <p:scale>
          <a:sx n="110" d="100"/>
          <a:sy n="110" d="100"/>
        </p:scale>
        <p:origin x="-1344" y="210"/>
      </p:cViewPr>
      <p:guideLst>
        <p:guide orient="horz" pos="3155"/>
        <p:guide pos="217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85621" cy="50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dirty="0"/>
              <a:t>Truppmannausbildung Teil 2 Rechtsgrundlagen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935" y="3"/>
            <a:ext cx="2985621" cy="50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03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5695"/>
            <a:ext cx="2985621" cy="50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03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935" y="9515695"/>
            <a:ext cx="2985621" cy="50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A281C19-9942-47C8-A8EC-F0D6195128E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16147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85621" cy="50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dirty="0"/>
              <a:t>Truppmannausbildung Teil 2 Rechtsgrundlagen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543" y="3"/>
            <a:ext cx="2985621" cy="50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218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1838" y="750888"/>
            <a:ext cx="5426075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531" y="4757851"/>
            <a:ext cx="5051105" cy="4509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518900"/>
            <a:ext cx="2985621" cy="49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543" y="9518900"/>
            <a:ext cx="2985621" cy="49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8" tIns="46214" rIns="92428" bIns="4621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8A8161D-2D7F-44A4-91A5-21578FA100D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141793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509DC-145F-450B-B910-B0D26D812EFF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5013" y="750888"/>
            <a:ext cx="5424487" cy="3756025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/>
          </a:p>
        </p:txBody>
      </p:sp>
      <p:sp>
        <p:nvSpPr>
          <p:cNvPr id="2" name="Kopfzeilenplatzhalt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Truppmannausbildung Teil 2 Rechtsgrundlagen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A8161D-2D7F-44A4-91A5-21578FA100D8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Truppmannausbildung Teil 2 Rechtsgrundlagen</a:t>
            </a:r>
          </a:p>
        </p:txBody>
      </p:sp>
    </p:spTree>
    <p:extLst>
      <p:ext uri="{BB962C8B-B14F-4D97-AF65-F5344CB8AC3E}">
        <p14:creationId xmlns:p14="http://schemas.microsoft.com/office/powerpoint/2010/main" val="308839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A8161D-2D7F-44A4-91A5-21578FA100D8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Truppmannausbildung Teil 2 Rechtsgrundlagen</a:t>
            </a:r>
          </a:p>
        </p:txBody>
      </p:sp>
    </p:spTree>
    <p:extLst>
      <p:ext uri="{BB962C8B-B14F-4D97-AF65-F5344CB8AC3E}">
        <p14:creationId xmlns:p14="http://schemas.microsoft.com/office/powerpoint/2010/main" val="1424933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A8161D-2D7F-44A4-91A5-21578FA100D8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Truppmannausbildung Teil 2 Rechtsgrundlagen</a:t>
            </a:r>
          </a:p>
        </p:txBody>
      </p:sp>
    </p:spTree>
    <p:extLst>
      <p:ext uri="{BB962C8B-B14F-4D97-AF65-F5344CB8AC3E}">
        <p14:creationId xmlns:p14="http://schemas.microsoft.com/office/powerpoint/2010/main" val="1683079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LF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838200"/>
            <a:ext cx="6046788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8610600" cy="1562100"/>
          </a:xfrm>
        </p:spPr>
        <p:txBody>
          <a:bodyPr lIns="85593" tIns="42797" rIns="85593" bIns="42797"/>
          <a:lstStyle>
            <a:lvl1pPr algn="ctr">
              <a:defRPr sz="3600" b="0"/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85800" y="4876800"/>
            <a:ext cx="8610600" cy="9191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2000">
                <a:latin typeface="Arial" charset="0"/>
              </a:defRPr>
            </a:lvl1pPr>
          </a:lstStyle>
          <a:p>
            <a:r>
              <a:rPr lang="de-DE"/>
              <a:t>Klicken Sie, um das Format des Untertitel-Masters zu bearbeiten.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8381D-AEA9-4C23-AE78-D009D8B265B8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28600"/>
            <a:ext cx="2228850" cy="589756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28600"/>
            <a:ext cx="6534150" cy="5897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72F00-F781-49E6-A05E-A1551DAC175B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609600" y="228600"/>
            <a:ext cx="4800600" cy="381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43815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029200" y="1600200"/>
            <a:ext cx="43815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95300" y="3938588"/>
            <a:ext cx="43815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29200" y="3938588"/>
            <a:ext cx="43815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994E3-F0C2-486C-A1C9-49342172982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4800600" cy="381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029200" y="1600200"/>
            <a:ext cx="43815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029200" y="3938588"/>
            <a:ext cx="43815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518CC-56E8-4FB4-AC25-A578459F796C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F532B-6D73-46A0-9978-CDB652BCADD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59B03-E275-41E1-B4FD-CD8DA8DA6A2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CCCC4-D312-46E6-A077-2BDA1151D72E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FEC46-86A7-460D-88CA-1F6A06CB4B7E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B32A0-A229-4173-962D-D61EAFB42BDE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D67AD-7B70-4D74-8B1C-BEEC73B1CB1F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4FC96-EFB3-4299-8F65-5BE1301105F7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86770-BA0D-4090-A9E6-B8D6607AE43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77000"/>
            <a:ext cx="20637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78" tIns="47890" rIns="95778" bIns="4789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>
                <a:latin typeface="Arial" charset="0"/>
              </a:defRPr>
            </a:lvl1pPr>
          </a:lstStyle>
          <a:p>
            <a:pPr>
              <a:defRPr/>
            </a:pPr>
            <a:fld id="{DA6BEE81-60C0-4584-A784-85F16D2792C0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660400" y="577850"/>
            <a:ext cx="7429500" cy="730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dirty="0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533400" y="6477000"/>
            <a:ext cx="891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 dirty="0"/>
          </a:p>
        </p:txBody>
      </p:sp>
      <p:pic>
        <p:nvPicPr>
          <p:cNvPr id="7173" name="Picture 11" descr="HLFS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94600" y="0"/>
            <a:ext cx="1778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477000"/>
            <a:ext cx="2935288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422" tIns="44211" rIns="88422" bIns="4421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de-DE" dirty="0"/>
              <a:t>November 2018                                                                              Leitfaden zur Truppausbildung - Truppmannausbildung Teil 2 </a:t>
            </a:r>
          </a:p>
        </p:txBody>
      </p:sp>
      <p:sp>
        <p:nvSpPr>
          <p:cNvPr id="717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480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das Titelformat zu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83" r:id="rId2"/>
    <p:sldLayoutId id="2147484284" r:id="rId3"/>
    <p:sldLayoutId id="2147484285" r:id="rId4"/>
    <p:sldLayoutId id="2147484286" r:id="rId5"/>
    <p:sldLayoutId id="2147484287" r:id="rId6"/>
    <p:sldLayoutId id="2147484288" r:id="rId7"/>
    <p:sldLayoutId id="2147484289" r:id="rId8"/>
    <p:sldLayoutId id="2147484290" r:id="rId9"/>
    <p:sldLayoutId id="2147484291" r:id="rId10"/>
    <p:sldLayoutId id="2147484292" r:id="rId11"/>
    <p:sldLayoutId id="2147484293" r:id="rId12"/>
    <p:sldLayoutId id="2147484294" r:id="rId13"/>
  </p:sldLayoutIdLst>
  <p:hf hdr="0" dt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5pPr>
      <a:lvl6pPr marL="457200"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6pPr>
      <a:lvl7pPr marL="914400"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7pPr>
      <a:lvl8pPr marL="1371600"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8pPr>
      <a:lvl9pPr marL="1828800" algn="l" defTabSz="957263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558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130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702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274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84625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316681"/>
            <a:ext cx="182808" cy="366767"/>
          </a:xfrm>
          <a:prstGeom prst="rect">
            <a:avLst/>
          </a:prstGeom>
          <a:solidFill>
            <a:schemeClr val="bg1"/>
          </a:solidFill>
          <a:ln w="19050" algn="ctr">
            <a:noFill/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eaLnBrk="0" hangingPunct="0"/>
            <a:endParaRPr lang="de-DE" dirty="0"/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3790951"/>
            <a:ext cx="9041363" cy="1562100"/>
          </a:xfrm>
        </p:spPr>
        <p:txBody>
          <a:bodyPr/>
          <a:lstStyle/>
          <a:p>
            <a:pPr eaLnBrk="1" hangingPunct="1"/>
            <a:r>
              <a:rPr lang="de-DE" sz="2800" b="1" dirty="0"/>
              <a:t>Technische Ausbildung - Lehrgang „Maschinisten“</a:t>
            </a:r>
            <a:br>
              <a:rPr lang="de-DE" sz="2800" b="1" dirty="0"/>
            </a:br>
            <a:r>
              <a:rPr lang="de-DE" sz="800" b="1" dirty="0"/>
              <a:t>  </a:t>
            </a:r>
            <a:br>
              <a:rPr lang="de-DE" sz="2800" b="1" dirty="0"/>
            </a:br>
            <a:r>
              <a:rPr lang="de-DE" sz="2800" b="1" dirty="0"/>
              <a:t>Rechtsgrundlagen </a:t>
            </a:r>
            <a:br>
              <a:rPr lang="de-DE" sz="2800" dirty="0"/>
            </a:br>
            <a:endParaRPr lang="de-DE" sz="2800" dirty="0"/>
          </a:p>
        </p:txBody>
      </p:sp>
      <p:pic>
        <p:nvPicPr>
          <p:cNvPr id="12292" name="Picture 5" descr="HLF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838200"/>
            <a:ext cx="6046788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Rechtsgrundlagen</a:t>
            </a:r>
            <a:endParaRPr lang="de-DE" alt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863999"/>
            <a:ext cx="8845800" cy="543740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Unfallverhütungsvorschriften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Unfallverhütungsvorschriften sind verbindliche Rechtsnormen, </a:t>
            </a:r>
          </a:p>
          <a:p>
            <a:pPr marL="0" lv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durch deren Einhaltung die Gefahr von Verletzungen und Gesundheitsschädigungen </a:t>
            </a:r>
          </a:p>
          <a:p>
            <a:pPr marL="0" lv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verringert oder ausgeschlossen werden kann.</a:t>
            </a:r>
          </a:p>
          <a:p>
            <a:pPr marL="0" lvl="0" indent="0" algn="ctr">
              <a:spcBef>
                <a:spcPts val="2400"/>
              </a:spcBef>
              <a:spcAft>
                <a:spcPts val="1200"/>
              </a:spcAft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Die Träger der Feuerwehren, die Feuerwehren, deren Führungskräfte und alle Feuerwehrangehörigen</a:t>
            </a:r>
          </a:p>
          <a:p>
            <a:pPr marL="0" lv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sind verpflichtet, die Vorschriften genau zu befolgen.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10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92C9520-9D4D-4DEB-916A-087872A68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6706021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7.3        04/2020                                                             </a:t>
            </a:r>
            <a:r>
              <a:rPr lang="de-DE" sz="1000" dirty="0"/>
              <a:t>Ausbildungsleitfaden Technische Ausbildung - Lehrgang „Maschinisten“</a:t>
            </a:r>
          </a:p>
        </p:txBody>
      </p:sp>
    </p:spTree>
    <p:extLst>
      <p:ext uri="{BB962C8B-B14F-4D97-AF65-F5344CB8AC3E}">
        <p14:creationId xmlns:p14="http://schemas.microsoft.com/office/powerpoint/2010/main" val="352212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Rechtsgrundlagen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864000"/>
            <a:ext cx="8845799" cy="5423678"/>
          </a:xfrm>
        </p:spPr>
        <p:txBody>
          <a:bodyPr numCol="1"/>
          <a:lstStyle/>
          <a:p>
            <a:pPr marL="0" indent="0">
              <a:spcBef>
                <a:spcPts val="0"/>
              </a:spcBef>
              <a:buNone/>
            </a:pPr>
            <a:r>
              <a:rPr lang="de-DE" sz="3200" b="1" dirty="0">
                <a:latin typeface="+mj-lt"/>
              </a:rPr>
              <a:t>Unfallverhütungsvorschrift - Feuerwehren</a:t>
            </a:r>
            <a:endParaRPr lang="de-DE" sz="32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endParaRPr lang="de-DE" sz="2400" dirty="0">
              <a:latin typeface="+mj-lt"/>
            </a:endParaRP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§ 6 - Persönliche Anforderungen und Eignung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§ 8 - Unterweisungen 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§ 10 - Instandhaltung</a:t>
            </a:r>
          </a:p>
          <a:p>
            <a:pPr marL="43200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§ 11 - Prüfungen</a:t>
            </a:r>
          </a:p>
          <a:p>
            <a:pPr marL="43200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§ 15 - Verhalten im Feuerwehrdienst</a:t>
            </a:r>
          </a:p>
          <a:p>
            <a:pPr marL="432000" indent="-432000">
              <a:spcBef>
                <a:spcPts val="0"/>
              </a:spcBef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§ 19 - Betrieb von Feuerwehrfahrzeugen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391400" y="6477000"/>
            <a:ext cx="2063750" cy="222250"/>
          </a:xfr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11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963E28D-3A32-4D5B-86C0-15BC35EF3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6477000"/>
            <a:ext cx="6793832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7.3        04/2020                                                             </a:t>
            </a:r>
            <a:r>
              <a:rPr lang="de-DE" sz="1000" dirty="0"/>
              <a:t>Ausbildungsleitfaden Technische Ausbildung - Lehrgang „Maschinisten“</a:t>
            </a:r>
          </a:p>
        </p:txBody>
      </p:sp>
    </p:spTree>
    <p:extLst>
      <p:ext uri="{BB962C8B-B14F-4D97-AF65-F5344CB8AC3E}">
        <p14:creationId xmlns:p14="http://schemas.microsoft.com/office/powerpoint/2010/main" val="376917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Rechtsgrundlagen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599" y="864000"/>
            <a:ext cx="8972939" cy="532219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Unfallverhütungsvorschrift - Fahrzeuge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§ 35 - Fahrzeugführer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§ 36 - Zustandskontrolle, Mängel am Fahrzeug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§ 44 - Fahr- und Arbeitsweise</a:t>
            </a: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§ 46 - Rückwärtsfahren und Einweisen</a:t>
            </a:r>
          </a:p>
          <a:p>
            <a:pPr marL="43200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§ 55 - </a:t>
            </a:r>
            <a:r>
              <a:rPr lang="de-DE" sz="2400">
                <a:latin typeface="Arial" panose="020B0604020202020204" pitchFamily="34" charset="0"/>
                <a:cs typeface="Arial" panose="020B0604020202020204" pitchFamily="34" charset="0"/>
              </a:rPr>
              <a:t>Anhalten und Abstellen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von Fahrzeugen</a:t>
            </a:r>
          </a:p>
          <a:p>
            <a:pPr marL="432000" indent="-432000">
              <a:spcBef>
                <a:spcPts val="0"/>
              </a:spcBef>
              <a:buFont typeface="Wingdings" panose="05000000000000000000" pitchFamily="2" charset="2"/>
              <a:buChar char="¨"/>
            </a:pP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7391400" y="6477000"/>
            <a:ext cx="2063750" cy="222250"/>
          </a:xfr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12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DE9A927-015C-44ED-AFA4-FAC96938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7019795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7.3        04/2020                                                             </a:t>
            </a:r>
            <a:r>
              <a:rPr lang="de-DE" sz="1000" dirty="0"/>
              <a:t>Ausbildungsleitfaden Technische Ausbildung - Lehrgang „Maschinisten“</a:t>
            </a:r>
          </a:p>
        </p:txBody>
      </p:sp>
    </p:spTree>
    <p:extLst>
      <p:ext uri="{BB962C8B-B14F-4D97-AF65-F5344CB8AC3E}">
        <p14:creationId xmlns:p14="http://schemas.microsoft.com/office/powerpoint/2010/main" val="103592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Rechtsgrundlagen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1" y="864000"/>
            <a:ext cx="8845549" cy="5452824"/>
          </a:xfrm>
        </p:spPr>
        <p:txBody>
          <a:bodyPr numCol="1"/>
          <a:lstStyle/>
          <a:p>
            <a:pPr marL="0" lvl="0" indent="0">
              <a:spcBef>
                <a:spcPts val="0"/>
              </a:spcBef>
              <a:spcAft>
                <a:spcPts val="1800"/>
              </a:spcAft>
              <a:buClr>
                <a:srgbClr val="FF0000"/>
              </a:buClr>
              <a:buNone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Zusammenfassung</a:t>
            </a:r>
          </a:p>
          <a:p>
            <a:pPr marL="432000" lvl="0" indent="-4320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¨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Die Teilnehmer müssen die Vorgaben aus dem Straßenverkehrsrecht, insbesondere hinsichtlich des Führens von Einsatzfahrzeugen, erklären und die ihren Zuständigkeitsbereich betreffenden Unfallverhütungsvor-schriften wiedergeben können. </a:t>
            </a:r>
          </a:p>
          <a:p>
            <a:pPr marL="0" lvl="0" indent="0">
              <a:spcBef>
                <a:spcPts val="1200"/>
              </a:spcBef>
              <a:spcAft>
                <a:spcPts val="1600"/>
              </a:spcAft>
              <a:buClr>
                <a:srgbClr val="FF0000"/>
              </a:buClr>
              <a:buNone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Erfolgskontrolle</a:t>
            </a:r>
          </a:p>
          <a:p>
            <a:pPr marL="432000" lvl="0" indent="-432000">
              <a:spcBef>
                <a:spcPts val="0"/>
              </a:spcBef>
              <a:spcAft>
                <a:spcPts val="1600"/>
              </a:spcAft>
              <a:buFont typeface="Wingdings" panose="05000000000000000000" pitchFamily="2" charset="2"/>
              <a:buChar char="¨"/>
            </a:pPr>
            <a:r>
              <a:rPr lang="de-DE" sz="2000" dirty="0">
                <a:latin typeface="+mj-lt"/>
              </a:rPr>
              <a:t>Straßenverkehrsrecht</a:t>
            </a:r>
          </a:p>
          <a:p>
            <a:pPr marL="432000" lvl="0" indent="-432000">
              <a:spcBef>
                <a:spcPts val="0"/>
              </a:spcBef>
              <a:spcAft>
                <a:spcPts val="1600"/>
              </a:spcAft>
              <a:buFont typeface="Wingdings" panose="05000000000000000000" pitchFamily="2" charset="2"/>
              <a:buChar char="¨"/>
            </a:pPr>
            <a:r>
              <a:rPr lang="de-DE" sz="2000" dirty="0">
                <a:latin typeface="+mj-lt"/>
              </a:rPr>
              <a:t>Fahrten im geschlossenen Verband</a:t>
            </a:r>
          </a:p>
          <a:p>
            <a:pPr marL="432000" lvl="0" indent="-4320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¨"/>
            </a:pPr>
            <a:r>
              <a:rPr lang="de-DE" sz="2000" dirty="0">
                <a:latin typeface="+mj-lt"/>
              </a:rPr>
              <a:t>Unfallverhütungsvorschriften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1200"/>
              </a:spcBef>
              <a:spcAft>
                <a:spcPts val="1800"/>
              </a:spcAft>
              <a:buClr>
                <a:srgbClr val="FF0000"/>
              </a:buClr>
              <a:buNone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Beantwortung von Fragen</a:t>
            </a:r>
          </a:p>
          <a:p>
            <a:pPr lvl="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¨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334530" y="6477000"/>
            <a:ext cx="1120619" cy="222250"/>
          </a:xfr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13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074E69-D338-4A8D-B4B7-82A87D5E3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7489441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7.3        04/2020                                                             </a:t>
            </a:r>
            <a:r>
              <a:rPr lang="de-DE" sz="1000" dirty="0"/>
              <a:t>Ausbildungsleitfaden Technische Ausbildung - Lehrgang „Maschinisten“</a:t>
            </a:r>
          </a:p>
        </p:txBody>
      </p:sp>
    </p:spTree>
    <p:extLst>
      <p:ext uri="{BB962C8B-B14F-4D97-AF65-F5344CB8AC3E}">
        <p14:creationId xmlns:p14="http://schemas.microsoft.com/office/powerpoint/2010/main" val="297554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Rechtsgrundlagen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864000"/>
            <a:ext cx="8845800" cy="5287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Lernziel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432000" indent="-432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Die Teilnehmer müssen die Vorgaben aus dem Straßenverkehrsrecht, </a:t>
            </a:r>
          </a:p>
          <a:p>
            <a:pPr marL="43200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insbesondere hinsichtlich des Führens von Einsatzfahrzeugen, erklären </a:t>
            </a:r>
          </a:p>
          <a:p>
            <a:pPr marL="43200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und die ihren Zuständigkeitsbereich betreffenden Unfallverhütungsvorschriften wiedergeben können.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2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AF12C2F-0F31-4A60-BC46-4E8AC4540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7288428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7.3        04/2020                                                             </a:t>
            </a:r>
            <a:r>
              <a:rPr lang="de-DE" sz="1000" dirty="0"/>
              <a:t>Ausbildungsleitfaden Technische Ausbildung - Lehrgang „Maschinisten“</a:t>
            </a:r>
          </a:p>
        </p:txBody>
      </p:sp>
    </p:spTree>
    <p:extLst>
      <p:ext uri="{BB962C8B-B14F-4D97-AF65-F5344CB8AC3E}">
        <p14:creationId xmlns:p14="http://schemas.microsoft.com/office/powerpoint/2010/main" val="328964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Rechtsgrundlagen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09600" y="864000"/>
            <a:ext cx="8845800" cy="516413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de-DE" sz="3200" b="1" dirty="0">
                <a:latin typeface="+mj-lt"/>
              </a:rPr>
              <a:t>Inhalt der Ausbildungseinheit</a:t>
            </a:r>
            <a:endParaRPr lang="de-DE" sz="32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latin typeface="+mj-lt"/>
              </a:rPr>
              <a:t>  </a:t>
            </a:r>
          </a:p>
          <a:p>
            <a:pPr marL="432000" lvl="0" indent="-432000">
              <a:spcBef>
                <a:spcPts val="0"/>
              </a:spcBef>
              <a:spcAft>
                <a:spcPts val="30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Straßenverkehrsrecht</a:t>
            </a:r>
          </a:p>
          <a:p>
            <a:pPr marL="432000" lvl="0" indent="-432000">
              <a:spcBef>
                <a:spcPts val="0"/>
              </a:spcBef>
              <a:spcAft>
                <a:spcPts val="30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Fahrten im geschlossenen Verband</a:t>
            </a:r>
          </a:p>
          <a:p>
            <a:pPr marL="432000" lvl="0" indent="-432000">
              <a:spcBef>
                <a:spcPts val="0"/>
              </a:spcBef>
              <a:spcAft>
                <a:spcPts val="30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+mj-lt"/>
              </a:rPr>
              <a:t>Unfallverhütungsvorschriften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7391400" y="6477000"/>
            <a:ext cx="2063750" cy="203718"/>
          </a:xfr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6CDD67AD-7B70-4D74-8B1C-BEEC73B1CB1F}" type="slidenum">
              <a:rPr lang="en-US" smtClean="0"/>
              <a:pPr>
                <a:defRPr/>
              </a:pPr>
              <a:t>3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800666B-576C-4800-B8B9-53E4134A5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7154221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7.3        04/2020                                                             </a:t>
            </a:r>
            <a:r>
              <a:rPr lang="de-DE" sz="1000" dirty="0"/>
              <a:t>Ausbildungsleitfaden Technische Ausbildung - Lehrgang „Maschinisten“</a:t>
            </a:r>
          </a:p>
          <a:p>
            <a:pPr>
              <a:defRPr/>
            </a:pPr>
            <a:r>
              <a:rPr lang="de-DE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167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Rechtsgrundlagen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609600" y="864000"/>
            <a:ext cx="8845800" cy="54341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Straßenverkehrsrecht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Straßenverkehrs-Ordnung</a:t>
            </a:r>
          </a:p>
          <a:p>
            <a:pPr marL="648000" lvl="0" indent="-21600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§ 35 - Sonderrechte</a:t>
            </a:r>
          </a:p>
          <a:p>
            <a:pPr marL="648000" indent="-21600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§ 38 - Wegerecht</a:t>
            </a:r>
          </a:p>
          <a:p>
            <a:pPr marL="648000" indent="-21600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Inanspruchnahme Sonderrechte und Wegerecht</a:t>
            </a:r>
          </a:p>
          <a:p>
            <a:pPr marL="648000" indent="-21600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§ 34 - Unfall</a:t>
            </a:r>
          </a:p>
          <a:p>
            <a:pPr marL="43200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Straßenverkehrs-Zulassungs-Ordnung</a:t>
            </a:r>
          </a:p>
          <a:p>
            <a:pPr marL="432000" indent="-4320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Hessische Fahrberechtigungsverordnung</a:t>
            </a:r>
          </a:p>
          <a:p>
            <a:pPr marL="43200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4</a:t>
            </a:fld>
            <a:r>
              <a:rPr lang="en-US" dirty="0"/>
              <a:t>-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4F24C5-9224-49E7-A8F7-E79B3EA59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6797195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7.3        04/2020                                                             </a:t>
            </a:r>
            <a:r>
              <a:rPr lang="de-DE" sz="1000" dirty="0"/>
              <a:t>Ausbildungsleitfaden Technische Ausbildung - Lehrgang „Maschinisten“</a:t>
            </a:r>
          </a:p>
        </p:txBody>
      </p:sp>
    </p:spTree>
    <p:extLst>
      <p:ext uri="{BB962C8B-B14F-4D97-AF65-F5344CB8AC3E}">
        <p14:creationId xmlns:p14="http://schemas.microsoft.com/office/powerpoint/2010/main" val="381354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Rechtsgrundlagen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609600" y="864000"/>
            <a:ext cx="8845800" cy="5452824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e-DE" sz="4100" b="1" dirty="0">
                <a:latin typeface="Arial" panose="020B0604020202020204" pitchFamily="34" charset="0"/>
                <a:cs typeface="Arial" panose="020B0604020202020204" pitchFamily="34" charset="0"/>
              </a:rPr>
              <a:t>Straßenverkehrs-Ordnung</a:t>
            </a:r>
            <a:endParaRPr lang="de-DE" sz="4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e-DE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2000" lvl="0" indent="-4320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¨"/>
            </a:pPr>
            <a:r>
              <a:rPr lang="de-DE" sz="3100" dirty="0">
                <a:latin typeface="Arial" panose="020B0604020202020204" pitchFamily="34" charset="0"/>
                <a:cs typeface="Arial" panose="020B0604020202020204" pitchFamily="34" charset="0"/>
              </a:rPr>
              <a:t>Regelungsbereich</a:t>
            </a:r>
          </a:p>
          <a:p>
            <a:pPr marL="648000" lvl="0" indent="-2160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  <a:t>Verkehrsregeln, Verkehrszeichen und Verkehrseinrichtungen</a:t>
            </a:r>
          </a:p>
          <a:p>
            <a:pPr marL="432000" lvl="0" indent="-432000">
              <a:lnSpc>
                <a:spcPct val="110000"/>
              </a:lnSpc>
              <a:spcBef>
                <a:spcPts val="2400"/>
              </a:spcBef>
              <a:spcAft>
                <a:spcPts val="1200"/>
              </a:spcAft>
              <a:buFont typeface="Wingdings" panose="05000000000000000000" pitchFamily="2" charset="2"/>
              <a:buChar char="¨"/>
            </a:pPr>
            <a:r>
              <a:rPr lang="de-DE" sz="3100" dirty="0">
                <a:latin typeface="Arial" panose="020B0604020202020204" pitchFamily="34" charset="0"/>
                <a:cs typeface="Arial" panose="020B0604020202020204" pitchFamily="34" charset="0"/>
              </a:rPr>
              <a:t>§ 1 Grundregeln</a:t>
            </a:r>
          </a:p>
          <a:p>
            <a:pPr marL="648000" lvl="0" indent="-216000">
              <a:lnSpc>
                <a:spcPts val="28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  <a:t>… ständige Vorsicht und gegenseitige Rücksicht … kein Verkehrs-teilnehmer darf geschädigt, gefährdet, behindert oder belästigt werden</a:t>
            </a:r>
          </a:p>
          <a:p>
            <a:pPr marL="432000" indent="-432000">
              <a:lnSpc>
                <a:spcPct val="110000"/>
              </a:lnSpc>
              <a:spcBef>
                <a:spcPts val="2400"/>
              </a:spcBef>
              <a:spcAft>
                <a:spcPts val="1200"/>
              </a:spcAft>
              <a:buFont typeface="Wingdings" panose="05000000000000000000" pitchFamily="2" charset="2"/>
              <a:buChar char="¨"/>
            </a:pPr>
            <a:r>
              <a:rPr lang="de-DE" sz="3100" dirty="0">
                <a:latin typeface="Arial" panose="020B0604020202020204" pitchFamily="34" charset="0"/>
                <a:cs typeface="Arial" panose="020B0604020202020204" pitchFamily="34" charset="0"/>
              </a:rPr>
              <a:t>§ 3 Geschwindigkeit</a:t>
            </a:r>
          </a:p>
          <a:p>
            <a:pPr marL="648000" indent="-216000">
              <a:lnSpc>
                <a:spcPts val="28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  <a:t>… nur so schnell fahren, dass das Fahrzeug ständig beherrscht wird … Geschwindigkeit den Straßen-, Verkehrs-, Sicht- und Wetterverhält-nissen, sowie den persönlichen Fähigkeiten … anpassen</a:t>
            </a:r>
          </a:p>
          <a:p>
            <a:pPr marL="432000" indent="-4320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¨"/>
            </a:pP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5</a:t>
            </a:fld>
            <a:r>
              <a:rPr lang="en-US" dirty="0"/>
              <a:t>-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4F24C5-9224-49E7-A8F7-E79B3EA59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6797195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7.3        04/2020                                                             </a:t>
            </a:r>
            <a:r>
              <a:rPr lang="de-DE" sz="1000" dirty="0"/>
              <a:t>Ausbildungsleitfaden Technische Ausbildung - Lehrgang „Maschinisten“</a:t>
            </a:r>
          </a:p>
        </p:txBody>
      </p:sp>
    </p:spTree>
    <p:extLst>
      <p:ext uri="{BB962C8B-B14F-4D97-AF65-F5344CB8AC3E}">
        <p14:creationId xmlns:p14="http://schemas.microsoft.com/office/powerpoint/2010/main" val="12747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Rechtsgrundlagen</a:t>
            </a:r>
            <a:endParaRPr lang="de-DE" alt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864000"/>
            <a:ext cx="8845800" cy="530701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§ 35 - Sonderrechte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lv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Feuerwehren</a:t>
            </a:r>
          </a:p>
          <a:p>
            <a:pPr marL="0" lv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de-DE" sz="1900" dirty="0">
                <a:latin typeface="Arial" panose="020B0604020202020204" pitchFamily="34" charset="0"/>
                <a:cs typeface="Arial" panose="020B0604020202020204" pitchFamily="34" charset="0"/>
              </a:rPr>
              <a:t>sind von den Vorschriften der Straßenverkehrs-Ordnung befreit, soweit das zur</a:t>
            </a:r>
          </a:p>
          <a:p>
            <a:pPr marL="0" lv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Erfüllung hoheitlicher Aufgaben</a:t>
            </a:r>
          </a:p>
          <a:p>
            <a:pPr marL="0" lv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dringend geboten ist.</a:t>
            </a:r>
          </a:p>
          <a:p>
            <a:pPr marL="0" lvl="0" indent="0" algn="ctr">
              <a:spcBef>
                <a:spcPts val="1800"/>
              </a:spcBef>
              <a:spcAft>
                <a:spcPts val="1800"/>
              </a:spcAft>
              <a:buNone/>
            </a:pPr>
            <a:r>
              <a:rPr lang="de-DE" sz="1900" dirty="0">
                <a:latin typeface="Arial" panose="020B0604020202020204" pitchFamily="34" charset="0"/>
                <a:cs typeface="Arial" panose="020B0604020202020204" pitchFamily="34" charset="0"/>
              </a:rPr>
              <a:t>Sonderrechte dürfen nur unter</a:t>
            </a:r>
          </a:p>
          <a:p>
            <a:pPr marL="0" lv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gebührender Berücksichtigung                                               der öffentlichen Sicherheit und Ordnung</a:t>
            </a:r>
          </a:p>
          <a:p>
            <a:pPr marL="0" lv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de-DE" sz="1900" dirty="0">
                <a:latin typeface="Arial" panose="020B0604020202020204" pitchFamily="34" charset="0"/>
                <a:cs typeface="Arial" panose="020B0604020202020204" pitchFamily="34" charset="0"/>
              </a:rPr>
              <a:t>ausgeübt werden.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6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6522A13-A248-4145-89C0-BCB238BEC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6748651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7.3        04/2020                                                             </a:t>
            </a:r>
            <a:r>
              <a:rPr lang="de-DE" sz="1000" dirty="0"/>
              <a:t>Ausbildungsleitfaden Technische Ausbildung - Lehrgang „Maschinisten“</a:t>
            </a:r>
          </a:p>
        </p:txBody>
      </p:sp>
    </p:spTree>
    <p:extLst>
      <p:ext uri="{BB962C8B-B14F-4D97-AF65-F5344CB8AC3E}">
        <p14:creationId xmlns:p14="http://schemas.microsoft.com/office/powerpoint/2010/main" val="401000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Rechtsgrundlagen</a:t>
            </a:r>
            <a:endParaRPr lang="de-DE" alt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864000"/>
            <a:ext cx="8845800" cy="5536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§ 38 - Wegerecht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lv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Blaues Blinklicht zusammen mit dem Einsatzhorn</a:t>
            </a:r>
          </a:p>
          <a:p>
            <a:pPr marL="0" lv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darf nur verwendet werden, wenn</a:t>
            </a:r>
          </a:p>
          <a:p>
            <a:pPr marL="0" lv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höchste Eile geboten ist</a:t>
            </a:r>
          </a:p>
          <a:p>
            <a:pPr marL="0" lv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um</a:t>
            </a:r>
          </a:p>
          <a:p>
            <a:pPr marL="0" lvl="0" indent="0" algn="ctr">
              <a:spcBef>
                <a:spcPts val="500"/>
              </a:spcBef>
              <a:spcAft>
                <a:spcPts val="500"/>
              </a:spcAft>
              <a:buNone/>
            </a:pP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Menschenleben zu retten,</a:t>
            </a:r>
          </a:p>
          <a:p>
            <a:pPr marL="0" lvl="0" indent="0" algn="ctr">
              <a:spcBef>
                <a:spcPts val="500"/>
              </a:spcBef>
              <a:spcAft>
                <a:spcPts val="500"/>
              </a:spcAft>
              <a:buNone/>
            </a:pP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schwere gesundheitliche Schäden abzuwenden,</a:t>
            </a:r>
          </a:p>
          <a:p>
            <a:pPr marL="0" lvl="0" indent="0" algn="ctr">
              <a:spcBef>
                <a:spcPts val="500"/>
              </a:spcBef>
              <a:spcAft>
                <a:spcPts val="500"/>
              </a:spcAft>
              <a:buNone/>
            </a:pP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eine Gefahr für die öffentliche Sicherheit oder Ordnung abzuwenden,</a:t>
            </a:r>
          </a:p>
          <a:p>
            <a:pPr marL="0" lvl="0" indent="0" algn="ctr">
              <a:spcBef>
                <a:spcPts val="500"/>
              </a:spcBef>
              <a:spcAft>
                <a:spcPts val="500"/>
              </a:spcAft>
              <a:buNone/>
            </a:pP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und bedeutende Sachwerte zu erhalten.</a:t>
            </a:r>
          </a:p>
          <a:p>
            <a:pPr marL="0" lvl="0" indent="0" algn="ctr">
              <a:spcBef>
                <a:spcPts val="2400"/>
              </a:spcBef>
              <a:spcAft>
                <a:spcPts val="600"/>
              </a:spcAft>
              <a:buNone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Blaues Blinklicht zusammen mit dem Einsatzhorn ordnet an:</a:t>
            </a:r>
          </a:p>
          <a:p>
            <a:pPr marL="0" lv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Alle übrigen Verkehrsteilnehmer haben sofort freie Bahn zu schaffen.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7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6522A13-A248-4145-89C0-BCB238BEC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6748651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7.3        04/2020                                                             </a:t>
            </a:r>
            <a:r>
              <a:rPr lang="de-DE" sz="1000" dirty="0"/>
              <a:t>Ausbildungsleitfaden Technische Ausbildung - Lehrgang „Maschinisten“</a:t>
            </a:r>
          </a:p>
        </p:txBody>
      </p:sp>
    </p:spTree>
    <p:extLst>
      <p:ext uri="{BB962C8B-B14F-4D97-AF65-F5344CB8AC3E}">
        <p14:creationId xmlns:p14="http://schemas.microsoft.com/office/powerpoint/2010/main" val="175644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Rechtsgrundlagen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609600" y="864000"/>
            <a:ext cx="8845800" cy="544349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Straßenverkehrsrecht</a:t>
            </a:r>
          </a:p>
          <a:p>
            <a:pPr marL="0" indent="0">
              <a:spcBef>
                <a:spcPts val="0"/>
              </a:spcBef>
              <a:buNone/>
            </a:pP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2000" lvl="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Straßenverkehrs-Ordnung</a:t>
            </a:r>
          </a:p>
          <a:p>
            <a:pPr marL="648000" indent="-21600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§ 35 - Sonderrechte</a:t>
            </a:r>
          </a:p>
          <a:p>
            <a:pPr marL="648000" indent="-21600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§ 38 - Wegerecht</a:t>
            </a:r>
          </a:p>
          <a:p>
            <a:pPr marL="648000" indent="-21600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Inanspruchnahme Sonderrechte und Wegerecht</a:t>
            </a:r>
          </a:p>
          <a:p>
            <a:pPr marL="648000" indent="-21600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§ 34 - Unfall</a:t>
            </a:r>
          </a:p>
          <a:p>
            <a:pPr marL="43200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Straßenverkehrs-Zulassungs-Ordnung</a:t>
            </a:r>
          </a:p>
          <a:p>
            <a:pPr marL="432000" indent="-4320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Hessische Fahrberechtigungsverordnung</a:t>
            </a:r>
          </a:p>
          <a:p>
            <a:pPr marL="432000" indent="-432000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¨"/>
            </a:pP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8</a:t>
            </a:fld>
            <a:r>
              <a:rPr lang="en-US" dirty="0"/>
              <a:t>-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4F24C5-9224-49E7-A8F7-E79B3EA59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6797195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7.3        04/2020                                                             </a:t>
            </a:r>
            <a:r>
              <a:rPr lang="de-DE" sz="1000" dirty="0"/>
              <a:t>Ausbildungsleitfaden Technische Ausbildung - Lehrgang „Maschinisten“</a:t>
            </a:r>
          </a:p>
        </p:txBody>
      </p:sp>
    </p:spTree>
    <p:extLst>
      <p:ext uri="{BB962C8B-B14F-4D97-AF65-F5344CB8AC3E}">
        <p14:creationId xmlns:p14="http://schemas.microsoft.com/office/powerpoint/2010/main" val="222179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Rechtsgrundlagen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864000"/>
            <a:ext cx="8845550" cy="5443494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Fahrten im geschlossenen Verband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32000" lvl="0" indent="-4320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Straßenverkehrs-Ordnung</a:t>
            </a:r>
          </a:p>
          <a:p>
            <a:pPr marL="432000" lvl="0" indent="-4320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Merkmale eines geschlossenen Verbandes</a:t>
            </a:r>
          </a:p>
          <a:p>
            <a:pPr marL="432000" indent="-4320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Beginn der Fahrt</a:t>
            </a:r>
          </a:p>
          <a:p>
            <a:pPr marL="432000" indent="-4320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¨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Durchführung der Fahrt</a:t>
            </a:r>
          </a:p>
          <a:p>
            <a:pPr marL="720000" indent="-252000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Fahrgeschwindigkeit</a:t>
            </a:r>
          </a:p>
          <a:p>
            <a:pPr marL="720000" indent="-252000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Abstand</a:t>
            </a:r>
          </a:p>
          <a:p>
            <a:pPr marL="720000" indent="-252000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Technische Halte</a:t>
            </a:r>
          </a:p>
          <a:p>
            <a:pPr marL="720000" indent="-252000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Rasten</a:t>
            </a:r>
          </a:p>
          <a:p>
            <a:pPr marL="720000" indent="-252000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Stockungen</a:t>
            </a:r>
          </a:p>
          <a:p>
            <a:pPr marL="720000" indent="-2520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ausgefallene Fahrzeuge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940F532B-6D73-46A0-9978-CDB652BCADD9}" type="slidenum">
              <a:rPr lang="en-US" smtClean="0"/>
              <a:pPr>
                <a:defRPr/>
              </a:pPr>
              <a:t>9</a:t>
            </a:fld>
            <a:r>
              <a:rPr lang="en-US" dirty="0"/>
              <a:t>-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BA67B4C-B303-4DDC-A085-F6073B6CC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399" y="6477000"/>
            <a:ext cx="6785150" cy="222250"/>
          </a:xfrm>
        </p:spPr>
        <p:txBody>
          <a:bodyPr/>
          <a:lstStyle/>
          <a:p>
            <a:pPr>
              <a:defRPr/>
            </a:pPr>
            <a:r>
              <a:rPr lang="de-DE" dirty="0"/>
              <a:t>7.3        04/2020                                                             </a:t>
            </a:r>
            <a:r>
              <a:rPr lang="de-DE" sz="1000" dirty="0"/>
              <a:t>Ausbildungsleitfaden Technische Ausbildung - Lehrgang „Maschinisten“</a:t>
            </a:r>
          </a:p>
        </p:txBody>
      </p:sp>
    </p:spTree>
    <p:extLst>
      <p:ext uri="{BB962C8B-B14F-4D97-AF65-F5344CB8AC3E}">
        <p14:creationId xmlns:p14="http://schemas.microsoft.com/office/powerpoint/2010/main" val="69043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hrunterlage_f_Querformat">
  <a:themeElements>
    <a:clrScheme name="Lehrunterlage_f_Quer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hrunterlage_f_Querforma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000" dirty="0" err="1" smtClean="0"/>
        </a:defPPr>
      </a:lstStyle>
    </a:txDef>
  </a:objectDefaults>
  <a:extraClrSchemeLst>
    <a:extraClrScheme>
      <a:clrScheme name="Lehrunterlage_f_Quer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Quer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hrunterlage_f_Quer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Quer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Quer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Quer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unterlage_f_Quer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Lehrunterlage_f_Querformat</Template>
  <TotalTime>0</TotalTime>
  <Words>608</Words>
  <Application>Microsoft Office PowerPoint</Application>
  <PresentationFormat>A4-Papier (210 x 297 mm)</PresentationFormat>
  <Paragraphs>145</Paragraphs>
  <Slides>13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Wingdings</vt:lpstr>
      <vt:lpstr>Lehrunterlage_f_Querformat</vt:lpstr>
      <vt:lpstr>Technische Ausbildung - Lehrgang „Maschinisten“    Rechtsgrundlagen  </vt:lpstr>
      <vt:lpstr>Rechtsgrundlagen</vt:lpstr>
      <vt:lpstr>Rechtsgrundlagen</vt:lpstr>
      <vt:lpstr>Rechtsgrundlagen</vt:lpstr>
      <vt:lpstr>Rechtsgrundlagen</vt:lpstr>
      <vt:lpstr>Rechtsgrundlagen</vt:lpstr>
      <vt:lpstr>Rechtsgrundlagen</vt:lpstr>
      <vt:lpstr>Rechtsgrundlagen</vt:lpstr>
      <vt:lpstr>Rechtsgrundlagen</vt:lpstr>
      <vt:lpstr>Rechtsgrundlagen</vt:lpstr>
      <vt:lpstr>Rechtsgrundlagen</vt:lpstr>
      <vt:lpstr>Rechtsgrundlagen</vt:lpstr>
      <vt:lpstr>Rechtsgrundlagen</vt:lpstr>
    </vt:vector>
  </TitlesOfParts>
  <Company>Kassel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Probenahme</dc:title>
  <dc:creator>Reitz, Martin</dc:creator>
  <cp:lastModifiedBy>Kemper</cp:lastModifiedBy>
  <cp:revision>706</cp:revision>
  <cp:lastPrinted>2020-06-24T18:39:48Z</cp:lastPrinted>
  <dcterms:created xsi:type="dcterms:W3CDTF">2003-12-17T12:20:20Z</dcterms:created>
  <dcterms:modified xsi:type="dcterms:W3CDTF">2020-06-24T18:40:13Z</dcterms:modified>
</cp:coreProperties>
</file>