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930" r:id="rId2"/>
    <p:sldId id="1007" r:id="rId3"/>
    <p:sldId id="985" r:id="rId4"/>
    <p:sldId id="986" r:id="rId5"/>
    <p:sldId id="989" r:id="rId6"/>
    <p:sldId id="990" r:id="rId7"/>
    <p:sldId id="993" r:id="rId8"/>
    <p:sldId id="992" r:id="rId9"/>
    <p:sldId id="994" r:id="rId10"/>
    <p:sldId id="996" r:id="rId11"/>
    <p:sldId id="997" r:id="rId12"/>
    <p:sldId id="1009" r:id="rId13"/>
    <p:sldId id="1010" r:id="rId14"/>
    <p:sldId id="1011" r:id="rId15"/>
    <p:sldId id="1012" r:id="rId16"/>
    <p:sldId id="1013" r:id="rId17"/>
    <p:sldId id="1014" r:id="rId18"/>
    <p:sldId id="1015" r:id="rId19"/>
    <p:sldId id="1016" r:id="rId20"/>
    <p:sldId id="1017" r:id="rId21"/>
    <p:sldId id="1031" r:id="rId22"/>
  </p:sldIdLst>
  <p:sldSz cx="9906000" cy="6858000" type="A4"/>
  <p:notesSz cx="6888163" cy="100187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33CC"/>
    <a:srgbClr val="0038F0"/>
    <a:srgbClr val="996633"/>
    <a:srgbClr val="FFCCFF"/>
    <a:srgbClr val="B5E3E3"/>
    <a:srgbClr val="FFCCCC"/>
    <a:srgbClr val="66FFFF"/>
    <a:srgbClr val="33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9" autoAdjust="0"/>
    <p:restoredTop sz="91976" autoAdjust="0"/>
  </p:normalViewPr>
  <p:slideViewPr>
    <p:cSldViewPr snapToGrid="0">
      <p:cViewPr varScale="1">
        <p:scale>
          <a:sx n="93" d="100"/>
          <a:sy n="93" d="100"/>
        </p:scale>
        <p:origin x="1223" y="92"/>
      </p:cViewPr>
      <p:guideLst>
        <p:guide orient="horz" pos="2184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510"/>
    </p:cViewPr>
  </p:sorterViewPr>
  <p:notesViewPr>
    <p:cSldViewPr snapToGrid="0">
      <p:cViewPr>
        <p:scale>
          <a:sx n="110" d="100"/>
          <a:sy n="110" d="100"/>
        </p:scale>
        <p:origin x="-1344" y="210"/>
      </p:cViewPr>
      <p:guideLst>
        <p:guide orient="horz" pos="3155"/>
        <p:guide pos="217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2985621" cy="50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10" rIns="92419" bIns="4621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dirty="0"/>
              <a:t>Truppmannausbildung Teil 2 Rechtsgrundlagen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936" y="4"/>
            <a:ext cx="2985621" cy="50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10" rIns="92419" bIns="4621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03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515695"/>
            <a:ext cx="2985621" cy="50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10" rIns="92419" bIns="4621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03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936" y="9515695"/>
            <a:ext cx="2985621" cy="50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10" rIns="92419" bIns="4621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A281C19-9942-47C8-A8EC-F0D6195128E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16147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2985621" cy="50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10" rIns="92419" bIns="4621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dirty="0"/>
              <a:t>Truppmannausbildung Teil 2 Rechtsgrundlagen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544" y="4"/>
            <a:ext cx="2985621" cy="50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10" rIns="92419" bIns="4621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218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1838" y="750888"/>
            <a:ext cx="5426075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532" y="4757852"/>
            <a:ext cx="5051105" cy="4509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10" rIns="92419" bIns="462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518901"/>
            <a:ext cx="2985621" cy="49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10" rIns="92419" bIns="4621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544" y="9518901"/>
            <a:ext cx="2985621" cy="49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10" rIns="92419" bIns="4621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8A8161D-2D7F-44A4-91A5-21578FA100D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141793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509DC-145F-450B-B910-B0D26D812EFF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5013" y="750888"/>
            <a:ext cx="5424487" cy="3756025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/>
          </a:p>
        </p:txBody>
      </p:sp>
      <p:sp>
        <p:nvSpPr>
          <p:cNvPr id="2" name="Kopfzeilenplatzhalt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Truppmannausbildung Teil 2 Rechtsgrundlagen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A8161D-2D7F-44A4-91A5-21578FA100D8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Truppmannausbildung Teil 2 Rechtsgrundlagen</a:t>
            </a:r>
          </a:p>
        </p:txBody>
      </p:sp>
    </p:spTree>
    <p:extLst>
      <p:ext uri="{BB962C8B-B14F-4D97-AF65-F5344CB8AC3E}">
        <p14:creationId xmlns:p14="http://schemas.microsoft.com/office/powerpoint/2010/main" val="308839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LF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838200"/>
            <a:ext cx="6046788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8610600" cy="1562100"/>
          </a:xfrm>
        </p:spPr>
        <p:txBody>
          <a:bodyPr lIns="85593" tIns="42797" rIns="85593" bIns="42797"/>
          <a:lstStyle>
            <a:lvl1pPr algn="ctr">
              <a:defRPr sz="3600" b="0"/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85800" y="4876800"/>
            <a:ext cx="8610600" cy="9191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>
                <a:latin typeface="Arial" charset="0"/>
              </a:defRPr>
            </a:lvl1pPr>
          </a:lstStyle>
          <a:p>
            <a:r>
              <a:rPr lang="de-DE"/>
              <a:t>Klicken Sie, um das Format des Untertitel-Masters zu bearbeiten.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8381D-AEA9-4C23-AE78-D009D8B265B8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28600"/>
            <a:ext cx="2228850" cy="589756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28600"/>
            <a:ext cx="6534150" cy="5897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72F00-F781-49E6-A05E-A1551DAC175B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609600" y="228600"/>
            <a:ext cx="4800600" cy="381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43815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029200" y="1600200"/>
            <a:ext cx="43815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95300" y="3938588"/>
            <a:ext cx="43815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29200" y="3938588"/>
            <a:ext cx="43815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994E3-F0C2-486C-A1C9-49342172982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4800600" cy="381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029200" y="1600200"/>
            <a:ext cx="43815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029200" y="3938588"/>
            <a:ext cx="43815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518CC-56E8-4FB4-AC25-A578459F796C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F532B-6D73-46A0-9978-CDB652BCADD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59B03-E275-41E1-B4FD-CD8DA8DA6A2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CCCC4-D312-46E6-A077-2BDA1151D72E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FEC46-86A7-460D-88CA-1F6A06CB4B7E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B32A0-A229-4173-962D-D61EAFB42BDE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D67AD-7B70-4D74-8B1C-BEEC73B1CB1F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4FC96-EFB3-4299-8F65-5BE1301105F7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86770-BA0D-4090-A9E6-B8D6607AE43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77000"/>
            <a:ext cx="20637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8" tIns="47890" rIns="95778" bIns="4789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>
                <a:latin typeface="Arial" charset="0"/>
              </a:defRPr>
            </a:lvl1pPr>
          </a:lstStyle>
          <a:p>
            <a:pPr>
              <a:defRPr/>
            </a:pPr>
            <a:fld id="{DA6BEE81-60C0-4584-A784-85F16D2792C0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660400" y="577850"/>
            <a:ext cx="7429500" cy="730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dirty="0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533400" y="6477000"/>
            <a:ext cx="891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dirty="0"/>
          </a:p>
        </p:txBody>
      </p:sp>
      <p:pic>
        <p:nvPicPr>
          <p:cNvPr id="7173" name="Picture 11" descr="HLFS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94600" y="0"/>
            <a:ext cx="1778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477000"/>
            <a:ext cx="2935288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422" tIns="44211" rIns="88422" bIns="4421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  <p:sp>
        <p:nvSpPr>
          <p:cNvPr id="717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480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das Titelformat zu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83" r:id="rId2"/>
    <p:sldLayoutId id="2147484284" r:id="rId3"/>
    <p:sldLayoutId id="2147484285" r:id="rId4"/>
    <p:sldLayoutId id="2147484286" r:id="rId5"/>
    <p:sldLayoutId id="2147484287" r:id="rId6"/>
    <p:sldLayoutId id="2147484288" r:id="rId7"/>
    <p:sldLayoutId id="2147484289" r:id="rId8"/>
    <p:sldLayoutId id="2147484290" r:id="rId9"/>
    <p:sldLayoutId id="2147484291" r:id="rId10"/>
    <p:sldLayoutId id="2147484292" r:id="rId11"/>
    <p:sldLayoutId id="2147484293" r:id="rId12"/>
    <p:sldLayoutId id="2147484294" r:id="rId13"/>
  </p:sldLayoutIdLst>
  <p:hf hdr="0" dt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5pPr>
      <a:lvl6pPr marL="457200"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6pPr>
      <a:lvl7pPr marL="914400"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7pPr>
      <a:lvl8pPr marL="1371600"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8pPr>
      <a:lvl9pPr marL="1828800"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558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130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702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274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846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316681"/>
            <a:ext cx="182808" cy="366767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eaLnBrk="0" hangingPunct="0"/>
            <a:endParaRPr lang="de-DE" dirty="0"/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3790951"/>
            <a:ext cx="9041363" cy="1562100"/>
          </a:xfrm>
        </p:spPr>
        <p:txBody>
          <a:bodyPr/>
          <a:lstStyle/>
          <a:p>
            <a:pPr eaLnBrk="1" hangingPunct="1"/>
            <a:r>
              <a:rPr lang="de-DE" sz="2800" b="1" dirty="0"/>
              <a:t>Technische Ausbildung - Lehrgang „Maschinisten“</a:t>
            </a:r>
            <a:br>
              <a:rPr lang="de-DE" sz="2800" b="1" dirty="0"/>
            </a:br>
            <a:r>
              <a:rPr lang="de-DE" sz="800" b="1" dirty="0"/>
              <a:t>  </a:t>
            </a:r>
            <a:br>
              <a:rPr lang="de-DE" sz="2800" b="1" dirty="0"/>
            </a:br>
            <a:r>
              <a:rPr lang="de-DE" sz="2800" b="1" dirty="0"/>
              <a:t>Aufgabenbereiche </a:t>
            </a:r>
            <a:br>
              <a:rPr lang="de-DE" sz="2800" dirty="0"/>
            </a:br>
            <a:endParaRPr lang="de-DE" sz="2800" dirty="0"/>
          </a:p>
        </p:txBody>
      </p:sp>
      <p:pic>
        <p:nvPicPr>
          <p:cNvPr id="12292" name="Picture 5" descr="HLF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838200"/>
            <a:ext cx="6046788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Aufgabenbereiche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864000"/>
            <a:ext cx="8845799" cy="5423678"/>
          </a:xfrm>
        </p:spPr>
        <p:txBody>
          <a:bodyPr numCol="1"/>
          <a:lstStyle/>
          <a:p>
            <a:pPr marL="0" indent="0">
              <a:spcBef>
                <a:spcPts val="0"/>
              </a:spcBef>
              <a:buNone/>
            </a:pPr>
            <a:r>
              <a:rPr lang="de-DE" sz="3200" b="1" dirty="0">
                <a:latin typeface="+mj-lt"/>
              </a:rPr>
              <a:t>Aufgaben und Zuständigkeiten an der Einsatzstelle</a:t>
            </a:r>
            <a:endParaRPr lang="de-DE" sz="32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de-DE" sz="2400" dirty="0">
              <a:latin typeface="+mj-lt"/>
            </a:endParaRP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Sicherungsmaßnahmen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Entnahme von Geräten 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Aufbau der Löschwasserversorgung</a:t>
            </a:r>
          </a:p>
          <a:p>
            <a:pPr marL="43200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Bedienung der Feuerlöschkreiselpumpe</a:t>
            </a:r>
          </a:p>
          <a:p>
            <a:pPr marL="43200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Bedienung maschinell angetriebener Einrichtungen</a:t>
            </a:r>
          </a:p>
          <a:p>
            <a:pPr marL="432000" indent="-432000">
              <a:spcBef>
                <a:spcPts val="0"/>
              </a:spcBef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sonstige Aufgaben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391400" y="6477000"/>
            <a:ext cx="2063750" cy="222250"/>
          </a:xfr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10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963E28D-3A32-4D5B-86C0-15BC35EF3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6477000"/>
            <a:ext cx="6793832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1.3        05/2020                                                             </a:t>
            </a:r>
            <a:r>
              <a:rPr lang="de-DE" sz="1000" dirty="0"/>
              <a:t>Ausbildungsleitfaden Technische Ausbildung - Lehrgang „Maschinisten“</a:t>
            </a:r>
          </a:p>
        </p:txBody>
      </p:sp>
    </p:spTree>
    <p:extLst>
      <p:ext uri="{BB962C8B-B14F-4D97-AF65-F5344CB8AC3E}">
        <p14:creationId xmlns:p14="http://schemas.microsoft.com/office/powerpoint/2010/main" val="376917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Aufgabenbereiche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599" y="864000"/>
            <a:ext cx="8972939" cy="532219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Sicherungsmaßnahmen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sofort und ohne besondere Anweisung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Fahrlicht, Warnblinkanlage, Kennleuchten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Verkehrsleitkegel, Warnleuchten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Umfeldbeleuchtung</a:t>
            </a:r>
          </a:p>
          <a:p>
            <a:pPr marL="43200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Einsatzstellenbeleuchtung (Lichtmast)</a:t>
            </a:r>
          </a:p>
          <a:p>
            <a:pPr marL="432000" indent="-432000">
              <a:spcBef>
                <a:spcPts val="0"/>
              </a:spcBef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Unterlegkeile</a:t>
            </a:r>
          </a:p>
          <a:p>
            <a:pPr marL="432000" indent="-432000">
              <a:spcBef>
                <a:spcPts val="0"/>
              </a:spcBef>
              <a:buFont typeface="Wingdings" panose="05000000000000000000" pitchFamily="2" charset="2"/>
              <a:buChar char="¨"/>
            </a:pP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391400" y="6477000"/>
            <a:ext cx="2063750" cy="222250"/>
          </a:xfr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11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DE9A927-015C-44ED-AFA4-FAC96938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7019795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1.3        05/2020                                                             </a:t>
            </a:r>
            <a:r>
              <a:rPr lang="de-DE" sz="1000" dirty="0"/>
              <a:t>Ausbildungsleitfaden Technische Ausbildung - Lehrgang „Maschinisten“</a:t>
            </a:r>
          </a:p>
        </p:txBody>
      </p:sp>
    </p:spTree>
    <p:extLst>
      <p:ext uri="{BB962C8B-B14F-4D97-AF65-F5344CB8AC3E}">
        <p14:creationId xmlns:p14="http://schemas.microsoft.com/office/powerpoint/2010/main" val="103592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Aufgabenbereiche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864000"/>
            <a:ext cx="8845799" cy="5145088"/>
          </a:xfrm>
        </p:spPr>
        <p:txBody>
          <a:bodyPr numCol="1"/>
          <a:lstStyle/>
          <a:p>
            <a:pPr marL="0" indent="0">
              <a:spcBef>
                <a:spcPts val="0"/>
              </a:spcBef>
              <a:buNone/>
            </a:pPr>
            <a:r>
              <a:rPr lang="de-DE" sz="3200" b="1" dirty="0">
                <a:latin typeface="+mj-lt"/>
              </a:rPr>
              <a:t>Entnahme von Geräten</a:t>
            </a:r>
            <a:endParaRPr lang="de-DE" sz="32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de-DE" sz="2400" dirty="0">
              <a:latin typeface="+mj-lt"/>
            </a:endParaRP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Unterstützung der beauftragten Einsatzkräfte 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Entnahme von Dachbeladungen</a:t>
            </a:r>
          </a:p>
          <a:p>
            <a:pPr marL="432000" lvl="0" indent="-4320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Entnahme tragbarer Leitern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391400" y="6477000"/>
            <a:ext cx="2063750" cy="222250"/>
          </a:xfr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12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026E93A-1DB8-4FF6-A6CA-AEA99DFE3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6746437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1.3        05/2020                                                             </a:t>
            </a:r>
            <a:r>
              <a:rPr lang="de-DE" sz="1000" dirty="0"/>
              <a:t>Ausbildungsleitfaden Technische Ausbildung - Lehrgang „Maschinisten“</a:t>
            </a:r>
          </a:p>
        </p:txBody>
      </p:sp>
    </p:spTree>
    <p:extLst>
      <p:ext uri="{BB962C8B-B14F-4D97-AF65-F5344CB8AC3E}">
        <p14:creationId xmlns:p14="http://schemas.microsoft.com/office/powerpoint/2010/main" val="159447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Aufgabenbereiche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864000"/>
            <a:ext cx="8845799" cy="5145088"/>
          </a:xfrm>
        </p:spPr>
        <p:txBody>
          <a:bodyPr numCol="1"/>
          <a:lstStyle/>
          <a:p>
            <a:pPr marL="0" indent="0">
              <a:spcBef>
                <a:spcPts val="0"/>
              </a:spcBef>
              <a:buNone/>
            </a:pPr>
            <a:r>
              <a:rPr lang="de-DE" sz="3200" b="1" dirty="0">
                <a:latin typeface="+mj-lt"/>
              </a:rPr>
              <a:t>Aufbau der Wasserversorgung</a:t>
            </a:r>
            <a:endParaRPr lang="de-DE" sz="32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de-DE" sz="2400" dirty="0">
              <a:latin typeface="+mj-lt"/>
            </a:endParaRP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Absetzen fahrbarer Schlauchhaspeln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Wasserentnahme aus offenen Gewässern</a:t>
            </a:r>
          </a:p>
          <a:p>
            <a:pPr marL="432000" lvl="0" indent="-4320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Wasserentnahme aus Hydranten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391400" y="6477000"/>
            <a:ext cx="2063750" cy="222250"/>
          </a:xfr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13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B756252-1633-4991-A169-51312E8BC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6477000"/>
            <a:ext cx="6735206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1.3        05/2020                                                             </a:t>
            </a:r>
            <a:r>
              <a:rPr lang="de-DE" sz="1000" dirty="0"/>
              <a:t>Ausbildungsleitfaden Technische Ausbildung - Lehrgang „Maschinisten“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188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Aufgabenbereiche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864000"/>
            <a:ext cx="8845799" cy="5329410"/>
          </a:xfrm>
        </p:spPr>
        <p:txBody>
          <a:bodyPr numCol="1"/>
          <a:lstStyle/>
          <a:p>
            <a:pPr marL="0" indent="0">
              <a:spcBef>
                <a:spcPts val="0"/>
              </a:spcBef>
              <a:buNone/>
            </a:pPr>
            <a:r>
              <a:rPr lang="de-DE" sz="3200" b="1" dirty="0">
                <a:latin typeface="+mj-lt"/>
              </a:rPr>
              <a:t>Bedienung der Feuerlöschkreiselpumpe</a:t>
            </a:r>
            <a:endParaRPr lang="de-DE" sz="32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latin typeface="+mj-lt"/>
              </a:rPr>
              <a:t>  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Feuerlöschkreiselpumpe einsatzbereit machen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Schlauchleitungen anschließen</a:t>
            </a:r>
          </a:p>
          <a:p>
            <a:pPr marL="43200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übermäßige Erwärmung, Druckstöße, Kavitation vermeiden</a:t>
            </a:r>
          </a:p>
          <a:p>
            <a:pPr marL="43200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im Bereich der Feuerlöschkreiselpumpe verbleiben </a:t>
            </a:r>
          </a:p>
          <a:p>
            <a:pPr marL="432000" indent="-432000">
              <a:spcBef>
                <a:spcPts val="0"/>
              </a:spcBef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Instrumente und Funktionen überprüfen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391400" y="6477000"/>
            <a:ext cx="2063750" cy="222250"/>
          </a:xfr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14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4E09E04-7C31-4B1A-A16E-60C99D2F4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6700969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1.3        05/2020                                                             </a:t>
            </a:r>
            <a:r>
              <a:rPr lang="de-DE" sz="1000" dirty="0"/>
              <a:t>Ausbildungsleitfaden Technische Ausbildung - Lehrgang „Maschinisten“</a:t>
            </a:r>
          </a:p>
        </p:txBody>
      </p:sp>
    </p:spTree>
    <p:extLst>
      <p:ext uri="{BB962C8B-B14F-4D97-AF65-F5344CB8AC3E}">
        <p14:creationId xmlns:p14="http://schemas.microsoft.com/office/powerpoint/2010/main" val="160834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Aufgabenbereiche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864000"/>
            <a:ext cx="8845799" cy="5145088"/>
          </a:xfrm>
        </p:spPr>
        <p:txBody>
          <a:bodyPr numCol="1"/>
          <a:lstStyle/>
          <a:p>
            <a:pPr marL="0" indent="0">
              <a:spcBef>
                <a:spcPts val="0"/>
              </a:spcBef>
              <a:buNone/>
            </a:pPr>
            <a:r>
              <a:rPr lang="de-DE" sz="3200" b="1" dirty="0">
                <a:latin typeface="+mj-lt"/>
              </a:rPr>
              <a:t>Bedienung maschinell angetriebener Einrichtungen</a:t>
            </a:r>
            <a:endParaRPr lang="de-DE" sz="32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de-DE" sz="2400" dirty="0">
              <a:latin typeface="+mj-lt"/>
            </a:endParaRP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tragbare oder eingebaute Stromerzeuger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Einsatzstellenbeleuchtung (Lichtmast)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Hydraulikpumpe für hydraulische Rettungsgeräte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Löschanlagen</a:t>
            </a:r>
          </a:p>
          <a:p>
            <a:pPr marL="432000" lvl="0" indent="-432000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maschinelle Zugeinrichtung (Seilwinde)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391400" y="6477000"/>
            <a:ext cx="2063750" cy="222250"/>
          </a:xfr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15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F8ED724-EA58-45BC-9AB7-005C80CE7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7134497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1.3        05/2020                                                             </a:t>
            </a:r>
            <a:r>
              <a:rPr lang="de-DE" sz="1000" dirty="0"/>
              <a:t>Ausbildungsleitfaden Technische Ausbildung - Lehrgang „Maschinisten“</a:t>
            </a:r>
          </a:p>
        </p:txBody>
      </p:sp>
    </p:spTree>
    <p:extLst>
      <p:ext uri="{BB962C8B-B14F-4D97-AF65-F5344CB8AC3E}">
        <p14:creationId xmlns:p14="http://schemas.microsoft.com/office/powerpoint/2010/main" val="193386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Aufgabenbereiche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863999"/>
            <a:ext cx="8845799" cy="5366471"/>
          </a:xfrm>
        </p:spPr>
        <p:txBody>
          <a:bodyPr numCol="1"/>
          <a:lstStyle/>
          <a:p>
            <a:pPr marL="0" indent="0">
              <a:spcBef>
                <a:spcPts val="0"/>
              </a:spcBef>
              <a:buNone/>
            </a:pPr>
            <a:r>
              <a:rPr lang="de-DE" sz="3200" b="1" dirty="0">
                <a:latin typeface="+mj-lt"/>
              </a:rPr>
              <a:t>Sonstige Aufgaben</a:t>
            </a:r>
            <a:endParaRPr lang="de-DE" sz="32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de-DE" sz="2400" dirty="0">
              <a:latin typeface="+mj-lt"/>
            </a:endParaRP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Atemschutzüberwachung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Informationsübertragung</a:t>
            </a:r>
          </a:p>
          <a:p>
            <a:pPr marL="432000" lvl="0" indent="-4320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Sicherung der Einsatzstelle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391400" y="6477000"/>
            <a:ext cx="2063750" cy="222250"/>
          </a:xfr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16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C57CAE5-B5FB-4FBF-9487-935A159C3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7128641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1.3        05/2020                                                             </a:t>
            </a:r>
            <a:r>
              <a:rPr lang="de-DE" sz="1000" dirty="0"/>
              <a:t>Ausbildungsleitfaden Technische Ausbildung - Lehrgang „Maschinisten“</a:t>
            </a:r>
          </a:p>
        </p:txBody>
      </p:sp>
    </p:spTree>
    <p:extLst>
      <p:ext uri="{BB962C8B-B14F-4D97-AF65-F5344CB8AC3E}">
        <p14:creationId xmlns:p14="http://schemas.microsoft.com/office/powerpoint/2010/main" val="232213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Aufgabenbereiche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864000"/>
            <a:ext cx="8845799" cy="5145088"/>
          </a:xfrm>
        </p:spPr>
        <p:txBody>
          <a:bodyPr numCol="1"/>
          <a:lstStyle/>
          <a:p>
            <a:pPr marL="0" indent="0">
              <a:spcBef>
                <a:spcPts val="0"/>
              </a:spcBef>
              <a:buNone/>
            </a:pPr>
            <a:r>
              <a:rPr lang="de-DE" sz="3200" b="1" dirty="0">
                <a:latin typeface="+mj-lt"/>
              </a:rPr>
              <a:t>Aufgaben und Zuständigkeiten nach dem Einsatz</a:t>
            </a:r>
            <a:endParaRPr lang="de-DE" sz="32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de-DE" sz="2400" dirty="0">
              <a:latin typeface="+mj-lt"/>
            </a:endParaRP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an der Einsatzstelle</a:t>
            </a:r>
          </a:p>
          <a:p>
            <a:pPr marL="432000" lvl="0" indent="-4320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im Feuerwehrhaus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391400" y="6477000"/>
            <a:ext cx="2063750" cy="222250"/>
          </a:xfr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17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FA6D763-E666-447C-BC9D-7BD70476E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6477000"/>
            <a:ext cx="6858000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1.3        05/2020                                                             </a:t>
            </a:r>
            <a:r>
              <a:rPr lang="de-DE" sz="1000" dirty="0"/>
              <a:t>Ausbildungsleitfaden Technische Ausbildung - Lehrgang „Maschinisten“</a:t>
            </a:r>
          </a:p>
        </p:txBody>
      </p:sp>
    </p:spTree>
    <p:extLst>
      <p:ext uri="{BB962C8B-B14F-4D97-AF65-F5344CB8AC3E}">
        <p14:creationId xmlns:p14="http://schemas.microsoft.com/office/powerpoint/2010/main" val="179600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Aufgabenbereiche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863999"/>
            <a:ext cx="8972939" cy="5303535"/>
          </a:xfrm>
        </p:spPr>
        <p:txBody>
          <a:bodyPr numCol="1"/>
          <a:lstStyle/>
          <a:p>
            <a:pPr marL="0" indent="0">
              <a:spcBef>
                <a:spcPts val="0"/>
              </a:spcBef>
              <a:buNone/>
            </a:pPr>
            <a:r>
              <a:rPr lang="de-DE" sz="3200" b="1" dirty="0">
                <a:latin typeface="+mj-lt"/>
              </a:rPr>
              <a:t>An der Einsatzstelle</a:t>
            </a:r>
            <a:endParaRPr lang="de-DE" sz="32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de-DE" sz="2400" dirty="0">
              <a:latin typeface="+mj-lt"/>
            </a:endParaRP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Feuerlöschkreiselpumpe außer Betrieb nehmen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Schläuche abkuppeln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beim Verladen der Geräte unterstützen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Geräte grob reinigen, Schaumausrüstung gründlich spülen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ordnungsgemäße Lagerung der Geräte prüfen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Geräteräume schließen, Aufstiegshilfen einklappen</a:t>
            </a:r>
          </a:p>
          <a:p>
            <a:pPr marL="432000" lvl="0" indent="-4320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Meldung: </a:t>
            </a:r>
            <a:r>
              <a:rPr lang="de-DE" sz="2400" b="1" dirty="0">
                <a:latin typeface="+mj-lt"/>
              </a:rPr>
              <a:t>„Fahrzeug fahrbereit!“</a:t>
            </a:r>
          </a:p>
          <a:p>
            <a:pPr marL="432000" lvl="0" indent="-4320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¨"/>
            </a:pPr>
            <a:endParaRPr lang="de-DE" sz="2400" dirty="0"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391400" y="6477000"/>
            <a:ext cx="2063750" cy="222250"/>
          </a:xfr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18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53997F3-5D50-49B8-9A2E-251E9A1CE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6477000"/>
            <a:ext cx="7211704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1.3        05/2020                                                             </a:t>
            </a:r>
            <a:r>
              <a:rPr lang="de-DE" sz="1000" dirty="0"/>
              <a:t>Ausbildungsleitfaden Technische Ausbildung - Lehrgang „Maschinisten“</a:t>
            </a:r>
          </a:p>
        </p:txBody>
      </p:sp>
    </p:spTree>
    <p:extLst>
      <p:ext uri="{BB962C8B-B14F-4D97-AF65-F5344CB8AC3E}">
        <p14:creationId xmlns:p14="http://schemas.microsoft.com/office/powerpoint/2010/main" val="222059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Aufgabenbereiche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1" y="863999"/>
            <a:ext cx="8845550" cy="5406171"/>
          </a:xfrm>
        </p:spPr>
        <p:txBody>
          <a:bodyPr numCol="1"/>
          <a:lstStyle/>
          <a:p>
            <a:pPr marL="0" indent="0">
              <a:spcBef>
                <a:spcPts val="0"/>
              </a:spcBef>
              <a:buNone/>
            </a:pPr>
            <a:r>
              <a:rPr lang="de-DE" sz="3100" b="1" dirty="0">
                <a:latin typeface="+mj-lt"/>
              </a:rPr>
              <a:t>Im Feuerwehrhaus</a:t>
            </a:r>
            <a:endParaRPr lang="de-DE" sz="31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de-DE" sz="2400" dirty="0">
              <a:latin typeface="+mj-lt"/>
            </a:endParaRPr>
          </a:p>
          <a:p>
            <a:pPr marL="432000" lvl="0" indent="-4320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Fahrzeug und Geräte wieder einsatzbereit machen</a:t>
            </a:r>
          </a:p>
          <a:p>
            <a:pPr marL="792000" lv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+mj-lt"/>
              </a:rPr>
              <a:t>Löschmittelbehälter füllen</a:t>
            </a:r>
          </a:p>
          <a:p>
            <a:pPr marL="792000" lv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+mj-lt"/>
              </a:rPr>
              <a:t>Schläuche austauschen</a:t>
            </a:r>
          </a:p>
          <a:p>
            <a:pPr marL="792000" lv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+mj-lt"/>
              </a:rPr>
              <a:t>Atemschutzgeräte austauschen</a:t>
            </a:r>
          </a:p>
          <a:p>
            <a:pPr marL="792000" lv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+mj-lt"/>
              </a:rPr>
              <a:t>Fahrzeug betanken</a:t>
            </a:r>
          </a:p>
          <a:p>
            <a:pPr marL="792000" lvl="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+mj-lt"/>
              </a:rPr>
              <a:t>kleinere Mängel beseitigen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Fahrtenbuch ausfüllen</a:t>
            </a:r>
          </a:p>
          <a:p>
            <a:pPr marL="432000" indent="-432000">
              <a:spcBef>
                <a:spcPts val="0"/>
              </a:spcBef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Meldung: </a:t>
            </a:r>
            <a:r>
              <a:rPr lang="de-DE" sz="2400" b="1" dirty="0">
                <a:latin typeface="+mj-lt"/>
              </a:rPr>
              <a:t>„Fahrzeug einsatzbereit!“</a:t>
            </a:r>
            <a:endParaRPr lang="de-DE" sz="24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391400" y="6477000"/>
            <a:ext cx="2063750" cy="222250"/>
          </a:xfr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19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9F7CB91-E2AF-44C7-B11C-EB825D36E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6786853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1.3        05/2020                                                             </a:t>
            </a:r>
            <a:r>
              <a:rPr lang="de-DE" sz="1000" dirty="0"/>
              <a:t>Ausbildungsleitfaden Technische Ausbildung - Lehrgang „Maschinisten“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208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Aufgabenbereiche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864000"/>
            <a:ext cx="8845800" cy="5287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Lernziel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432000" indent="-4320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Die Teilnehmer müssen die Aufgabenbereiche und Zuständigkeiten des Maschinisten erklären können.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2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AF12C2F-0F31-4A60-BC46-4E8AC4540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7288428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1.3        05/2020                                                             </a:t>
            </a:r>
            <a:r>
              <a:rPr lang="de-DE" sz="1000" dirty="0"/>
              <a:t>Ausbildungsleitfaden Technische Ausbildung - Lehrgang „Maschinisten“</a:t>
            </a:r>
          </a:p>
        </p:txBody>
      </p:sp>
    </p:spTree>
    <p:extLst>
      <p:ext uri="{BB962C8B-B14F-4D97-AF65-F5344CB8AC3E}">
        <p14:creationId xmlns:p14="http://schemas.microsoft.com/office/powerpoint/2010/main" val="328964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Aufgabenbereiche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1" y="864000"/>
            <a:ext cx="8845549" cy="5145088"/>
          </a:xfrm>
        </p:spPr>
        <p:txBody>
          <a:bodyPr numCol="1"/>
          <a:lstStyle/>
          <a:p>
            <a:pPr marL="0" indent="0">
              <a:spcBef>
                <a:spcPts val="0"/>
              </a:spcBef>
              <a:buNone/>
            </a:pPr>
            <a:r>
              <a:rPr lang="de-DE" sz="3200" b="1" dirty="0">
                <a:latin typeface="+mj-lt"/>
              </a:rPr>
              <a:t>Sonstige Aufgaben und Zuständigkeiten</a:t>
            </a:r>
            <a:endParaRPr lang="de-DE" sz="32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de-DE" sz="2400" dirty="0">
              <a:latin typeface="+mj-lt"/>
            </a:endParaRPr>
          </a:p>
          <a:p>
            <a:pPr marL="432000" lvl="0" indent="-4320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je nach örtlichen Festlegungen oder Dienstanweisungen</a:t>
            </a:r>
          </a:p>
          <a:p>
            <a:pPr marL="792000" lv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Unterstützung des Gerätewartes</a:t>
            </a:r>
          </a:p>
          <a:p>
            <a:pPr marL="792000" lvl="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Wartung, Pflege, Reinigung</a:t>
            </a:r>
          </a:p>
          <a:p>
            <a:pPr marL="432000" indent="-432000">
              <a:spcBef>
                <a:spcPts val="0"/>
              </a:spcBef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regelmäßige Bewegungs-, Übungs- oder Probefahrten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391400" y="6477000"/>
            <a:ext cx="2063750" cy="222250"/>
          </a:xfr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20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C94A1CE-87BE-4510-B1FC-154180271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7323221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1.3        05/2020                                                             </a:t>
            </a:r>
            <a:r>
              <a:rPr lang="de-DE" sz="1000" dirty="0"/>
              <a:t>Ausbildungsleitfaden Technische Ausbildung - Lehrgang „Maschinisten“</a:t>
            </a:r>
          </a:p>
        </p:txBody>
      </p:sp>
    </p:spTree>
    <p:extLst>
      <p:ext uri="{BB962C8B-B14F-4D97-AF65-F5344CB8AC3E}">
        <p14:creationId xmlns:p14="http://schemas.microsoft.com/office/powerpoint/2010/main" val="257991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Aufgabenbereiche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1" y="864000"/>
            <a:ext cx="8845549" cy="5452824"/>
          </a:xfrm>
        </p:spPr>
        <p:txBody>
          <a:bodyPr numCol="1"/>
          <a:lstStyle/>
          <a:p>
            <a:pPr marL="0" lvl="0" indent="0">
              <a:spcBef>
                <a:spcPts val="0"/>
              </a:spcBef>
              <a:spcAft>
                <a:spcPts val="1800"/>
              </a:spcAft>
              <a:buClr>
                <a:srgbClr val="FF0000"/>
              </a:buClr>
              <a:buNone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Zusammenfassung</a:t>
            </a:r>
          </a:p>
          <a:p>
            <a:pPr marL="432000" lvl="0" indent="-4320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¨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Die Teilnehmer müssen die Aufgabenbereiche und Zuständigkeiten des Maschinisten erklären können. </a:t>
            </a:r>
          </a:p>
          <a:p>
            <a:pPr marL="0" lvl="0" indent="0">
              <a:spcBef>
                <a:spcPts val="1200"/>
              </a:spcBef>
              <a:spcAft>
                <a:spcPts val="1800"/>
              </a:spcAft>
              <a:buClr>
                <a:srgbClr val="FF0000"/>
              </a:buClr>
              <a:buNone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Erfolgskontrolle</a:t>
            </a:r>
          </a:p>
          <a:p>
            <a:pPr marL="432000" lvl="0" indent="-4320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¨"/>
            </a:pPr>
            <a:r>
              <a:rPr lang="de-DE" sz="2000" dirty="0">
                <a:latin typeface="+mj-lt"/>
              </a:rPr>
              <a:t>Aufgaben und Zuständigkeiten als Fahrer von Löschfahrzeugen</a:t>
            </a:r>
          </a:p>
          <a:p>
            <a:pPr marL="432000" lvl="0" indent="-4320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¨"/>
            </a:pPr>
            <a:r>
              <a:rPr lang="de-DE" sz="2000" dirty="0">
                <a:latin typeface="+mj-lt"/>
              </a:rPr>
              <a:t>Aufgaben und Zuständigkeiten an der Einsatzstelle</a:t>
            </a:r>
          </a:p>
          <a:p>
            <a:pPr marL="432000" lvl="0" indent="-4320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¨"/>
            </a:pPr>
            <a:r>
              <a:rPr lang="de-DE" sz="2000" dirty="0">
                <a:latin typeface="+mj-lt"/>
              </a:rPr>
              <a:t>Aufgaben und Zuständigkeiten nach dem Einsatz</a:t>
            </a:r>
          </a:p>
          <a:p>
            <a:pPr marL="432000" indent="-4320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¨"/>
            </a:pPr>
            <a:r>
              <a:rPr lang="de-DE" sz="2000" dirty="0">
                <a:latin typeface="+mj-lt"/>
              </a:rPr>
              <a:t>sonstige Aufgaben und Zuständigkeiten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1200"/>
              </a:spcBef>
              <a:spcAft>
                <a:spcPts val="1800"/>
              </a:spcAft>
              <a:buClr>
                <a:srgbClr val="FF0000"/>
              </a:buClr>
              <a:buNone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Beantwortung von Fragen</a:t>
            </a:r>
          </a:p>
          <a:p>
            <a:pPr lvl="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¨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334530" y="6477000"/>
            <a:ext cx="1120619" cy="222250"/>
          </a:xfr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21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074E69-D338-4A8D-B4B7-82A87D5E3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7489441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1.3        05/2020                                                             </a:t>
            </a:r>
            <a:r>
              <a:rPr lang="de-DE" sz="1000" dirty="0"/>
              <a:t>Ausbildungsleitfaden Technische Ausbildung - Lehrgang „Maschinisten“</a:t>
            </a:r>
          </a:p>
        </p:txBody>
      </p:sp>
    </p:spTree>
    <p:extLst>
      <p:ext uri="{BB962C8B-B14F-4D97-AF65-F5344CB8AC3E}">
        <p14:creationId xmlns:p14="http://schemas.microsoft.com/office/powerpoint/2010/main" val="297554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Aufgabenbereiche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09600" y="864000"/>
            <a:ext cx="8845800" cy="516413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de-DE" sz="3200" b="1" dirty="0">
                <a:latin typeface="+mj-lt"/>
              </a:rPr>
              <a:t>Inhalt der Ausbildungseinheit</a:t>
            </a:r>
            <a:endParaRPr lang="de-DE" sz="32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latin typeface="+mj-lt"/>
              </a:rPr>
              <a:t>  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Aufgaben und Zuständigkeiten als Fahrer von Löschfahrzeugen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Aufgaben und Zuständigkeiten an der Einsatzstelle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Aufgaben und Zuständigkeiten nach dem Einsatz</a:t>
            </a:r>
          </a:p>
          <a:p>
            <a:pPr marL="432000" indent="-432000">
              <a:spcBef>
                <a:spcPts val="0"/>
              </a:spcBef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sonstige Aufgaben und Zuständigkeiten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7391400" y="6477000"/>
            <a:ext cx="2063750" cy="203718"/>
          </a:xfr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6CDD67AD-7B70-4D74-8B1C-BEEC73B1CB1F}" type="slidenum">
              <a:rPr lang="en-US" smtClean="0"/>
              <a:pPr>
                <a:defRPr/>
              </a:pPr>
              <a:t>3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800666B-576C-4800-B8B9-53E4134A5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7154221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1.3        05/2020                                                             </a:t>
            </a:r>
            <a:r>
              <a:rPr lang="de-DE" sz="1000" dirty="0"/>
              <a:t>Ausbildungsleitfaden Technische Ausbildung - Lehrgang „Maschinisten“</a:t>
            </a:r>
          </a:p>
          <a:p>
            <a:pPr>
              <a:defRPr/>
            </a:pPr>
            <a:r>
              <a:rPr lang="de-DE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167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Aufgabenbereiche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609600" y="864000"/>
            <a:ext cx="8845800" cy="51355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Aufgaben und Zuständigkeiten als Fahrer von Löschfahrzeugen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Voraussetzungen für Einsatzfahrten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Aufgaben vor der Fahrt</a:t>
            </a:r>
          </a:p>
          <a:p>
            <a:pPr marL="43200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Verhalten während der Fahrt</a:t>
            </a:r>
          </a:p>
          <a:p>
            <a:pPr marL="43200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Anweisungen des Einheitsführers</a:t>
            </a:r>
          </a:p>
          <a:p>
            <a:pPr marL="432000" indent="-432000">
              <a:spcBef>
                <a:spcPts val="0"/>
              </a:spcBef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Eintreffen an der Einsatzstelle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4</a:t>
            </a:fld>
            <a:r>
              <a:rPr lang="en-US" dirty="0"/>
              <a:t>-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4F24C5-9224-49E7-A8F7-E79B3EA59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6797195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1.3        05/2020                                                             </a:t>
            </a:r>
            <a:r>
              <a:rPr lang="de-DE" sz="1000" dirty="0"/>
              <a:t>Ausbildungsleitfaden Technische Ausbildung - Lehrgang „Maschinisten“</a:t>
            </a:r>
          </a:p>
        </p:txBody>
      </p:sp>
    </p:spTree>
    <p:extLst>
      <p:ext uri="{BB962C8B-B14F-4D97-AF65-F5344CB8AC3E}">
        <p14:creationId xmlns:p14="http://schemas.microsoft.com/office/powerpoint/2010/main" val="381354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Aufgabenbereiche</a:t>
            </a:r>
            <a:endParaRPr lang="de-DE" alt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864000"/>
            <a:ext cx="8845800" cy="530701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Voraussetzungen für Einsatzfahrten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Fahrerlaubnis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Fahrzeugeinweisung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Übungen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Ruhe und Übersicht</a:t>
            </a:r>
          </a:p>
          <a:p>
            <a:pPr marL="432000" lvl="0" indent="-4320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fahrtüchtiger Zustand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5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6522A13-A248-4145-89C0-BCB238BEC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6748651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1.3        05/2020                                                             </a:t>
            </a:r>
            <a:r>
              <a:rPr lang="de-DE" sz="1000" dirty="0"/>
              <a:t>Ausbildungsleitfaden Technische Ausbildung - Lehrgang „Maschinisten“</a:t>
            </a:r>
          </a:p>
        </p:txBody>
      </p:sp>
    </p:spTree>
    <p:extLst>
      <p:ext uri="{BB962C8B-B14F-4D97-AF65-F5344CB8AC3E}">
        <p14:creationId xmlns:p14="http://schemas.microsoft.com/office/powerpoint/2010/main" val="30400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Aufgabenbereiche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864000"/>
            <a:ext cx="8963608" cy="5316537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b="1" dirty="0">
                <a:latin typeface="+mj-lt"/>
              </a:rPr>
              <a:t>Aufgaben vor der Fahrt</a:t>
            </a:r>
            <a:endParaRPr lang="de-DE" sz="32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400" dirty="0">
                <a:latin typeface="+mj-lt"/>
              </a:rPr>
              <a:t>   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Prüfungen vor der Fahrt</a:t>
            </a:r>
          </a:p>
          <a:p>
            <a:pPr marL="720000" lvl="0" indent="-28800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+mj-lt"/>
              </a:rPr>
              <a:t>Wirksamkeit der Betätigungs- und Sicherheitseinrichtungen</a:t>
            </a:r>
          </a:p>
          <a:p>
            <a:pPr marL="432000" lvl="0" indent="-4320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Fahrbeginn</a:t>
            </a:r>
          </a:p>
          <a:p>
            <a:pPr marL="720000" lvl="0" indent="-2880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+mj-lt"/>
              </a:rPr>
              <a:t>Anzahl der Einsatzkräfte</a:t>
            </a:r>
          </a:p>
          <a:p>
            <a:pPr marL="720000" lvl="0" indent="-2880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+mj-lt"/>
              </a:rPr>
              <a:t>Einnehmen der Sitzplätze</a:t>
            </a:r>
          </a:p>
          <a:p>
            <a:pPr marL="720000" lvl="0" indent="-2880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+mj-lt"/>
              </a:rPr>
              <a:t>Sicherheitsgurte</a:t>
            </a:r>
          </a:p>
          <a:p>
            <a:pPr marL="720000" lvl="0" indent="-2880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+mj-lt"/>
              </a:rPr>
              <a:t>Verhalten der Einsatzkräfte</a:t>
            </a:r>
          </a:p>
          <a:p>
            <a:pPr marL="720000" lvl="0" indent="-2880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+mj-lt"/>
              </a:rPr>
              <a:t>Fahrzeugtüren und Geräteraumabschlüsse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6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3F9675-E8D4-456F-BAC5-CFFCF2460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6741642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1.3        05/2020                                                             </a:t>
            </a:r>
            <a:r>
              <a:rPr lang="de-DE" sz="1000" dirty="0"/>
              <a:t>Ausbildungsleitfaden Technische Ausbildung - Lehrgang „Maschinisten“</a:t>
            </a:r>
          </a:p>
        </p:txBody>
      </p:sp>
    </p:spTree>
    <p:extLst>
      <p:ext uri="{BB962C8B-B14F-4D97-AF65-F5344CB8AC3E}">
        <p14:creationId xmlns:p14="http://schemas.microsoft.com/office/powerpoint/2010/main" val="106975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Aufgabenbereiche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864001"/>
            <a:ext cx="8845800" cy="519944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Verhalten während der Fahrt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Verantwortung des Maschinisten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Fahrweise und Geschwindigkeit </a:t>
            </a:r>
          </a:p>
          <a:p>
            <a:pPr marL="432000" indent="-432000">
              <a:spcBef>
                <a:spcPts val="0"/>
              </a:spcBef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Leistungsfähigkeit und fahrerisches Können</a:t>
            </a:r>
          </a:p>
          <a:p>
            <a:pPr marL="432000" indent="-432000">
              <a:spcBef>
                <a:spcPts val="0"/>
              </a:spcBef>
              <a:buFont typeface="Wingdings" panose="05000000000000000000" pitchFamily="2" charset="2"/>
              <a:buChar char="¨"/>
            </a:pP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2000" indent="-432000">
              <a:spcBef>
                <a:spcPts val="0"/>
              </a:spcBef>
              <a:buFont typeface="Wingdings" panose="05000000000000000000" pitchFamily="2" charset="2"/>
              <a:buChar char="¨"/>
            </a:pP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„Sicherheit geht vor Schnelligkeit!“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7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E7E88D-137E-45F9-855A-CAA2130A0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8" y="6477000"/>
            <a:ext cx="6712583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1.3        05/2020                                                             </a:t>
            </a:r>
            <a:r>
              <a:rPr lang="de-DE" sz="1000" dirty="0"/>
              <a:t>Ausbildungsleitfaden Technische Ausbildung - Lehrgang „Maschinisten“</a:t>
            </a:r>
          </a:p>
        </p:txBody>
      </p:sp>
    </p:spTree>
    <p:extLst>
      <p:ext uri="{BB962C8B-B14F-4D97-AF65-F5344CB8AC3E}">
        <p14:creationId xmlns:p14="http://schemas.microsoft.com/office/powerpoint/2010/main" val="422769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Aufgabenbereiche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864000"/>
            <a:ext cx="8845550" cy="5331527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Anweisungen des Einheitsführers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Sonder- und Wegerechte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Verpflichtung des Einheitsführers</a:t>
            </a:r>
          </a:p>
          <a:p>
            <a:pPr marL="432000" indent="-432000">
              <a:spcBef>
                <a:spcPts val="0"/>
              </a:spcBef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Fahrzeug halt!  -  Fahrzeug marsch!  -  Langsam fahren!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8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BA67B4C-B303-4DDC-A085-F6073B6CC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6785150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1.3        05/2020                                                             </a:t>
            </a:r>
            <a:r>
              <a:rPr lang="de-DE" sz="1000" dirty="0"/>
              <a:t>Ausbildungsleitfaden Technische Ausbildung - Lehrgang „Maschinisten“</a:t>
            </a:r>
          </a:p>
        </p:txBody>
      </p:sp>
    </p:spTree>
    <p:extLst>
      <p:ext uri="{BB962C8B-B14F-4D97-AF65-F5344CB8AC3E}">
        <p14:creationId xmlns:p14="http://schemas.microsoft.com/office/powerpoint/2010/main" val="69043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Aufgabenbereiche</a:t>
            </a:r>
            <a:endParaRPr lang="de-DE" alt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863999"/>
            <a:ext cx="8845800" cy="543740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Eintreffen an der Einsatzstelle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Fahrzeugaufstellung auf Anweisung des Einheitsführers</a:t>
            </a:r>
          </a:p>
          <a:p>
            <a:pPr marL="432000" lvl="0" indent="-4320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Einweisen des Maschinisten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9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92C9520-9D4D-4DEB-916A-087872A68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6706021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1.3        05/2020                                                             </a:t>
            </a:r>
            <a:r>
              <a:rPr lang="de-DE" sz="1000" dirty="0"/>
              <a:t>Ausbildungsleitfaden Technische Ausbildung - Lehrgang „Maschinisten“</a:t>
            </a:r>
          </a:p>
        </p:txBody>
      </p:sp>
    </p:spTree>
    <p:extLst>
      <p:ext uri="{BB962C8B-B14F-4D97-AF65-F5344CB8AC3E}">
        <p14:creationId xmlns:p14="http://schemas.microsoft.com/office/powerpoint/2010/main" val="352212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hrunterlage_f_Querformat">
  <a:themeElements>
    <a:clrScheme name="Lehrunterlage_f_Quer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hrunterlage_f_Querforma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000" dirty="0" err="1" smtClean="0"/>
        </a:defPPr>
      </a:lstStyle>
    </a:txDef>
  </a:objectDefaults>
  <a:extraClrSchemeLst>
    <a:extraClrScheme>
      <a:clrScheme name="Lehrunterlage_f_Quer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Quer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hrunterlage_f_Quer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Quer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Quer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Quer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Quer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Lehrunterlage_f_Querformat</Template>
  <TotalTime>0</TotalTime>
  <Words>706</Words>
  <Application>Microsoft Office PowerPoint</Application>
  <PresentationFormat>A4-Papier (210 x 297 mm)</PresentationFormat>
  <Paragraphs>199</Paragraphs>
  <Slides>21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5" baseType="lpstr">
      <vt:lpstr>Arial</vt:lpstr>
      <vt:lpstr>Times New Roman</vt:lpstr>
      <vt:lpstr>Wingdings</vt:lpstr>
      <vt:lpstr>Lehrunterlage_f_Querformat</vt:lpstr>
      <vt:lpstr>Technische Ausbildung - Lehrgang „Maschinisten“    Aufgabenbereiche  </vt:lpstr>
      <vt:lpstr>Aufgabenbereiche</vt:lpstr>
      <vt:lpstr>Aufgabenbereiche</vt:lpstr>
      <vt:lpstr>Aufgabenbereiche</vt:lpstr>
      <vt:lpstr>Aufgabenbereiche</vt:lpstr>
      <vt:lpstr>Aufgabenbereiche</vt:lpstr>
      <vt:lpstr>Aufgabenbereiche</vt:lpstr>
      <vt:lpstr>Aufgabenbereiche</vt:lpstr>
      <vt:lpstr>Aufgabenbereiche</vt:lpstr>
      <vt:lpstr>Aufgabenbereiche</vt:lpstr>
      <vt:lpstr>Aufgabenbereiche</vt:lpstr>
      <vt:lpstr>Aufgabenbereiche</vt:lpstr>
      <vt:lpstr>Aufgabenbereiche</vt:lpstr>
      <vt:lpstr>Aufgabenbereiche</vt:lpstr>
      <vt:lpstr>Aufgabenbereiche</vt:lpstr>
      <vt:lpstr>Aufgabenbereiche</vt:lpstr>
      <vt:lpstr>Aufgabenbereiche</vt:lpstr>
      <vt:lpstr>Aufgabenbereiche</vt:lpstr>
      <vt:lpstr>Aufgabenbereiche</vt:lpstr>
      <vt:lpstr>Aufgabenbereiche</vt:lpstr>
      <vt:lpstr>Aufgabenbereiche</vt:lpstr>
    </vt:vector>
  </TitlesOfParts>
  <Company>Kassel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Probenahme</dc:title>
  <dc:creator>Reitz, Martin</dc:creator>
  <cp:lastModifiedBy>Kemper</cp:lastModifiedBy>
  <cp:revision>663</cp:revision>
  <cp:lastPrinted>2020-06-24T18:04:11Z</cp:lastPrinted>
  <dcterms:created xsi:type="dcterms:W3CDTF">2003-12-17T12:20:20Z</dcterms:created>
  <dcterms:modified xsi:type="dcterms:W3CDTF">2020-06-24T18:04:38Z</dcterms:modified>
</cp:coreProperties>
</file>