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9" r:id="rId2"/>
    <p:sldId id="291" r:id="rId3"/>
    <p:sldId id="310" r:id="rId4"/>
    <p:sldId id="311" r:id="rId5"/>
  </p:sldIdLst>
  <p:sldSz cx="9906000" cy="6858000" type="A4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A00"/>
    <a:srgbClr val="F4EE00"/>
    <a:srgbClr val="FFDC6D"/>
    <a:srgbClr val="00D25F"/>
    <a:srgbClr val="00EA6A"/>
    <a:srgbClr val="B4DE86"/>
    <a:srgbClr val="FF7979"/>
    <a:srgbClr val="FF5757"/>
    <a:srgbClr val="FFE3B9"/>
    <a:srgbClr val="F59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97" autoAdjust="0"/>
    <p:restoredTop sz="89161" autoAdjust="0"/>
  </p:normalViewPr>
  <p:slideViewPr>
    <p:cSldViewPr>
      <p:cViewPr>
        <p:scale>
          <a:sx n="100" d="100"/>
          <a:sy n="100" d="100"/>
        </p:scale>
        <p:origin x="-1926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52" y="6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dirty="0">
              <a:latin typeface="Arial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 dirty="0">
              <a:latin typeface="Arial" pitchFamily="34" charset="0"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dirty="0">
              <a:latin typeface="Arial" pitchFamily="34" charset="0"/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4BDB437-83BE-44E8-8FFF-920BD4CDC7F1}" type="slidenum">
              <a:rPr lang="de-DE">
                <a:latin typeface="Arial" pitchFamily="34" charset="0"/>
              </a:rPr>
              <a:pPr>
                <a:defRPr/>
              </a:pPr>
              <a:t>‹Nr.›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56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3" tIns="46066" rIns="92133" bIns="46066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3" tIns="46066" rIns="92133" bIns="4606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3" tIns="46066" rIns="92133" bIns="46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Klicken Sie, um die Formate des Vorlagentextes zu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3" tIns="46066" rIns="92133" bIns="46066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3" tIns="46066" rIns="92133" bIns="4606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3BDF5E8-C5B3-4C49-95E8-814E4BFDEB0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2881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3D5370-E141-4880-92E6-5E5E20F8F75A}" type="slidenum">
              <a:rPr lang="de-DE" smtClean="0"/>
              <a:pPr/>
              <a:t>1</a:t>
            </a:fld>
            <a:endParaRPr lang="de-DE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41" y="4714875"/>
            <a:ext cx="5328592" cy="4641725"/>
          </a:xfrm>
          <a:noFill/>
          <a:ln/>
        </p:spPr>
        <p:txBody>
          <a:bodyPr/>
          <a:lstStyle/>
          <a:p>
            <a:endParaRPr lang="de-DE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67A7D-2262-4AF2-86E9-2E4E2066F9D4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41" y="4714875"/>
            <a:ext cx="5328592" cy="4467225"/>
          </a:xfrm>
          <a:noFill/>
          <a:ln/>
        </p:spPr>
        <p:txBody>
          <a:bodyPr/>
          <a:lstStyle/>
          <a:p>
            <a:pPr eaLnBrk="1" hangingPunct="1"/>
            <a:r>
              <a:rPr lang="de-DE" sz="1000" dirty="0" smtClean="0"/>
              <a:t>Nach erfolgreicher Sprechfunkausbildung</a:t>
            </a:r>
            <a:r>
              <a:rPr lang="de-DE" sz="1000" baseline="0" dirty="0" smtClean="0"/>
              <a:t> müssen diese Aufgaben beherrscht werden.</a:t>
            </a:r>
            <a:endParaRPr lang="de-DE" sz="10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67A7D-2262-4AF2-86E9-2E4E2066F9D4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41" y="4714875"/>
            <a:ext cx="5328592" cy="4467225"/>
          </a:xfrm>
          <a:noFill/>
          <a:ln/>
        </p:spPr>
        <p:txBody>
          <a:bodyPr/>
          <a:lstStyle/>
          <a:p>
            <a:pPr eaLnBrk="1" hangingPunct="1"/>
            <a:r>
              <a:rPr lang="de-DE" sz="1000" dirty="0" smtClean="0"/>
              <a:t>Die aus den Aufgaben resultierenden Ausbildungsziele sind hier dargestellt.</a:t>
            </a:r>
          </a:p>
          <a:p>
            <a:pPr eaLnBrk="1" hangingPunct="1"/>
            <a:endParaRPr lang="de-DE" sz="1000" dirty="0" smtClean="0"/>
          </a:p>
          <a:p>
            <a:pPr eaLnBrk="1" hangingPunct="1"/>
            <a:r>
              <a:rPr lang="de-DE" sz="1000" dirty="0" smtClean="0"/>
              <a:t>Schwerpunkt hier:</a:t>
            </a:r>
          </a:p>
          <a:p>
            <a:pPr eaLnBrk="1" hangingPunct="1">
              <a:buFontTx/>
              <a:buChar char="-"/>
            </a:pPr>
            <a:r>
              <a:rPr lang="de-DE" sz="1000" dirty="0" smtClean="0"/>
              <a:t>  Das Gemeinsame Funknetz in Hessen (Organisation/Behörden/Dienststellen/Zuständigkeiten)</a:t>
            </a:r>
          </a:p>
          <a:p>
            <a:pPr eaLnBrk="1" hangingPunct="1">
              <a:buFontTx/>
              <a:buChar char="-"/>
            </a:pPr>
            <a:r>
              <a:rPr lang="de-DE" sz="1000" dirty="0" smtClean="0"/>
              <a:t>  Das Gemeinsame Funknetz in Hessen (Systembestandteile)</a:t>
            </a:r>
          </a:p>
          <a:p>
            <a:pPr eaLnBrk="1" hangingPunct="1">
              <a:buFontTx/>
              <a:buChar char="-"/>
            </a:pPr>
            <a:r>
              <a:rPr lang="de-DE" sz="1000" baseline="0" dirty="0" smtClean="0"/>
              <a:t>  Rechtliche Vorgaben und Regelungen</a:t>
            </a:r>
            <a:endParaRPr lang="de-DE" sz="10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67A7D-2262-4AF2-86E9-2E4E2066F9D4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41" y="4714875"/>
            <a:ext cx="5328592" cy="4467225"/>
          </a:xfrm>
          <a:noFill/>
          <a:ln/>
        </p:spPr>
        <p:txBody>
          <a:bodyPr/>
          <a:lstStyle/>
          <a:p>
            <a:pPr eaLnBrk="1" hangingPunct="1"/>
            <a:r>
              <a:rPr lang="de-DE" sz="1000" dirty="0" smtClean="0"/>
              <a:t>Die aus den Aufgaben resultierenden Ausbildungsziele sind hier dargestellt.</a:t>
            </a:r>
          </a:p>
          <a:p>
            <a:pPr eaLnBrk="1" hangingPunct="1"/>
            <a:endParaRPr lang="de-DE" sz="1000" dirty="0" smtClean="0"/>
          </a:p>
          <a:p>
            <a:pPr eaLnBrk="1" hangingPunct="1"/>
            <a:r>
              <a:rPr lang="de-DE" sz="1000" dirty="0" smtClean="0"/>
              <a:t>Schwerpunkt hier:</a:t>
            </a:r>
          </a:p>
          <a:p>
            <a:pPr eaLnBrk="1" hangingPunct="1">
              <a:buFontTx/>
              <a:buChar char="-"/>
            </a:pPr>
            <a:r>
              <a:rPr lang="de-DE" sz="1000" dirty="0" smtClean="0"/>
              <a:t>  Funktechnik (Gerätebedienung, Vollständigkeit, Zubehörteile)</a:t>
            </a:r>
          </a:p>
          <a:p>
            <a:pPr eaLnBrk="1" hangingPunct="1">
              <a:buFontTx/>
              <a:buChar char="-"/>
            </a:pPr>
            <a:r>
              <a:rPr lang="de-DE" sz="1000" dirty="0" smtClean="0"/>
              <a:t>  Funkbetrieb / Funkverkehr</a:t>
            </a:r>
            <a:r>
              <a:rPr lang="de-DE" sz="1000" baseline="0" dirty="0" smtClean="0"/>
              <a:t> (sichere Abwicklung)</a:t>
            </a:r>
          </a:p>
          <a:p>
            <a:pPr eaLnBrk="1" hangingPunct="1">
              <a:buFontTx/>
              <a:buChar char="-"/>
            </a:pPr>
            <a:r>
              <a:rPr lang="de-DE" sz="1000" baseline="0" dirty="0" smtClean="0"/>
              <a:t>  sicheres Übermitteln von Nachrichten, ggf. nach Auftrag!</a:t>
            </a:r>
            <a:endParaRPr lang="de-DE" sz="1000" dirty="0" smtClean="0"/>
          </a:p>
          <a:p>
            <a:pPr eaLnBrk="1" hangingPunct="1"/>
            <a:endParaRPr lang="de-DE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98683-9DF3-4572-9D1F-DA544607F50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DD977-8950-49EC-A20E-8940163ABE9B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58050" y="228600"/>
            <a:ext cx="2303463" cy="62245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4488" y="228600"/>
            <a:ext cx="6761162" cy="62245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168BC-03A2-4A1E-9E5D-B110F5AE735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1EBF7-E068-4F8D-869D-A69C98A0E026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01/2018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695E5-75E4-4B0F-B0F1-FC0AA5665D5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4488" y="692150"/>
            <a:ext cx="4532312" cy="576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692150"/>
            <a:ext cx="4532313" cy="576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038C5-C387-4369-9B60-8B42B838394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535729-8685-4FE8-92DC-46B648EE597D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7F37A-E2A7-4293-8AAF-A0F2F85B210E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CC66F-D805-42FE-97C9-E10756B16986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95F0D-EDA7-41F4-A919-2880261FB67C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EBDA8-7B0C-4FAA-B767-65548C5545DE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4488" y="692150"/>
            <a:ext cx="92170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77000"/>
            <a:ext cx="2063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90" rIns="95778" bIns="4789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fld id="{E9CFFFF5-4C24-4EC1-B8AF-6F0389CB889E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60400" y="577850"/>
            <a:ext cx="7429500" cy="730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>
              <a:latin typeface="Arial" pitchFamily="34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33400" y="64770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>
              <a:latin typeface="Arial" pitchFamily="34" charset="0"/>
            </a:endParaRPr>
          </a:p>
        </p:txBody>
      </p:sp>
      <p:pic>
        <p:nvPicPr>
          <p:cNvPr id="1030" name="Picture 16" descr="HLF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4600" y="0"/>
            <a:ext cx="1778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77000"/>
            <a:ext cx="293528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22" tIns="44211" rIns="88422" bIns="44211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r>
              <a:rPr lang="de-DE" dirty="0" smtClean="0"/>
              <a:t>Stand 09/2012</a:t>
            </a:r>
            <a:endParaRPr lang="de-DE" dirty="0"/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704528" y="1268760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>
                <a:solidFill>
                  <a:schemeClr val="tx2"/>
                </a:solidFill>
                <a:latin typeface="Arial" pitchFamily="34" charset="0"/>
              </a:rPr>
              <a:t>Sprechfunkausbildung</a:t>
            </a:r>
          </a:p>
          <a:p>
            <a:r>
              <a:rPr lang="de-DE" sz="1600" dirty="0" smtClean="0">
                <a:latin typeface="Arial" pitchFamily="34" charset="0"/>
              </a:rPr>
              <a:t/>
            </a:r>
            <a:br>
              <a:rPr lang="de-DE" sz="1600" dirty="0" smtClean="0">
                <a:latin typeface="Arial" pitchFamily="34" charset="0"/>
              </a:rPr>
            </a:br>
            <a:r>
              <a:rPr lang="de-DE" sz="2800" dirty="0" smtClean="0">
                <a:latin typeface="Arial" pitchFamily="34" charset="0"/>
                <a:cs typeface="Arial" pitchFamily="34" charset="0"/>
              </a:rPr>
              <a:t>- Begrüßung und Einführung -</a:t>
            </a:r>
            <a:endParaRPr lang="de-DE" sz="16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endParaRPr lang="de-DE" sz="1600" dirty="0" smtClean="0">
              <a:solidFill>
                <a:schemeClr val="tx2"/>
              </a:solidFill>
              <a:latin typeface="Arial" pitchFamily="34" charset="0"/>
              <a:ea typeface="+mj-ea"/>
              <a:cs typeface="+mj-cs"/>
            </a:endParaRPr>
          </a:p>
          <a:p>
            <a:endParaRPr lang="de-DE" sz="1600" dirty="0" smtClean="0">
              <a:solidFill>
                <a:schemeClr val="tx2"/>
              </a:solidFill>
              <a:latin typeface="Arial" pitchFamily="34" charset="0"/>
              <a:ea typeface="+mj-ea"/>
              <a:cs typeface="+mj-cs"/>
            </a:endParaRPr>
          </a:p>
          <a:p>
            <a:endParaRPr lang="de-DE" sz="1600" dirty="0" smtClean="0">
              <a:solidFill>
                <a:schemeClr val="tx2"/>
              </a:solidFill>
              <a:latin typeface="Arial" pitchFamily="34" charset="0"/>
              <a:ea typeface="+mj-ea"/>
              <a:cs typeface="+mj-cs"/>
            </a:endParaRPr>
          </a:p>
          <a:p>
            <a:r>
              <a:rPr lang="de-DE" sz="1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rPr>
              <a:t>Bezug:	Leitfaden zur Sprechfunkausbildung</a:t>
            </a:r>
          </a:p>
          <a:p>
            <a:r>
              <a:rPr lang="de-DE" sz="1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rPr>
              <a:t>	Kapitel 1</a:t>
            </a:r>
          </a:p>
          <a:p>
            <a:r>
              <a:rPr lang="de-DE" sz="1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rPr>
              <a:t>	</a:t>
            </a:r>
          </a:p>
          <a:p>
            <a:endParaRPr lang="de-DE" sz="1600" dirty="0" smtClean="0">
              <a:solidFill>
                <a:schemeClr val="tx2"/>
              </a:solidFill>
              <a:latin typeface="Arial" pitchFamily="34" charset="0"/>
              <a:ea typeface="+mj-ea"/>
              <a:cs typeface="+mj-cs"/>
            </a:endParaRPr>
          </a:p>
          <a:p>
            <a:r>
              <a:rPr lang="de-DE" sz="1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rPr>
              <a:t>Stand:	01/2018</a:t>
            </a:r>
          </a:p>
          <a:p>
            <a:endParaRPr lang="de-DE" sz="1600" dirty="0" smtClean="0">
              <a:solidFill>
                <a:schemeClr val="tx2"/>
              </a:solidFill>
              <a:latin typeface="Arial" pitchFamily="34" charset="0"/>
              <a:ea typeface="+mj-ea"/>
              <a:cs typeface="+mj-cs"/>
            </a:endParaRPr>
          </a:p>
          <a:p>
            <a:r>
              <a:rPr lang="de-DE" sz="1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rPr>
              <a:t>Lernziel:	Der Lehrgangsteilnehmer muss über den Ablauf und die Zielsetzung des 	Lehrganges informiert werden.</a:t>
            </a:r>
          </a:p>
        </p:txBody>
      </p:sp>
      <p:grpSp>
        <p:nvGrpSpPr>
          <p:cNvPr id="2" name="Gruppieren 12"/>
          <p:cNvGrpSpPr/>
          <p:nvPr/>
        </p:nvGrpSpPr>
        <p:grpSpPr>
          <a:xfrm>
            <a:off x="635725" y="5823240"/>
            <a:ext cx="8730083" cy="576064"/>
            <a:chOff x="635725" y="5823240"/>
            <a:chExt cx="8730083" cy="576064"/>
          </a:xfrm>
        </p:grpSpPr>
        <p:pic>
          <p:nvPicPr>
            <p:cNvPr id="26" name="Grafik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824" y="5877747"/>
              <a:ext cx="1452528" cy="467051"/>
            </a:xfrm>
            <a:prstGeom prst="rect">
              <a:avLst/>
            </a:prstGeom>
          </p:spPr>
        </p:pic>
        <p:pic>
          <p:nvPicPr>
            <p:cNvPr id="27" name="Grafi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25" y="5877276"/>
              <a:ext cx="1118501" cy="467992"/>
            </a:xfrm>
            <a:prstGeom prst="rect">
              <a:avLst/>
            </a:prstGeom>
          </p:spPr>
        </p:pic>
        <p:pic>
          <p:nvPicPr>
            <p:cNvPr id="28" name="Grafi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5288" y="5877272"/>
              <a:ext cx="1820520" cy="468000"/>
            </a:xfrm>
            <a:prstGeom prst="rect">
              <a:avLst/>
            </a:prstGeom>
          </p:spPr>
        </p:pic>
        <p:pic>
          <p:nvPicPr>
            <p:cNvPr id="29" name="Grafi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7950" y="5877272"/>
              <a:ext cx="1900080" cy="468000"/>
            </a:xfrm>
            <a:prstGeom prst="rect">
              <a:avLst/>
            </a:prstGeom>
          </p:spPr>
        </p:pic>
        <p:pic>
          <p:nvPicPr>
            <p:cNvPr id="30" name="Grafi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3628" y="5854489"/>
              <a:ext cx="734400" cy="513566"/>
            </a:xfrm>
            <a:prstGeom prst="rect">
              <a:avLst/>
            </a:prstGeom>
          </p:spPr>
        </p:pic>
        <p:pic>
          <p:nvPicPr>
            <p:cNvPr id="32" name="Grafik 31" descr="220px-Feuerwehr_RLBS_Logo.svg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43626" y="5823240"/>
              <a:ext cx="576064" cy="576064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9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4800600" cy="381000"/>
          </a:xfrm>
        </p:spPr>
        <p:txBody>
          <a:bodyPr/>
          <a:lstStyle/>
          <a:p>
            <a:pPr algn="l"/>
            <a:r>
              <a:rPr lang="de-DE" dirty="0" smtClean="0"/>
              <a:t>Begrüßung und Einführung</a:t>
            </a:r>
            <a:r>
              <a:rPr lang="de-DE" b="0" dirty="0" smtClean="0"/>
              <a:t> – Aufgaben im Sprechfunk</a:t>
            </a:r>
            <a:endParaRPr lang="de-DE" dirty="0" smtClean="0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918891" y="817554"/>
            <a:ext cx="3624697" cy="58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pPr algn="ctr"/>
            <a:r>
              <a:rPr lang="de-DE" sz="3200" b="1" dirty="0" smtClean="0">
                <a:latin typeface="Arial" charset="0"/>
              </a:rPr>
              <a:t>Der Sprechfunker</a:t>
            </a:r>
            <a:endParaRPr lang="de-DE" sz="3200" b="1" dirty="0">
              <a:latin typeface="Arial" charset="0"/>
            </a:endParaRPr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EBF7-E068-4F8D-869D-A69C98A0E02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3" name="Fußzeilenplatzhalt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Stand 01/2018</a:t>
            </a:r>
            <a:endParaRPr lang="de-DE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32520" y="1505567"/>
            <a:ext cx="8640960" cy="465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eaLnBrk="1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bedient Endgeräte und Zubehör sicher, auch unter schwierigen Bedingungen</a:t>
            </a:r>
          </a:p>
          <a:p>
            <a:pPr marL="342900" marR="0" lvl="0" indent="-342900" defTabSz="914400" eaLnBrk="1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übermittelt (nach Auftrag) Nachrichten bei Übungen und Einsätzen des Brand- und Katastrophenschutzes sowie im Rettungsdienst sicher und fehlerfrei</a:t>
            </a: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kann als Fernmelder in Einsatzleitungen eingesetzt werden</a:t>
            </a:r>
          </a:p>
          <a:p>
            <a:pPr marL="342900" marR="0" lvl="0" indent="-342900" defTabSz="914400" eaLnBrk="1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verfügt über ein grundlegendes Verständnis für die Funktechnik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621832" y="836712"/>
            <a:ext cx="4166511" cy="58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pPr algn="ctr"/>
            <a:r>
              <a:rPr lang="de-DE" sz="3200" b="1" dirty="0" smtClean="0">
                <a:latin typeface="Arial" charset="0"/>
              </a:rPr>
              <a:t>Ausbildungsziele (1)</a:t>
            </a:r>
            <a:endParaRPr lang="de-DE" sz="3200" b="1" dirty="0">
              <a:latin typeface="Arial" charset="0"/>
            </a:endParaRPr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EBF7-E068-4F8D-869D-A69C98A0E0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3" name="Fußzeilenplatzhalt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Stand 01/2018</a:t>
            </a:r>
            <a:endParaRPr lang="de-DE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32520" y="1556792"/>
            <a:ext cx="8640960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 Sprechfunker muss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die Organisation des Gemeinsamen Funknetzes des Landes Hessen nennen können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die wesentlichen Systembestandteile des Gemeinsamen Funknetzes des Landes Hessen nennen können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wesentliche Regelungen aus gesetzliche Bestimmungen und Dienstvorschriften inhaltlich wiedergeben können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431632" cy="381000"/>
          </a:xfrm>
        </p:spPr>
        <p:txBody>
          <a:bodyPr/>
          <a:lstStyle/>
          <a:p>
            <a:pPr algn="l"/>
            <a:r>
              <a:rPr lang="de-DE" dirty="0" smtClean="0"/>
              <a:t>Begrüßung und Einführung</a:t>
            </a:r>
            <a:r>
              <a:rPr lang="de-DE" b="0" dirty="0" smtClean="0"/>
              <a:t> – Ausbildungsziele im Sprechfunk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EBF7-E068-4F8D-869D-A69C98A0E0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3" name="Fußzeilenplatzhalt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Stand 01/2018</a:t>
            </a:r>
            <a:endParaRPr lang="de-DE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32520" y="1628800"/>
            <a:ext cx="8640960" cy="336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</a:rPr>
              <a:t>Der Sprechfunker muss</a:t>
            </a:r>
            <a:endParaRPr lang="de-DE" sz="28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Grundbegriffe der Funktechnik erklären können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Endgeräte und Zubehörteile nennen können und diese Geräte für den praktischen Dienst sicher bedienen können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  <a:tabLst>
                <a:tab pos="6819900" algn="l"/>
              </a:tabLst>
            </a:pP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die Verkehrsabwicklung nach geltenden Vorschriften durchführen können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431632" cy="381000"/>
          </a:xfrm>
        </p:spPr>
        <p:txBody>
          <a:bodyPr/>
          <a:lstStyle/>
          <a:p>
            <a:pPr algn="l"/>
            <a:r>
              <a:rPr lang="de-DE" dirty="0" smtClean="0"/>
              <a:t>Begrüßung und Einführung</a:t>
            </a:r>
            <a:r>
              <a:rPr lang="de-DE" b="0" dirty="0" smtClean="0"/>
              <a:t> – Ausbildungsziele im Sprechfunk</a:t>
            </a:r>
            <a:endParaRPr lang="de-DE" dirty="0" smtClean="0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621832" y="836712"/>
            <a:ext cx="4166512" cy="58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pPr algn="ctr"/>
            <a:r>
              <a:rPr lang="de-DE" sz="3200" b="1" dirty="0" smtClean="0">
                <a:latin typeface="Arial" charset="0"/>
              </a:rPr>
              <a:t>Ausbildungsziele (2)</a:t>
            </a:r>
            <a:endParaRPr lang="de-DE" sz="3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A4-Papier (210x297 mm)</PresentationFormat>
  <Paragraphs>53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Standarddesign</vt:lpstr>
      <vt:lpstr>PowerPoint-Präsentation</vt:lpstr>
      <vt:lpstr>Begrüßung und Einführung – Aufgaben im Sprechfunk</vt:lpstr>
      <vt:lpstr>Begrüßung und Einführung – Ausbildungsziele im Sprechfunk</vt:lpstr>
      <vt:lpstr>Begrüßung und Einführung – Ausbildungsziele im Sprechfunk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2017-12-18T08:02:16Z</dcterms:created>
  <dcterms:modified xsi:type="dcterms:W3CDTF">2017-12-18T08:02:22Z</dcterms:modified>
</cp:coreProperties>
</file>