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20"/>
  </p:notesMasterIdLst>
  <p:handoutMasterIdLst>
    <p:handoutMasterId r:id="rId21"/>
  </p:handoutMasterIdLst>
  <p:sldIdLst>
    <p:sldId id="275" r:id="rId2"/>
    <p:sldId id="310" r:id="rId3"/>
    <p:sldId id="312" r:id="rId4"/>
    <p:sldId id="313" r:id="rId5"/>
    <p:sldId id="314" r:id="rId6"/>
    <p:sldId id="315" r:id="rId7"/>
    <p:sldId id="316" r:id="rId8"/>
    <p:sldId id="334" r:id="rId9"/>
    <p:sldId id="323" r:id="rId10"/>
    <p:sldId id="324" r:id="rId11"/>
    <p:sldId id="325" r:id="rId12"/>
    <p:sldId id="326" r:id="rId13"/>
    <p:sldId id="327" r:id="rId14"/>
    <p:sldId id="328" r:id="rId15"/>
    <p:sldId id="329" r:id="rId16"/>
    <p:sldId id="330" r:id="rId17"/>
    <p:sldId id="331" r:id="rId18"/>
    <p:sldId id="333" r:id="rId19"/>
  </p:sldIdLst>
  <p:sldSz cx="9906000" cy="6858000" type="A4"/>
  <p:notesSz cx="6797675" cy="9928225"/>
  <p:defaultTextStyle>
    <a:defPPr>
      <a:defRPr lang="de-DE"/>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166"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332"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498"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663"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5828" algn="l" defTabSz="914332" rtl="0" eaLnBrk="1" latinLnBrk="0" hangingPunct="1">
      <a:defRPr sz="1400" kern="1200">
        <a:solidFill>
          <a:schemeClr val="tx1"/>
        </a:solidFill>
        <a:latin typeface="Times New Roman" pitchFamily="18" charset="0"/>
        <a:ea typeface="+mn-ea"/>
        <a:cs typeface="+mn-cs"/>
      </a:defRPr>
    </a:lvl6pPr>
    <a:lvl7pPr marL="2742994" algn="l" defTabSz="914332" rtl="0" eaLnBrk="1" latinLnBrk="0" hangingPunct="1">
      <a:defRPr sz="1400" kern="1200">
        <a:solidFill>
          <a:schemeClr val="tx1"/>
        </a:solidFill>
        <a:latin typeface="Times New Roman" pitchFamily="18" charset="0"/>
        <a:ea typeface="+mn-ea"/>
        <a:cs typeface="+mn-cs"/>
      </a:defRPr>
    </a:lvl7pPr>
    <a:lvl8pPr marL="3200160" algn="l" defTabSz="914332" rtl="0" eaLnBrk="1" latinLnBrk="0" hangingPunct="1">
      <a:defRPr sz="1400" kern="1200">
        <a:solidFill>
          <a:schemeClr val="tx1"/>
        </a:solidFill>
        <a:latin typeface="Times New Roman" pitchFamily="18" charset="0"/>
        <a:ea typeface="+mn-ea"/>
        <a:cs typeface="+mn-cs"/>
      </a:defRPr>
    </a:lvl8pPr>
    <a:lvl9pPr marL="3657326" algn="l" defTabSz="914332" rtl="0" eaLnBrk="1" latinLnBrk="0" hangingPunct="1">
      <a:defRPr sz="1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B9"/>
    <a:srgbClr val="F59B77"/>
    <a:srgbClr val="CDF2FF"/>
    <a:srgbClr val="DAEFC3"/>
    <a:srgbClr val="F1F1C5"/>
    <a:srgbClr val="008000"/>
    <a:srgbClr val="0033CC"/>
    <a:srgbClr val="FF9933"/>
    <a:srgbClr val="FF99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377" autoAdjust="0"/>
    <p:restoredTop sz="93757" autoAdjust="0"/>
  </p:normalViewPr>
  <p:slideViewPr>
    <p:cSldViewPr>
      <p:cViewPr>
        <p:scale>
          <a:sx n="110" d="100"/>
          <a:sy n="110" d="100"/>
        </p:scale>
        <p:origin x="-1236" y="23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2052" y="1074"/>
      </p:cViewPr>
      <p:guideLst>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Mappe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Pt>
            <c:idx val="0"/>
            <c:bubble3D val="0"/>
            <c:spPr>
              <a:solidFill>
                <a:srgbClr val="FF0000"/>
              </a:solidFill>
            </c:spPr>
          </c:dPt>
          <c:dPt>
            <c:idx val="1"/>
            <c:bubble3D val="0"/>
            <c:spPr>
              <a:solidFill>
                <a:srgbClr val="FFC000"/>
              </a:solidFill>
            </c:spPr>
          </c:dPt>
          <c:dPt>
            <c:idx val="2"/>
            <c:bubble3D val="0"/>
            <c:spPr>
              <a:solidFill>
                <a:srgbClr val="F4EE00"/>
              </a:solidFill>
            </c:spPr>
          </c:dPt>
          <c:dPt>
            <c:idx val="3"/>
            <c:bubble3D val="0"/>
            <c:spPr>
              <a:solidFill>
                <a:srgbClr val="92D050"/>
              </a:solidFill>
            </c:spPr>
          </c:dPt>
          <c:dPt>
            <c:idx val="4"/>
            <c:bubble3D val="0"/>
            <c:spPr>
              <a:solidFill>
                <a:srgbClr val="00B050"/>
              </a:solidFill>
              <a:scene3d>
                <a:camera prst="orthographicFront"/>
                <a:lightRig rig="threePt" dir="t"/>
              </a:scene3d>
              <a:sp3d prstMaterial="dkEdge"/>
            </c:spPr>
          </c:dPt>
          <c:dLbls>
            <c:dLbl>
              <c:idx val="4"/>
              <c:layout>
                <c:manualLayout>
                  <c:x val="0.16250623436225298"/>
                  <c:y val="-0.26177685286282981"/>
                </c:manualLayout>
              </c:layout>
              <c:spPr/>
              <c:txPr>
                <a:bodyPr/>
                <a:lstStyle/>
                <a:p>
                  <a:pPr>
                    <a:defRPr sz="1200">
                      <a:solidFill>
                        <a:schemeClr val="bg1"/>
                      </a:solidFill>
                    </a:defRPr>
                  </a:pPr>
                  <a:endParaRPr lang="de-DE"/>
                </a:p>
              </c:txPr>
              <c:showLegendKey val="0"/>
              <c:showVal val="0"/>
              <c:showCatName val="0"/>
              <c:showSerName val="0"/>
              <c:showPercent val="1"/>
              <c:showBubbleSize val="0"/>
            </c:dLbl>
            <c:txPr>
              <a:bodyPr/>
              <a:lstStyle/>
              <a:p>
                <a:pPr>
                  <a:defRPr sz="1200"/>
                </a:pPr>
                <a:endParaRPr lang="de-DE"/>
              </a:p>
            </c:txPr>
            <c:showLegendKey val="0"/>
            <c:showVal val="0"/>
            <c:showCatName val="0"/>
            <c:showSerName val="0"/>
            <c:showPercent val="1"/>
            <c:showBubbleSize val="0"/>
            <c:showLeaderLines val="0"/>
          </c:dLbls>
          <c:cat>
            <c:strRef>
              <c:f>Tabelle1!$A$1:$A$5</c:f>
              <c:strCache>
                <c:ptCount val="5"/>
                <c:pt idx="0">
                  <c:v>unversorgt</c:v>
                </c:pt>
                <c:pt idx="1">
                  <c:v>GAN 0/1</c:v>
                </c:pt>
                <c:pt idx="2">
                  <c:v>GAN 2</c:v>
                </c:pt>
                <c:pt idx="3">
                  <c:v>GAN 3</c:v>
                </c:pt>
                <c:pt idx="4">
                  <c:v>GAN 4</c:v>
                </c:pt>
              </c:strCache>
            </c:strRef>
          </c:cat>
          <c:val>
            <c:numRef>
              <c:f>Tabelle1!$B$1:$B$5</c:f>
              <c:numCache>
                <c:formatCode>0%</c:formatCode>
                <c:ptCount val="5"/>
                <c:pt idx="0">
                  <c:v>1.0000000000000083E-2</c:v>
                </c:pt>
                <c:pt idx="1">
                  <c:v>2.0000000000000052E-2</c:v>
                </c:pt>
                <c:pt idx="2">
                  <c:v>2.0000000000000052E-2</c:v>
                </c:pt>
                <c:pt idx="3">
                  <c:v>9.0000000000000066E-2</c:v>
                </c:pt>
                <c:pt idx="4">
                  <c:v>0.86000000000000065</c:v>
                </c:pt>
              </c:numCache>
            </c:numRef>
          </c:val>
        </c:ser>
        <c:dLbls>
          <c:showLegendKey val="0"/>
          <c:showVal val="0"/>
          <c:showCatName val="0"/>
          <c:showSerName val="0"/>
          <c:showPercent val="1"/>
          <c:showBubbleSize val="0"/>
          <c:showLeaderLines val="0"/>
        </c:dLbls>
      </c:pie3DChart>
    </c:plotArea>
    <c:legend>
      <c:legendPos val="t"/>
      <c:layout/>
      <c:overlay val="0"/>
      <c:txPr>
        <a:bodyPr/>
        <a:lstStyle/>
        <a:p>
          <a:pPr>
            <a:defRPr sz="1600"/>
          </a:pPr>
          <a:endParaRPr lang="de-DE"/>
        </a:p>
      </c:txPr>
    </c:legend>
    <c:plotVisOnly val="1"/>
    <c:dispBlanksAs val="gap"/>
    <c:showDLblsOverMax val="0"/>
  </c:chart>
  <c:spPr>
    <a:ln>
      <a:noFill/>
    </a:ln>
  </c:spPr>
  <c:txPr>
    <a:bodyPr/>
    <a:lstStyle/>
    <a:p>
      <a:pPr>
        <a:defRPr sz="1200">
          <a:latin typeface="+mj-lt"/>
        </a:defRPr>
      </a:pPr>
      <a:endParaRPr lang="de-DE"/>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de-DE" dirty="0">
              <a:latin typeface="Arial" pitchFamily="34" charset="0"/>
            </a:endParaRPr>
          </a:p>
        </p:txBody>
      </p:sp>
      <p:sp>
        <p:nvSpPr>
          <p:cNvPr id="10240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dirty="0">
              <a:latin typeface="Arial" pitchFamily="34" charset="0"/>
            </a:endParaRPr>
          </a:p>
        </p:txBody>
      </p:sp>
      <p:sp>
        <p:nvSpPr>
          <p:cNvPr id="10240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de-DE" dirty="0">
              <a:latin typeface="Arial" pitchFamily="34" charset="0"/>
            </a:endParaRPr>
          </a:p>
        </p:txBody>
      </p:sp>
      <p:sp>
        <p:nvSpPr>
          <p:cNvPr id="102405"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4BDB437-83BE-44E8-8FFF-920BD4CDC7F1}" type="slidenum">
              <a:rPr lang="de-DE">
                <a:latin typeface="Arial" pitchFamily="34" charset="0"/>
              </a:rPr>
              <a:pPr>
                <a:defRPr/>
              </a:pPr>
              <a:t>‹Nr.›</a:t>
            </a:fld>
            <a:endParaRPr lang="de-DE" dirty="0">
              <a:latin typeface="Arial" pitchFamily="34" charset="0"/>
            </a:endParaRPr>
          </a:p>
        </p:txBody>
      </p:sp>
    </p:spTree>
    <p:extLst>
      <p:ext uri="{BB962C8B-B14F-4D97-AF65-F5344CB8AC3E}">
        <p14:creationId xmlns:p14="http://schemas.microsoft.com/office/powerpoint/2010/main" val="2195221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133" tIns="46066" rIns="92133" bIns="46066" numCol="1" anchor="t" anchorCtr="0" compatLnSpc="1">
            <a:prstTxWarp prst="textNoShape">
              <a:avLst/>
            </a:prstTxWarp>
          </a:bodyPr>
          <a:lstStyle>
            <a:lvl1pPr defTabSz="922338">
              <a:defRPr sz="1200" smtClean="0">
                <a:latin typeface="Arial" pitchFamily="34" charset="0"/>
              </a:defRPr>
            </a:lvl1pPr>
          </a:lstStyle>
          <a:p>
            <a:pPr>
              <a:defRPr/>
            </a:pPr>
            <a:endParaRPr lang="de-DE" dirty="0"/>
          </a:p>
        </p:txBody>
      </p:sp>
      <p:sp>
        <p:nvSpPr>
          <p:cNvPr id="22531"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92133" tIns="46066" rIns="92133" bIns="46066" numCol="1" anchor="t" anchorCtr="0" compatLnSpc="1">
            <a:prstTxWarp prst="textNoShape">
              <a:avLst/>
            </a:prstTxWarp>
          </a:bodyPr>
          <a:lstStyle>
            <a:lvl1pPr algn="r" defTabSz="922338">
              <a:defRPr sz="1200" smtClean="0">
                <a:latin typeface="Arial" pitchFamily="34" charset="0"/>
              </a:defRPr>
            </a:lvl1pPr>
          </a:lstStyle>
          <a:p>
            <a:pPr>
              <a:defRPr/>
            </a:pPr>
            <a:endParaRPr lang="de-DE" dirty="0"/>
          </a:p>
        </p:txBody>
      </p:sp>
      <p:sp>
        <p:nvSpPr>
          <p:cNvPr id="19460" name="Rectangle 4"/>
          <p:cNvSpPr>
            <a:spLocks noGrp="1" noRot="1" noChangeAspect="1" noChangeArrowheads="1" noTextEdit="1"/>
          </p:cNvSpPr>
          <p:nvPr>
            <p:ph type="sldImg" idx="2"/>
          </p:nvPr>
        </p:nvSpPr>
        <p:spPr bwMode="auto">
          <a:xfrm>
            <a:off x="715963" y="746125"/>
            <a:ext cx="5372100" cy="37211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2133" tIns="46066" rIns="92133" bIns="46066" numCol="1" anchor="t" anchorCtr="0" compatLnSpc="1">
            <a:prstTxWarp prst="textNoShape">
              <a:avLst/>
            </a:prstTxWarp>
          </a:bodyPr>
          <a:lstStyle/>
          <a:p>
            <a:pPr lvl="0"/>
            <a:r>
              <a:rPr lang="de-DE" noProof="0" dirty="0" smtClean="0"/>
              <a:t>Klicken Sie, um die Formate des Vorlagentextes zu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p:txBody>
      </p:sp>
      <p:sp>
        <p:nvSpPr>
          <p:cNvPr id="22534" name="Rectangle 6"/>
          <p:cNvSpPr>
            <a:spLocks noGrp="1" noChangeArrowheads="1"/>
          </p:cNvSpPr>
          <p:nvPr>
            <p:ph type="ftr" sz="quarter" idx="4"/>
          </p:nvPr>
        </p:nvSpPr>
        <p:spPr bwMode="auto">
          <a:xfrm>
            <a:off x="0" y="9431338"/>
            <a:ext cx="2944813" cy="496887"/>
          </a:xfrm>
          <a:prstGeom prst="rect">
            <a:avLst/>
          </a:prstGeom>
          <a:noFill/>
          <a:ln w="9525">
            <a:noFill/>
            <a:miter lim="800000"/>
            <a:headEnd/>
            <a:tailEnd/>
          </a:ln>
          <a:effectLst/>
        </p:spPr>
        <p:txBody>
          <a:bodyPr vert="horz" wrap="square" lIns="92133" tIns="46066" rIns="92133" bIns="46066" numCol="1" anchor="b" anchorCtr="0" compatLnSpc="1">
            <a:prstTxWarp prst="textNoShape">
              <a:avLst/>
            </a:prstTxWarp>
          </a:bodyPr>
          <a:lstStyle>
            <a:lvl1pPr defTabSz="922338">
              <a:defRPr sz="1200" smtClean="0">
                <a:latin typeface="Arial" pitchFamily="34" charset="0"/>
              </a:defRPr>
            </a:lvl1pPr>
          </a:lstStyle>
          <a:p>
            <a:pPr>
              <a:defRPr/>
            </a:pPr>
            <a:endParaRPr lang="de-DE" dirty="0"/>
          </a:p>
        </p:txBody>
      </p:sp>
      <p:sp>
        <p:nvSpPr>
          <p:cNvPr id="22535" name="Rectangle 7"/>
          <p:cNvSpPr>
            <a:spLocks noGrp="1" noChangeArrowheads="1"/>
          </p:cNvSpPr>
          <p:nvPr>
            <p:ph type="sldNum" sz="quarter" idx="5"/>
          </p:nvPr>
        </p:nvSpPr>
        <p:spPr bwMode="auto">
          <a:xfrm>
            <a:off x="3852863" y="9431338"/>
            <a:ext cx="2944812" cy="496887"/>
          </a:xfrm>
          <a:prstGeom prst="rect">
            <a:avLst/>
          </a:prstGeom>
          <a:noFill/>
          <a:ln w="9525">
            <a:noFill/>
            <a:miter lim="800000"/>
            <a:headEnd/>
            <a:tailEnd/>
          </a:ln>
          <a:effectLst/>
        </p:spPr>
        <p:txBody>
          <a:bodyPr vert="horz" wrap="square" lIns="92133" tIns="46066" rIns="92133" bIns="46066" numCol="1" anchor="b" anchorCtr="0" compatLnSpc="1">
            <a:prstTxWarp prst="textNoShape">
              <a:avLst/>
            </a:prstTxWarp>
          </a:bodyPr>
          <a:lstStyle>
            <a:lvl1pPr algn="r" defTabSz="922338">
              <a:defRPr sz="1200" smtClean="0">
                <a:latin typeface="Arial" pitchFamily="34" charset="0"/>
              </a:defRPr>
            </a:lvl1pPr>
          </a:lstStyle>
          <a:p>
            <a:pPr>
              <a:defRPr/>
            </a:pPr>
            <a:fld id="{63BDF5E8-C5B3-4C49-95E8-814E4BFDEB09}" type="slidenum">
              <a:rPr lang="de-DE" smtClean="0"/>
              <a:pPr>
                <a:defRPr/>
              </a:pPr>
              <a:t>‹Nr.›</a:t>
            </a:fld>
            <a:endParaRPr lang="de-DE" dirty="0"/>
          </a:p>
        </p:txBody>
      </p:sp>
    </p:spTree>
    <p:extLst>
      <p:ext uri="{BB962C8B-B14F-4D97-AF65-F5344CB8AC3E}">
        <p14:creationId xmlns:p14="http://schemas.microsoft.com/office/powerpoint/2010/main" val="36853017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166"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332"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498"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663"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5828"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6"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6B3D5370-E141-4880-92E6-5E5E20F8F75A}" type="slidenum">
              <a:rPr lang="de-DE" smtClean="0"/>
              <a:pPr/>
              <a:t>1</a:t>
            </a:fld>
            <a:endParaRPr lang="de-DE" smtClean="0"/>
          </a:p>
        </p:txBody>
      </p:sp>
      <p:sp>
        <p:nvSpPr>
          <p:cNvPr id="22531" name="Rectangle 2"/>
          <p:cNvSpPr>
            <a:spLocks noGrp="1" noRot="1" noChangeAspect="1" noChangeArrowheads="1" noTextEdit="1"/>
          </p:cNvSpPr>
          <p:nvPr>
            <p:ph type="sldImg"/>
          </p:nvPr>
        </p:nvSpPr>
        <p:spPr>
          <a:xfrm>
            <a:off x="711200" y="744538"/>
            <a:ext cx="5375275" cy="3722687"/>
          </a:xfrm>
          <a:ln/>
        </p:spPr>
      </p:sp>
      <p:sp>
        <p:nvSpPr>
          <p:cNvPr id="22532" name="Rectangle 3"/>
          <p:cNvSpPr>
            <a:spLocks noGrp="1" noChangeArrowheads="1"/>
          </p:cNvSpPr>
          <p:nvPr>
            <p:ph type="body" idx="1"/>
          </p:nvPr>
        </p:nvSpPr>
        <p:spPr>
          <a:xfrm>
            <a:off x="734541" y="4676080"/>
            <a:ext cx="5328592" cy="4467225"/>
          </a:xfrm>
          <a:noFill/>
          <a:ln/>
        </p:spPr>
        <p:txBody>
          <a:bodyPr/>
          <a:lstStyle/>
          <a:p>
            <a:pPr eaLnBrk="1" hangingPunct="1"/>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9C0F277-6FC3-4353-8363-C330A2937AA2}" type="slidenum">
              <a:rPr lang="de-DE" smtClean="0"/>
              <a:pPr/>
              <a:t>11</a:t>
            </a:fld>
            <a:endParaRPr lang="de-DE"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34541" y="4714875"/>
            <a:ext cx="5328592" cy="4467225"/>
          </a:xfrm>
          <a:noFill/>
          <a:ln/>
        </p:spPr>
        <p:txBody>
          <a:bodyPr/>
          <a:lstStyle/>
          <a:p>
            <a:pPr marL="180975" lvl="0" indent="-180975">
              <a:buFont typeface="Arial" charset="0"/>
              <a:buChar char="•"/>
            </a:pPr>
            <a:r>
              <a:rPr lang="de-DE" sz="1000" dirty="0" smtClean="0"/>
              <a:t>gezielte Gesprächsaufbau zwischen zwei Teilnehmern</a:t>
            </a:r>
          </a:p>
          <a:p>
            <a:pPr marL="180975" lvl="0" indent="-180975">
              <a:buFont typeface="Arial" charset="0"/>
              <a:buChar char="•"/>
            </a:pPr>
            <a:r>
              <a:rPr lang="de-DE" sz="1000" dirty="0" smtClean="0"/>
              <a:t>vergleichbar Telefonie, netzintern ggf. auch über Leitstelle an Dritte (Telefon) vermittelt</a:t>
            </a:r>
          </a:p>
          <a:p>
            <a:pPr marL="180975" indent="-180975">
              <a:buFont typeface="Arial" charset="0"/>
              <a:buChar char="•"/>
            </a:pPr>
            <a:r>
              <a:rPr lang="de-DE" sz="1000" dirty="0" smtClean="0"/>
              <a:t>Eingabe Rufnummer und Wahltaste (grüner Hörer) betätigen</a:t>
            </a:r>
          </a:p>
          <a:p>
            <a:pPr marL="180975" lvl="0" indent="-180975">
              <a:buFont typeface="Arial" charset="0"/>
              <a:buChar char="•"/>
            </a:pPr>
            <a:r>
              <a:rPr lang="de-DE" sz="1000" dirty="0" smtClean="0"/>
              <a:t>unabhängig von der ausgewählten Gruppenwahl</a:t>
            </a:r>
          </a:p>
          <a:p>
            <a:pPr marL="180975" lvl="0" indent="-180975">
              <a:buFont typeface="Arial" charset="0"/>
              <a:buChar char="•"/>
            </a:pPr>
            <a:r>
              <a:rPr lang="de-DE" sz="1000" dirty="0" smtClean="0"/>
              <a:t>während des Einzelrufes keine Gruppenkommunikation möglich</a:t>
            </a:r>
          </a:p>
          <a:p>
            <a:pPr marL="180975" lvl="0" indent="-180975">
              <a:buFont typeface="Arial" charset="0"/>
              <a:buChar char="•"/>
            </a:pPr>
            <a:r>
              <a:rPr lang="de-DE" sz="1000" dirty="0" smtClean="0"/>
              <a:t>abhängig von der Geräteprogrammierung!</a:t>
            </a:r>
          </a:p>
          <a:p>
            <a:pPr marL="171450" lvl="0" indent="-171450">
              <a:buFont typeface="Arial" panose="020B0604020202020204" pitchFamily="34" charset="0"/>
              <a:buChar char="•"/>
            </a:pPr>
            <a:r>
              <a:rPr lang="de-DE" sz="1200" kern="1200" dirty="0" smtClean="0">
                <a:solidFill>
                  <a:schemeClr val="tx1"/>
                </a:solidFill>
                <a:effectLst/>
                <a:latin typeface="Arial" pitchFamily="34" charset="0"/>
                <a:ea typeface="+mn-ea"/>
                <a:cs typeface="+mn-cs"/>
              </a:rPr>
              <a:t>Wegen des erhöhten Ressourcenbedarfs ist dieser zur Zeit nicht verfügbar.</a:t>
            </a:r>
          </a:p>
          <a:p>
            <a:pPr eaLnBrk="1" hangingPunct="1"/>
            <a:endParaRPr lang="de-DE" sz="10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54739C50-80C8-4DB3-8423-71FF274E9E3C}" type="slidenum">
              <a:rPr lang="de-DE" smtClean="0"/>
              <a:pPr/>
              <a:t>12</a:t>
            </a:fld>
            <a:endParaRPr lang="de-DE"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734541" y="4714875"/>
            <a:ext cx="5400600" cy="4467225"/>
          </a:xfrm>
          <a:noFill/>
          <a:ln/>
        </p:spPr>
        <p:txBody>
          <a:bodyPr/>
          <a:lstStyle/>
          <a:p>
            <a:pPr eaLnBrk="1" hangingPunct="1"/>
            <a:r>
              <a:rPr lang="de-DE" sz="1000" u="sng" dirty="0" smtClean="0"/>
              <a:t>Netzunabhängiger Betrieb (DMO):</a:t>
            </a:r>
          </a:p>
          <a:p>
            <a:pPr marL="0" marR="0" indent="0" algn="l" defTabSz="914400" rtl="0" eaLnBrk="1" fontAlgn="base" latinLnBrk="0" hangingPunct="1">
              <a:lnSpc>
                <a:spcPct val="100000"/>
              </a:lnSpc>
              <a:spcBef>
                <a:spcPct val="30000"/>
              </a:spcBef>
              <a:spcAft>
                <a:spcPct val="0"/>
              </a:spcAft>
              <a:buClrTx/>
              <a:buSzTx/>
              <a:buFontTx/>
              <a:buChar char="-"/>
              <a:tabLst/>
              <a:defRPr/>
            </a:pPr>
            <a:r>
              <a:rPr lang="de-DE" sz="1200" kern="1200" dirty="0" smtClean="0">
                <a:solidFill>
                  <a:schemeClr val="tx1"/>
                </a:solidFill>
                <a:latin typeface="Arial" pitchFamily="34" charset="0"/>
                <a:ea typeface="+mn-ea"/>
                <a:cs typeface="+mn-cs"/>
              </a:rPr>
              <a:t> Kommunikation im Tetra-Standard auch ohne Basisstation möglich</a:t>
            </a:r>
          </a:p>
          <a:p>
            <a:pPr marL="0" marR="0" indent="0" algn="l" defTabSz="914400" rtl="0" eaLnBrk="1" fontAlgn="base" latinLnBrk="0" hangingPunct="1">
              <a:lnSpc>
                <a:spcPct val="100000"/>
              </a:lnSpc>
              <a:spcBef>
                <a:spcPct val="30000"/>
              </a:spcBef>
              <a:spcAft>
                <a:spcPct val="0"/>
              </a:spcAft>
              <a:buClrTx/>
              <a:buSzTx/>
              <a:buFontTx/>
              <a:buChar char="-"/>
              <a:tabLst/>
              <a:defRPr/>
            </a:pPr>
            <a:r>
              <a:rPr lang="de-DE" sz="1200" kern="1200" dirty="0" smtClean="0">
                <a:solidFill>
                  <a:schemeClr val="tx1"/>
                </a:solidFill>
                <a:latin typeface="Arial" pitchFamily="34" charset="0"/>
                <a:ea typeface="+mn-ea"/>
                <a:cs typeface="+mn-cs"/>
              </a:rPr>
              <a:t> Voraussetzung: alle im DMO zu betreibenden Funkgeräte wurden manuell umgeschaltet</a:t>
            </a:r>
          </a:p>
          <a:p>
            <a:pPr marL="0" marR="0" indent="0" algn="l" defTabSz="914400" rtl="0" eaLnBrk="1" fontAlgn="base" latinLnBrk="0" hangingPunct="1">
              <a:lnSpc>
                <a:spcPct val="100000"/>
              </a:lnSpc>
              <a:spcBef>
                <a:spcPct val="30000"/>
              </a:spcBef>
              <a:spcAft>
                <a:spcPct val="0"/>
              </a:spcAft>
              <a:buClrTx/>
              <a:buSzTx/>
              <a:buFontTx/>
              <a:buNone/>
              <a:tabLst/>
              <a:defRPr/>
            </a:pPr>
            <a:endParaRPr lang="de-DE" sz="1000" dirty="0" smtClean="0"/>
          </a:p>
          <a:p>
            <a:pPr eaLnBrk="1" hangingPunct="1"/>
            <a:r>
              <a:rPr lang="de-DE" sz="1000" dirty="0" smtClean="0"/>
              <a:t>Der Einzelruf wird in Hessen im DMO nicht verwendet, ist jedoch als Leistungsmerkmal im TETRA möglich.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6E08B3E-F49A-4A97-A34C-193ED08B2BA7}" type="slidenum">
              <a:rPr lang="de-DE" smtClean="0"/>
              <a:pPr/>
              <a:t>13</a:t>
            </a:fld>
            <a:endParaRPr lang="de-DE"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734541" y="4714875"/>
            <a:ext cx="5328592" cy="4467225"/>
          </a:xfrm>
          <a:noFill/>
          <a:ln/>
        </p:spPr>
        <p:txBody>
          <a:bodyPr/>
          <a:lstStyle/>
          <a:p>
            <a:pPr marL="180975" lvl="0" indent="-180975">
              <a:buFont typeface="Arial" pitchFamily="34" charset="0"/>
              <a:buChar char="•"/>
            </a:pPr>
            <a:r>
              <a:rPr lang="de-DE" sz="1000" dirty="0" smtClean="0"/>
              <a:t>Funktionsweise </a:t>
            </a:r>
            <a:r>
              <a:rPr lang="de-DE" sz="1000" u="sng" dirty="0" smtClean="0"/>
              <a:t>kurz</a:t>
            </a:r>
            <a:r>
              <a:rPr lang="de-DE" sz="1000" dirty="0" smtClean="0"/>
              <a:t> erläutern:</a:t>
            </a:r>
          </a:p>
          <a:p>
            <a:pPr marL="446088" lvl="1" indent="-180975">
              <a:buFont typeface="Symbol" pitchFamily="18" charset="2"/>
              <a:buChar char="-"/>
            </a:pPr>
            <a:r>
              <a:rPr lang="de-DE" sz="1000" dirty="0" smtClean="0"/>
              <a:t>empfängt Funksignal und sendet es „verstärkt“ wieder aus</a:t>
            </a:r>
          </a:p>
          <a:p>
            <a:pPr marL="180975" lvl="0" indent="-180975">
              <a:buFont typeface="Arial" pitchFamily="34" charset="0"/>
              <a:buChar char="•"/>
            </a:pPr>
            <a:r>
              <a:rPr lang="de-DE" sz="1000" dirty="0" smtClean="0"/>
              <a:t>Einsatzzweck beschreiben:</a:t>
            </a:r>
          </a:p>
          <a:p>
            <a:pPr marL="446088" lvl="1" indent="-180975">
              <a:buFont typeface="Symbol" pitchFamily="18" charset="2"/>
              <a:buChar char="-"/>
            </a:pPr>
            <a:r>
              <a:rPr lang="de-DE" sz="1000" dirty="0" smtClean="0"/>
              <a:t>die Verfügbarkeit des netzunabhängigen Betriebs (DMO) wird an der Einsatzstelle vergrößert</a:t>
            </a:r>
          </a:p>
          <a:p>
            <a:pPr marL="446088" lvl="1" indent="-180975">
              <a:buFont typeface="Symbol" pitchFamily="18" charset="2"/>
              <a:buChar char="-"/>
            </a:pPr>
            <a:r>
              <a:rPr lang="de-DE" sz="1000" dirty="0" smtClean="0"/>
              <a:t>ggf. besondere Bedeutung beim Vorgehen in (ausgedehnten) Gebäuden</a:t>
            </a:r>
          </a:p>
          <a:p>
            <a:pPr eaLnBrk="1" hangingPunct="1">
              <a:buFontTx/>
              <a:buNone/>
            </a:pPr>
            <a:endParaRPr lang="de-DE" sz="1000" dirty="0" smtClean="0">
              <a:sym typeface="Wingdings" pitchFamily="2" charset="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49A9ED5C-6155-4580-BC61-90C17800141C}" type="slidenum">
              <a:rPr lang="de-DE" smtClean="0"/>
              <a:pPr/>
              <a:t>14</a:t>
            </a:fld>
            <a:endParaRPr lang="de-DE"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734541" y="4714875"/>
            <a:ext cx="5400600" cy="4467225"/>
          </a:xfrm>
          <a:noFill/>
          <a:ln/>
        </p:spPr>
        <p:txBody>
          <a:bodyPr/>
          <a:lstStyle/>
          <a:p>
            <a:pPr marL="180975" indent="-180975">
              <a:buFont typeface="Arial" pitchFamily="34" charset="0"/>
              <a:buChar char="•"/>
            </a:pPr>
            <a:r>
              <a:rPr lang="de-DE" sz="1000" dirty="0" smtClean="0"/>
              <a:t>Funktionsweise </a:t>
            </a:r>
            <a:r>
              <a:rPr lang="de-DE" sz="1000" u="sng" dirty="0" smtClean="0"/>
              <a:t>kurz</a:t>
            </a:r>
            <a:r>
              <a:rPr lang="de-DE" sz="1000" dirty="0" smtClean="0"/>
              <a:t> erläutern:</a:t>
            </a:r>
          </a:p>
          <a:p>
            <a:pPr marL="446088" indent="-180975">
              <a:buFont typeface="Symbol" pitchFamily="18" charset="2"/>
              <a:buChar char="-"/>
            </a:pPr>
            <a:r>
              <a:rPr lang="de-DE" sz="1000" dirty="0" smtClean="0"/>
              <a:t>leitet Gespräche aus dem DMO in den TMO über bzw. auch anders herum</a:t>
            </a:r>
          </a:p>
          <a:p>
            <a:pPr marL="446088" indent="-180975">
              <a:buFont typeface="Symbol" pitchFamily="18" charset="2"/>
              <a:buChar char="-"/>
            </a:pPr>
            <a:r>
              <a:rPr lang="de-DE" sz="1000" dirty="0" smtClean="0"/>
              <a:t>zunächst im Funkbetrieb nicht erforderlich.</a:t>
            </a:r>
            <a:endParaRPr lang="de-DE" sz="10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p:spPr>
        <p:txBody>
          <a:bodyPr/>
          <a:lstStyle/>
          <a:p>
            <a:fld id="{9AFB28CA-3A89-49E8-80BE-0BB1052F46D2}" type="slidenum">
              <a:rPr lang="de-DE" smtClean="0"/>
              <a:pPr/>
              <a:t>16</a:t>
            </a:fld>
            <a:endParaRPr lang="de-DE" smtClean="0"/>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xfrm>
            <a:off x="734541" y="4714875"/>
            <a:ext cx="5400600" cy="4467225"/>
          </a:xfrm>
          <a:noFill/>
          <a:ln/>
        </p:spPr>
        <p:txBody>
          <a:bodyPr/>
          <a:lstStyle/>
          <a:p>
            <a:r>
              <a:rPr lang="de-DE" sz="1000" kern="1200" dirty="0" smtClean="0">
                <a:solidFill>
                  <a:schemeClr val="tx1"/>
                </a:solidFill>
                <a:latin typeface="Arial" pitchFamily="34" charset="0"/>
                <a:ea typeface="+mn-ea"/>
                <a:cs typeface="+mn-cs"/>
              </a:rPr>
              <a:t>Generell werden beim Sprechfunk zwei Möglichkeiten der Verschlüsselung unterschieden: </a:t>
            </a:r>
          </a:p>
          <a:p>
            <a:pPr marL="180975" lvl="0" indent="-180975">
              <a:buFont typeface="Arial" pitchFamily="34" charset="0"/>
              <a:buChar char="•"/>
            </a:pPr>
            <a:r>
              <a:rPr lang="de-DE" sz="1000" dirty="0" smtClean="0"/>
              <a:t>L</a:t>
            </a:r>
            <a:r>
              <a:rPr lang="de-DE" sz="1000" kern="1200" dirty="0" smtClean="0">
                <a:solidFill>
                  <a:schemeClr val="tx1"/>
                </a:solidFill>
                <a:latin typeface="Arial" pitchFamily="34" charset="0"/>
                <a:ea typeface="+mn-ea"/>
                <a:cs typeface="+mn-cs"/>
              </a:rPr>
              <a:t>uftschnittstellenverschlüsselung</a:t>
            </a:r>
          </a:p>
          <a:p>
            <a:pPr marL="446088" lvl="1" indent="-180975">
              <a:buFont typeface="Symbol" pitchFamily="18" charset="2"/>
              <a:buChar char="-"/>
            </a:pPr>
            <a:r>
              <a:rPr lang="de-DE" sz="1000" dirty="0" smtClean="0"/>
              <a:t>Luftschnittstellenverschlüsselung als Standardverschlüsselung</a:t>
            </a:r>
          </a:p>
          <a:p>
            <a:endParaRPr lang="de-DE" sz="1000" kern="1200" dirty="0" smtClean="0">
              <a:solidFill>
                <a:schemeClr val="tx1"/>
              </a:solidFill>
              <a:latin typeface="Arial" pitchFamily="34" charset="0"/>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5FD20D57-9EF2-4CB5-A9E0-26655387891A}" type="slidenum">
              <a:rPr lang="de-DE" smtClean="0"/>
              <a:pPr/>
              <a:t>17</a:t>
            </a:fld>
            <a:endParaRPr lang="de-DE" smtClean="0"/>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xfrm>
            <a:off x="734541" y="4714875"/>
            <a:ext cx="5328592" cy="4467225"/>
          </a:xfrm>
          <a:noFill/>
          <a:ln/>
        </p:spPr>
        <p:txBody>
          <a:bodyPr/>
          <a:lstStyle/>
          <a:p>
            <a:pPr marL="180975" lvl="0" indent="-180975">
              <a:buFont typeface="Arial" pitchFamily="34" charset="0"/>
              <a:buChar char="•"/>
            </a:pPr>
            <a:r>
              <a:rPr lang="de-DE" sz="1000" dirty="0" smtClean="0"/>
              <a:t>Ende-zu-Ende-Verschlüsselung</a:t>
            </a:r>
          </a:p>
          <a:p>
            <a:pPr marL="446088" lvl="1" indent="-180975">
              <a:buFont typeface="Symbol" pitchFamily="18" charset="2"/>
              <a:buChar char="-"/>
            </a:pPr>
            <a:r>
              <a:rPr lang="de-DE" sz="1000" dirty="0" smtClean="0"/>
              <a:t>Ende-zu-Ende-Verschlüsselung im BOS Digitalfunknetz als Forderung der BDBOS</a:t>
            </a:r>
          </a:p>
          <a:p>
            <a:pPr marL="446088" lvl="1" indent="-180975">
              <a:buFont typeface="Symbol" pitchFamily="18" charset="2"/>
              <a:buChar char="-"/>
            </a:pPr>
            <a:r>
              <a:rPr lang="de-DE" sz="1000" dirty="0" smtClean="0"/>
              <a:t>Umsetzung durch BOS-Sicherheitskarte</a:t>
            </a:r>
          </a:p>
          <a:p>
            <a:pPr marL="446088" lvl="1" indent="-180975">
              <a:buFont typeface="Symbol" pitchFamily="18" charset="2"/>
              <a:buChar char="-"/>
            </a:pPr>
            <a:r>
              <a:rPr lang="de-DE" sz="1000" dirty="0" smtClean="0"/>
              <a:t>Endgeräte ohne BOS-Sicherheitskarte sind im Digitalfunknetz der BOS nicht nutzbar</a:t>
            </a:r>
          </a:p>
          <a:p>
            <a:pPr eaLnBrk="1" hangingPunct="1">
              <a:buFontTx/>
              <a:buNone/>
            </a:pPr>
            <a:endParaRPr lang="de-DE" sz="1000" b="0" dirty="0" smtClean="0"/>
          </a:p>
          <a:p>
            <a:pPr eaLnBrk="1" hangingPunct="1">
              <a:buFontTx/>
              <a:buNone/>
            </a:pPr>
            <a:endParaRPr lang="de-DE" sz="1000" b="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5FD20D57-9EF2-4CB5-A9E0-26655387891A}" type="slidenum">
              <a:rPr lang="de-DE" smtClean="0"/>
              <a:pPr/>
              <a:t>18</a:t>
            </a:fld>
            <a:endParaRPr lang="de-DE" smtClean="0"/>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xfrm>
            <a:off x="734541" y="4714875"/>
            <a:ext cx="5328592" cy="4467225"/>
          </a:xfrm>
          <a:noFill/>
          <a:ln/>
        </p:spPr>
        <p:txBody>
          <a:bodyPr/>
          <a:lstStyle/>
          <a:p>
            <a:pPr marL="266700" indent="-266700">
              <a:buFont typeface="Arial" pitchFamily="34" charset="0"/>
              <a:buNone/>
            </a:pPr>
            <a:r>
              <a:rPr lang="de-DE" sz="1000" u="sng" kern="1200" dirty="0" smtClean="0">
                <a:solidFill>
                  <a:schemeClr val="tx1"/>
                </a:solidFill>
                <a:latin typeface="Arial" pitchFamily="34" charset="0"/>
                <a:ea typeface="+mn-ea"/>
                <a:cs typeface="+mn-cs"/>
              </a:rPr>
              <a:t>Empfang / Ausgabe beim Servicepoint</a:t>
            </a:r>
          </a:p>
          <a:p>
            <a:pPr marL="266700" indent="-266700">
              <a:buFontTx/>
              <a:buChar char="-"/>
            </a:pPr>
            <a:r>
              <a:rPr lang="de-DE" sz="1000" u="none" kern="1200" baseline="0" dirty="0" smtClean="0">
                <a:solidFill>
                  <a:schemeClr val="tx1"/>
                </a:solidFill>
                <a:latin typeface="Arial" pitchFamily="34" charset="0"/>
                <a:ea typeface="+mn-ea"/>
                <a:cs typeface="+mn-cs"/>
              </a:rPr>
              <a:t>Empfang neuer Karten</a:t>
            </a:r>
          </a:p>
          <a:p>
            <a:pPr marL="266700" indent="-266700">
              <a:buFontTx/>
              <a:buChar char="-"/>
            </a:pPr>
            <a:r>
              <a:rPr lang="de-DE" sz="1000" u="none" kern="1200" baseline="0" dirty="0" smtClean="0">
                <a:solidFill>
                  <a:schemeClr val="tx1"/>
                </a:solidFill>
                <a:latin typeface="Arial" pitchFamily="34" charset="0"/>
                <a:ea typeface="+mn-ea"/>
                <a:cs typeface="+mn-cs"/>
              </a:rPr>
              <a:t>Rückgabe defekter Karten</a:t>
            </a:r>
          </a:p>
          <a:p>
            <a:pPr marL="266700" indent="-266700">
              <a:buFontTx/>
              <a:buChar char="-"/>
            </a:pPr>
            <a:r>
              <a:rPr lang="de-DE" sz="1000" u="none" kern="1200" baseline="0" dirty="0" smtClean="0">
                <a:solidFill>
                  <a:schemeClr val="tx1"/>
                </a:solidFill>
                <a:latin typeface="Arial" pitchFamily="34" charset="0"/>
                <a:ea typeface="+mn-ea"/>
                <a:cs typeface="+mn-cs"/>
              </a:rPr>
              <a:t>Servicepoint Kommune / Organisation zu übergeordneten Servicepoint</a:t>
            </a:r>
          </a:p>
          <a:p>
            <a:pPr marL="266700" indent="-266700">
              <a:buFontTx/>
              <a:buNone/>
            </a:pPr>
            <a:r>
              <a:rPr lang="de-DE" sz="1000" u="none" kern="1200" baseline="0" dirty="0" smtClean="0">
                <a:solidFill>
                  <a:schemeClr val="tx1"/>
                </a:solidFill>
                <a:latin typeface="Arial" pitchFamily="34" charset="0"/>
                <a:ea typeface="+mn-ea"/>
                <a:cs typeface="+mn-cs"/>
              </a:rPr>
              <a:t>	Servicepoint auf Gemeindeebene (z. B. Feuerwehr) an Servicepoint Landkreis (z. B. Leitstelle)</a:t>
            </a:r>
            <a:endParaRPr lang="de-DE" sz="1000" u="none" kern="1200" dirty="0" smtClean="0">
              <a:solidFill>
                <a:schemeClr val="tx1"/>
              </a:solidFill>
              <a:latin typeface="Arial" pitchFamily="34" charset="0"/>
              <a:ea typeface="+mn-ea"/>
              <a:cs typeface="+mn-cs"/>
            </a:endParaRPr>
          </a:p>
          <a:p>
            <a:pPr marL="266700" indent="-266700">
              <a:buFont typeface="Arial" pitchFamily="34" charset="0"/>
              <a:buNone/>
            </a:pPr>
            <a:endParaRPr lang="de-DE" sz="1000" u="sng" kern="1200" dirty="0" smtClean="0">
              <a:solidFill>
                <a:schemeClr val="tx1"/>
              </a:solidFill>
              <a:latin typeface="Arial" pitchFamily="34" charset="0"/>
              <a:ea typeface="+mn-ea"/>
              <a:cs typeface="+mn-cs"/>
            </a:endParaRPr>
          </a:p>
          <a:p>
            <a:pPr marL="266700" indent="-266700">
              <a:buFont typeface="Arial" pitchFamily="34" charset="0"/>
              <a:buNone/>
            </a:pPr>
            <a:r>
              <a:rPr lang="de-DE" sz="1000" u="sng" kern="1200" dirty="0" smtClean="0">
                <a:solidFill>
                  <a:schemeClr val="tx1"/>
                </a:solidFill>
                <a:latin typeface="Arial" pitchFamily="34" charset="0"/>
                <a:ea typeface="+mn-ea"/>
                <a:cs typeface="+mn-cs"/>
              </a:rPr>
              <a:t>Karte verbleibt grundsätzlich im Gerät</a:t>
            </a:r>
          </a:p>
          <a:p>
            <a:pPr marL="266700" indent="-266700">
              <a:buFontTx/>
              <a:buChar char="-"/>
            </a:pPr>
            <a:r>
              <a:rPr lang="de-DE" sz="1000" kern="1200" dirty="0" smtClean="0">
                <a:solidFill>
                  <a:schemeClr val="tx1"/>
                </a:solidFill>
                <a:latin typeface="Arial" pitchFamily="34" charset="0"/>
                <a:ea typeface="+mn-ea"/>
                <a:cs typeface="+mn-cs"/>
              </a:rPr>
              <a:t>BOS-Sicherheitskarte hat eine Sicherheitseinstufung</a:t>
            </a:r>
          </a:p>
          <a:p>
            <a:pPr marL="266700" indent="-266700">
              <a:buFontTx/>
              <a:buChar char="-"/>
            </a:pPr>
            <a:r>
              <a:rPr lang="de-DE" sz="1000" kern="1200" dirty="0" smtClean="0">
                <a:solidFill>
                  <a:schemeClr val="tx1"/>
                </a:solidFill>
                <a:latin typeface="Arial" pitchFamily="34" charset="0"/>
                <a:ea typeface="+mn-ea"/>
                <a:cs typeface="+mn-cs"/>
              </a:rPr>
              <a:t>Einlegen und Entfernen nur durch eingewiesenes Personal (z. B. Servicepoint auf Gemeindeebene)</a:t>
            </a:r>
          </a:p>
          <a:p>
            <a:pPr marL="266700" indent="-266700">
              <a:buFontTx/>
              <a:buChar char="-"/>
            </a:pPr>
            <a:endParaRPr lang="de-DE" sz="1000" kern="1200" dirty="0" smtClean="0">
              <a:solidFill>
                <a:schemeClr val="tx1"/>
              </a:solidFill>
              <a:latin typeface="Arial" pitchFamily="34" charset="0"/>
              <a:ea typeface="+mn-ea"/>
              <a:cs typeface="+mn-cs"/>
            </a:endParaRPr>
          </a:p>
          <a:p>
            <a:pPr marL="266700" indent="-266700">
              <a:buFont typeface="Arial" pitchFamily="34" charset="0"/>
              <a:buNone/>
            </a:pPr>
            <a:r>
              <a:rPr lang="de-DE" sz="1000" u="sng" kern="1200" dirty="0" smtClean="0">
                <a:solidFill>
                  <a:schemeClr val="tx1"/>
                </a:solidFill>
                <a:latin typeface="Arial" pitchFamily="34" charset="0"/>
                <a:ea typeface="+mn-ea"/>
                <a:cs typeface="+mn-cs"/>
              </a:rPr>
              <a:t>bei Reparatur eines Endgerätes durch Dritte Karte entnehmen oder deaktivieren lassen</a:t>
            </a:r>
            <a:r>
              <a:rPr lang="de-DE" sz="1000" kern="1200" dirty="0" smtClean="0">
                <a:solidFill>
                  <a:schemeClr val="tx1"/>
                </a:solidFill>
                <a:latin typeface="Arial" pitchFamily="34" charset="0"/>
                <a:ea typeface="+mn-ea"/>
                <a:cs typeface="+mn-cs"/>
              </a:rPr>
              <a:t>  </a:t>
            </a:r>
            <a:endParaRPr lang="de-DE" sz="1000" kern="1200" baseline="0" dirty="0" smtClean="0">
              <a:solidFill>
                <a:schemeClr val="tx1"/>
              </a:solidFill>
              <a:latin typeface="Arial" pitchFamily="34" charset="0"/>
              <a:ea typeface="+mn-ea"/>
              <a:cs typeface="+mn-cs"/>
            </a:endParaRPr>
          </a:p>
          <a:p>
            <a:pPr marL="266700" indent="-266700">
              <a:buFontTx/>
              <a:buChar char="-"/>
            </a:pPr>
            <a:r>
              <a:rPr lang="de-DE" sz="1000" kern="1200" baseline="0" dirty="0" smtClean="0">
                <a:solidFill>
                  <a:schemeClr val="tx1"/>
                </a:solidFill>
                <a:latin typeface="Arial" pitchFamily="34" charset="0"/>
                <a:ea typeface="+mn-ea"/>
                <a:cs typeface="+mn-cs"/>
              </a:rPr>
              <a:t>Bei Entnahme der Karte ist die sichere Aufbewahrung zu gewährleisten</a:t>
            </a:r>
          </a:p>
          <a:p>
            <a:pPr marL="266700" indent="-266700">
              <a:buFontTx/>
              <a:buChar char="-"/>
            </a:pPr>
            <a:r>
              <a:rPr lang="de-DE" sz="1000" kern="1200" baseline="0" dirty="0" smtClean="0">
                <a:solidFill>
                  <a:schemeClr val="tx1"/>
                </a:solidFill>
                <a:latin typeface="Arial" pitchFamily="34" charset="0"/>
                <a:ea typeface="+mn-ea"/>
                <a:cs typeface="+mn-cs"/>
              </a:rPr>
              <a:t>Meldung für eine Deaktivierung erfolgt auf dem Dienstweg an die LBD</a:t>
            </a:r>
          </a:p>
          <a:p>
            <a:pPr marL="266700" indent="-266700">
              <a:buFontTx/>
              <a:buChar char="-"/>
            </a:pPr>
            <a:endParaRPr lang="de-DE" sz="1000" kern="1200" dirty="0" smtClean="0">
              <a:solidFill>
                <a:schemeClr val="tx1"/>
              </a:solidFill>
              <a:latin typeface="Arial" pitchFamily="34" charset="0"/>
              <a:ea typeface="+mn-ea"/>
              <a:cs typeface="+mn-cs"/>
            </a:endParaRPr>
          </a:p>
          <a:p>
            <a:pPr marL="266700" indent="-266700">
              <a:buFont typeface="Arial" pitchFamily="34" charset="0"/>
              <a:buNone/>
            </a:pPr>
            <a:r>
              <a:rPr lang="de-DE" sz="1000" u="sng" kern="1200" dirty="0" smtClean="0">
                <a:solidFill>
                  <a:schemeClr val="tx1"/>
                </a:solidFill>
                <a:latin typeface="Arial" pitchFamily="34" charset="0"/>
                <a:ea typeface="+mn-ea"/>
                <a:cs typeface="+mn-cs"/>
              </a:rPr>
              <a:t>Verlust / Diebstahl unverzüglich melden</a:t>
            </a:r>
          </a:p>
          <a:p>
            <a:pPr marL="266700" indent="-266700">
              <a:buFontTx/>
              <a:buChar char="-"/>
            </a:pPr>
            <a:r>
              <a:rPr lang="de-DE" sz="1000" kern="1200" baseline="0" dirty="0" smtClean="0">
                <a:solidFill>
                  <a:schemeClr val="tx1"/>
                </a:solidFill>
                <a:latin typeface="Arial" pitchFamily="34" charset="0"/>
                <a:ea typeface="+mn-ea"/>
                <a:cs typeface="+mn-cs"/>
              </a:rPr>
              <a:t>Meldung erfolgt auf dem Dienstweg an die LBD</a:t>
            </a:r>
          </a:p>
          <a:p>
            <a:pPr marL="266700" indent="-266700">
              <a:buFontTx/>
              <a:buNone/>
            </a:pPr>
            <a:endParaRPr lang="de-DE" sz="1000" kern="1200" baseline="0" dirty="0" smtClean="0">
              <a:solidFill>
                <a:schemeClr val="tx1"/>
              </a:solidFill>
              <a:latin typeface="Arial" pitchFamily="34" charset="0"/>
              <a:ea typeface="+mn-ea"/>
              <a:cs typeface="+mn-cs"/>
            </a:endParaRPr>
          </a:p>
          <a:p>
            <a:pPr eaLnBrk="1" hangingPunct="1">
              <a:buFontTx/>
              <a:buNone/>
            </a:pPr>
            <a:endParaRPr lang="de-DE" sz="1000" b="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pPr defTabSz="920600"/>
            <a:fld id="{7C847C45-054C-4A71-9B4A-51B8F8BEE278}" type="slidenum">
              <a:rPr lang="de-DE" smtClean="0"/>
              <a:pPr defTabSz="920600"/>
              <a:t>2</a:t>
            </a:fld>
            <a:endParaRPr lang="de-DE" dirty="0" smtClean="0"/>
          </a:p>
        </p:txBody>
      </p:sp>
      <p:sp>
        <p:nvSpPr>
          <p:cNvPr id="30723" name="Rectangle 2"/>
          <p:cNvSpPr>
            <a:spLocks noGrp="1" noRot="1" noChangeAspect="1" noChangeArrowheads="1" noTextEdit="1"/>
          </p:cNvSpPr>
          <p:nvPr>
            <p:ph type="sldImg"/>
          </p:nvPr>
        </p:nvSpPr>
        <p:spPr>
          <a:xfrm>
            <a:off x="715963" y="746125"/>
            <a:ext cx="5372100" cy="3721100"/>
          </a:xfrm>
          <a:ln/>
        </p:spPr>
      </p:sp>
      <p:sp>
        <p:nvSpPr>
          <p:cNvPr id="30724" name="Rectangle 3"/>
          <p:cNvSpPr>
            <a:spLocks noGrp="1" noChangeArrowheads="1"/>
          </p:cNvSpPr>
          <p:nvPr>
            <p:ph type="body" idx="1"/>
          </p:nvPr>
        </p:nvSpPr>
        <p:spPr>
          <a:noFill/>
          <a:ln/>
        </p:spPr>
        <p:txBody>
          <a:bodyPr/>
          <a:lstStyle/>
          <a:p>
            <a:r>
              <a:rPr lang="de-DE" sz="1200" kern="1200" dirty="0" smtClean="0">
                <a:solidFill>
                  <a:schemeClr val="tx1"/>
                </a:solidFill>
                <a:latin typeface="Arial" pitchFamily="34" charset="0"/>
                <a:ea typeface="+mn-ea"/>
                <a:cs typeface="+mn-cs"/>
              </a:rPr>
              <a:t>Sprechfunkanlagen der Behörden und Organisationen mit Sicherheitsaufgaben (BOS) werden nach dem Verwendungszweck bezeichnet als:</a:t>
            </a:r>
          </a:p>
          <a:p>
            <a:endParaRPr lang="de-DE" sz="1200" kern="1200" dirty="0" smtClean="0">
              <a:solidFill>
                <a:schemeClr val="tx1"/>
              </a:solidFill>
              <a:latin typeface="Arial" pitchFamily="34" charset="0"/>
              <a:ea typeface="+mn-ea"/>
              <a:cs typeface="+mn-cs"/>
            </a:endParaRPr>
          </a:p>
          <a:p>
            <a:pPr lvl="0">
              <a:buFont typeface="Arial" pitchFamily="34" charset="0"/>
              <a:buChar char="•"/>
            </a:pPr>
            <a:r>
              <a:rPr lang="de-DE" sz="1200" kern="1200" dirty="0" smtClean="0">
                <a:solidFill>
                  <a:schemeClr val="tx1"/>
                </a:solidFill>
                <a:latin typeface="Arial" pitchFamily="34" charset="0"/>
                <a:ea typeface="+mn-ea"/>
                <a:cs typeface="+mn-cs"/>
              </a:rPr>
              <a:t>ortsfeste Sprechfunkbetriebsstellen</a:t>
            </a:r>
          </a:p>
          <a:p>
            <a:pPr lvl="0">
              <a:buFont typeface="Arial" pitchFamily="34" charset="0"/>
              <a:buChar char="•"/>
            </a:pPr>
            <a:r>
              <a:rPr lang="de-DE" sz="1200" kern="1200" dirty="0" smtClean="0">
                <a:solidFill>
                  <a:schemeClr val="tx1"/>
                </a:solidFill>
                <a:latin typeface="Arial" pitchFamily="34" charset="0"/>
                <a:ea typeface="+mn-ea"/>
                <a:cs typeface="+mn-cs"/>
              </a:rPr>
              <a:t>mobile Sprechfunkbetriebsstellen</a:t>
            </a:r>
          </a:p>
          <a:p>
            <a:pPr lvl="0">
              <a:buFont typeface="Arial" pitchFamily="34" charset="0"/>
              <a:buNone/>
            </a:pPr>
            <a:endParaRPr lang="de-DE" sz="1200" kern="1200" dirty="0" smtClean="0">
              <a:solidFill>
                <a:srgbClr val="FF0000"/>
              </a:solidFill>
              <a:latin typeface="Arial" pitchFamily="34" charset="0"/>
              <a:ea typeface="+mn-ea"/>
              <a:cs typeface="+mn-cs"/>
            </a:endParaRPr>
          </a:p>
          <a:p>
            <a:r>
              <a:rPr lang="de-DE" sz="1200" u="none" strike="noStrike" kern="1200" dirty="0" smtClean="0">
                <a:solidFill>
                  <a:schemeClr val="tx1"/>
                </a:solidFill>
                <a:latin typeface="Arial" pitchFamily="34" charset="0"/>
                <a:ea typeface="+mn-ea"/>
                <a:cs typeface="+mn-cs"/>
              </a:rPr>
              <a:t>  </a:t>
            </a:r>
            <a:endParaRPr lang="de-DE" sz="1200" kern="1200" dirty="0" smtClean="0">
              <a:solidFill>
                <a:schemeClr val="tx1"/>
              </a:solidFill>
              <a:latin typeface="Arial" pitchFamily="34" charset="0"/>
              <a:ea typeface="+mn-ea"/>
              <a:cs typeface="+mn-cs"/>
            </a:endParaRPr>
          </a:p>
          <a:p>
            <a:r>
              <a:rPr lang="de-DE" sz="1200" u="sng" kern="1200" dirty="0" smtClean="0">
                <a:solidFill>
                  <a:schemeClr val="tx1"/>
                </a:solidFill>
                <a:latin typeface="Arial" pitchFamily="34" charset="0"/>
                <a:ea typeface="+mn-ea"/>
                <a:cs typeface="+mn-cs"/>
              </a:rPr>
              <a:t>Ortsfeste Sprechfunkbetriebsstellen</a:t>
            </a:r>
            <a:endParaRPr lang="de-DE" sz="1200" kern="1200" dirty="0" smtClean="0">
              <a:solidFill>
                <a:schemeClr val="tx1"/>
              </a:solidFill>
              <a:latin typeface="Arial" pitchFamily="34" charset="0"/>
              <a:ea typeface="+mn-ea"/>
              <a:cs typeface="+mn-cs"/>
            </a:endParaRPr>
          </a:p>
          <a:p>
            <a:r>
              <a:rPr lang="de-DE" sz="1200" kern="1200" dirty="0" smtClean="0">
                <a:solidFill>
                  <a:schemeClr val="tx1"/>
                </a:solidFill>
                <a:latin typeface="Arial" pitchFamily="34" charset="0"/>
                <a:ea typeface="+mn-ea"/>
                <a:cs typeface="+mn-cs"/>
              </a:rPr>
              <a:t>Ortsfeste Sprechfunkbetriebsstellen sind in den Zentralen Leitstellen, in Gebäuden der Feuerwehren mit überörtlichen Aufgaben und den Rettungswachen installiert.</a:t>
            </a:r>
          </a:p>
          <a:p>
            <a:r>
              <a:rPr lang="de-DE" sz="1200" kern="1200" dirty="0" smtClean="0">
                <a:solidFill>
                  <a:schemeClr val="tx1"/>
                </a:solidFill>
                <a:latin typeface="Arial" pitchFamily="34" charset="0"/>
                <a:ea typeface="+mn-ea"/>
                <a:cs typeface="+mn-cs"/>
              </a:rPr>
              <a:t> </a:t>
            </a:r>
          </a:p>
          <a:p>
            <a:r>
              <a:rPr lang="de-DE" sz="1200" u="sng" kern="1200" dirty="0" smtClean="0">
                <a:solidFill>
                  <a:schemeClr val="tx1"/>
                </a:solidFill>
                <a:latin typeface="Arial" pitchFamily="34" charset="0"/>
                <a:ea typeface="+mn-ea"/>
                <a:cs typeface="+mn-cs"/>
              </a:rPr>
              <a:t>Mobile Sprechfunkbetriebsstellen</a:t>
            </a:r>
            <a:endParaRPr lang="de-DE" sz="1200" kern="1200" dirty="0" smtClean="0">
              <a:solidFill>
                <a:schemeClr val="tx1"/>
              </a:solidFill>
              <a:latin typeface="Arial" pitchFamily="34" charset="0"/>
              <a:ea typeface="+mn-ea"/>
              <a:cs typeface="+mn-cs"/>
            </a:endParaRPr>
          </a:p>
          <a:p>
            <a:r>
              <a:rPr lang="de-DE" sz="1200" kern="1200" dirty="0" smtClean="0">
                <a:solidFill>
                  <a:schemeClr val="tx1"/>
                </a:solidFill>
                <a:latin typeface="Arial" pitchFamily="34" charset="0"/>
                <a:ea typeface="+mn-ea"/>
                <a:cs typeface="+mn-cs"/>
              </a:rPr>
              <a:t>Mobile Sprechfunkbetriebsstellen sind in Fahrzeuge eingebaute Mobilfunkgeräte sowie Handfunkgeräte.</a:t>
            </a:r>
          </a:p>
          <a:p>
            <a:endParaRPr lang="de-DE" sz="1200" u="none" kern="1200" dirty="0" smtClean="0">
              <a:solidFill>
                <a:schemeClr val="tx1"/>
              </a:solidFill>
              <a:effectLst/>
              <a:latin typeface="Arial" pitchFamily="34" charset="0"/>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16470ED-52AE-4C4F-A028-3BD23A188B93}" type="slidenum">
              <a:rPr lang="de-DE" smtClean="0"/>
              <a:pPr/>
              <a:t>3</a:t>
            </a:fld>
            <a:endParaRPr lang="de-DE" smtClean="0"/>
          </a:p>
        </p:txBody>
      </p:sp>
      <p:sp>
        <p:nvSpPr>
          <p:cNvPr id="38915" name="Rectangle 2"/>
          <p:cNvSpPr>
            <a:spLocks noGrp="1" noRot="1" noChangeAspect="1" noChangeArrowheads="1" noTextEdit="1"/>
          </p:cNvSpPr>
          <p:nvPr>
            <p:ph type="sldImg"/>
          </p:nvPr>
        </p:nvSpPr>
        <p:spPr>
          <a:xfrm>
            <a:off x="715963" y="746125"/>
            <a:ext cx="5372100" cy="3721100"/>
          </a:xfrm>
          <a:ln/>
        </p:spPr>
      </p:sp>
      <p:sp>
        <p:nvSpPr>
          <p:cNvPr id="38916" name="Rectangle 3"/>
          <p:cNvSpPr>
            <a:spLocks noGrp="1" noChangeArrowheads="1"/>
          </p:cNvSpPr>
          <p:nvPr>
            <p:ph type="body" idx="1"/>
          </p:nvPr>
        </p:nvSpPr>
        <p:spPr>
          <a:xfrm>
            <a:off x="734541" y="4714875"/>
            <a:ext cx="5400600" cy="4467225"/>
          </a:xfrm>
          <a:noFill/>
          <a:ln/>
        </p:spPr>
        <p:txBody>
          <a:bodyPr/>
          <a:lstStyle/>
          <a:p>
            <a:pPr eaLnBrk="1" hangingPunct="1"/>
            <a:r>
              <a:rPr lang="de-DE" sz="1000" u="sng" dirty="0" smtClean="0"/>
              <a:t>Das digitale Funknetz – Netzbetrieb (TMO) – genereller Netzaufbau</a:t>
            </a:r>
            <a:r>
              <a:rPr lang="de-DE" sz="1000" dirty="0" smtClean="0"/>
              <a:t>:</a:t>
            </a:r>
          </a:p>
          <a:p>
            <a:pPr marL="182563" indent="-182563" eaLnBrk="1" hangingPunct="1">
              <a:buFont typeface="Arial" charset="0"/>
              <a:buChar char="•"/>
            </a:pPr>
            <a:r>
              <a:rPr lang="de-DE" sz="1000" dirty="0" smtClean="0"/>
              <a:t>Der Teilnehmer mit Endgerät befindet sich in einer Funkzelle einer Basisstation und ist über die L</a:t>
            </a:r>
            <a:r>
              <a:rPr lang="de-DE" sz="1000" baseline="0" dirty="0" smtClean="0"/>
              <a:t>uftschnittstelle mit dem Funknetz (Netzbereich) verbunden.</a:t>
            </a:r>
          </a:p>
          <a:p>
            <a:pPr marL="182563" indent="-182563" eaLnBrk="1" hangingPunct="1">
              <a:buFont typeface="Arial" charset="0"/>
              <a:buChar char="•"/>
            </a:pPr>
            <a:r>
              <a:rPr lang="de-DE" sz="1000" dirty="0" smtClean="0"/>
              <a:t>Die </a:t>
            </a:r>
            <a:r>
              <a:rPr lang="de-DE" sz="1000" baseline="0" dirty="0" smtClean="0"/>
              <a:t>Kapazität pro Funkzelle (Basisstation) hat mindestens sieben Gesprächsgruppen </a:t>
            </a:r>
            <a:r>
              <a:rPr lang="de-DE" sz="1000" dirty="0" smtClean="0"/>
              <a:t>die zeitgleich besprochen werden können; im städtischen Bereich mindestens 15.</a:t>
            </a:r>
          </a:p>
          <a:p>
            <a:pPr marL="182563" indent="-182563" eaLnBrk="1" hangingPunct="1">
              <a:buFont typeface="Arial" charset="0"/>
              <a:buChar char="•"/>
            </a:pPr>
            <a:r>
              <a:rPr lang="de-DE" sz="1000" dirty="0" smtClean="0"/>
              <a:t>Die Luftschnittstelle beschreibt die Übermittlung von Daten zwischen Endgerät und Basisstation (auf Funkwellen durch die Luft).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C567A7D-2262-4AF2-86E9-2E4E2066F9D4}" type="slidenum">
              <a:rPr lang="de-DE" smtClean="0"/>
              <a:pPr/>
              <a:t>4</a:t>
            </a:fld>
            <a:endParaRPr lang="de-DE" smtClean="0"/>
          </a:p>
        </p:txBody>
      </p:sp>
      <p:sp>
        <p:nvSpPr>
          <p:cNvPr id="39939" name="Rectangle 2"/>
          <p:cNvSpPr>
            <a:spLocks noGrp="1" noRot="1" noChangeAspect="1" noChangeArrowheads="1" noTextEdit="1"/>
          </p:cNvSpPr>
          <p:nvPr>
            <p:ph type="sldImg"/>
          </p:nvPr>
        </p:nvSpPr>
        <p:spPr>
          <a:xfrm>
            <a:off x="715963" y="746125"/>
            <a:ext cx="5372100" cy="3721100"/>
          </a:xfrm>
          <a:ln/>
        </p:spPr>
      </p:sp>
      <p:sp>
        <p:nvSpPr>
          <p:cNvPr id="39940" name="Rectangle 3"/>
          <p:cNvSpPr>
            <a:spLocks noGrp="1" noChangeArrowheads="1"/>
          </p:cNvSpPr>
          <p:nvPr>
            <p:ph type="body" idx="1"/>
          </p:nvPr>
        </p:nvSpPr>
        <p:spPr>
          <a:xfrm>
            <a:off x="734541" y="4714875"/>
            <a:ext cx="5400600" cy="4467225"/>
          </a:xfrm>
          <a:noFill/>
          <a:ln/>
        </p:spPr>
        <p:txBody>
          <a:bodyPr/>
          <a:lstStyle/>
          <a:p>
            <a:pPr eaLnBrk="1" hangingPunct="1"/>
            <a:r>
              <a:rPr lang="de-DE" sz="1000" u="sng" baseline="0" dirty="0" smtClean="0"/>
              <a:t>Netzbestandteile im Digitalfunknetz</a:t>
            </a:r>
            <a:r>
              <a:rPr lang="de-DE" sz="1000" baseline="0" dirty="0" smtClean="0"/>
              <a:t>:</a:t>
            </a:r>
          </a:p>
          <a:p>
            <a:pPr eaLnBrk="1" hangingPunct="1"/>
            <a:endParaRPr lang="de-DE" sz="1000" baseline="0" dirty="0" smtClean="0"/>
          </a:p>
          <a:p>
            <a:pPr marL="182563" indent="-182563" eaLnBrk="1" hangingPunct="1">
              <a:buFont typeface="Arial" pitchFamily="34" charset="0"/>
              <a:buChar char="•"/>
            </a:pPr>
            <a:r>
              <a:rPr lang="de-DE" sz="1000" u="sng" dirty="0" smtClean="0"/>
              <a:t>Die Basisstation</a:t>
            </a:r>
            <a:r>
              <a:rPr lang="de-DE" sz="1000" u="none" baseline="0" dirty="0" smtClean="0"/>
              <a:t> </a:t>
            </a:r>
            <a:r>
              <a:rPr lang="de-DE" sz="1000" u="none" dirty="0" smtClean="0"/>
              <a:t>ist</a:t>
            </a:r>
            <a:r>
              <a:rPr lang="de-DE" sz="1000" dirty="0" smtClean="0"/>
              <a:t> für die Abwicklung der eigentlichen Funkverbindung zum Endgerät verantwortlich. Sie beinhaltet die Sende- und Empfangsanlagen sowie die Antennen. Der Sende- und Empfangsbereich einer Basisstation wird auch Funkzelle genannt. Die Gesamtheit aller Funkzellen eines Netzes bildet den Netzbereich. Mehrere Basisstationen werden an eine Vermittlungsstelle angeschlossen (in Hessen ca. 430 Basisstationen). </a:t>
            </a:r>
          </a:p>
          <a:p>
            <a:pPr marL="182563" indent="-182563" eaLnBrk="1" hangingPunct="1">
              <a:buFont typeface="Arial" pitchFamily="34" charset="0"/>
              <a:buChar char="•"/>
            </a:pPr>
            <a:r>
              <a:rPr lang="de-DE" sz="1000" u="sng" dirty="0" smtClean="0"/>
              <a:t>Die Vermittlungsstellen</a:t>
            </a:r>
            <a:r>
              <a:rPr lang="de-DE" sz="1000" dirty="0" smtClean="0"/>
              <a:t> stellen in ihrem zugehörigen Bereich die Verbindung zur weiteren Netzinfrastruktur (Fernvermittlungsstellen, Leitstellen, Datenbanken zur Teilnehmerverwaltung und dergleichen) zur Verfügung. Sie regeln den Verbindungs- und Gesprächsaufbau im Netz (in Hessen 5 Vermittlungsstellen).</a:t>
            </a:r>
          </a:p>
          <a:p>
            <a:pPr marL="182563" indent="-182563" eaLnBrk="1" hangingPunct="1">
              <a:buFont typeface="Arial" pitchFamily="34" charset="0"/>
              <a:buChar char="•"/>
            </a:pPr>
            <a:r>
              <a:rPr lang="de-DE" sz="1000" dirty="0" smtClean="0"/>
              <a:t>Die Leitstellen im Netz sind nicht über Luftschnittstellen an das Netz angeschlossen, sondern direkt mit Vermittlungsstellen verbunden. Dadurch können die Leitstellen steuernd in das Netz eingreifen.</a:t>
            </a:r>
          </a:p>
          <a:p>
            <a:pPr eaLnBrk="1" hangingPunct="1">
              <a:buFont typeface="Arial" pitchFamily="34" charset="0"/>
              <a:buChar char="•"/>
            </a:pPr>
            <a:endParaRPr lang="de-DE" sz="1000" dirty="0" smtClean="0"/>
          </a:p>
          <a:p>
            <a:pPr eaLnBrk="1" hangingPunct="1"/>
            <a:endParaRPr lang="de-DE" sz="1000" dirty="0" smtClean="0"/>
          </a:p>
          <a:p>
            <a:pPr eaLnBrk="1" hangingPunct="1"/>
            <a:endParaRPr lang="de-DE" sz="10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1F435503-B709-458D-9872-5F5D4086C424}" type="slidenum">
              <a:rPr lang="de-DE" smtClean="0"/>
              <a:pPr/>
              <a:t>5</a:t>
            </a:fld>
            <a:endParaRPr lang="de-DE" smtClean="0"/>
          </a:p>
        </p:txBody>
      </p:sp>
      <p:sp>
        <p:nvSpPr>
          <p:cNvPr id="158723" name="Rectangle 2"/>
          <p:cNvSpPr>
            <a:spLocks noGrp="1" noRot="1" noChangeAspect="1" noChangeArrowheads="1" noTextEdit="1"/>
          </p:cNvSpPr>
          <p:nvPr>
            <p:ph type="sldImg"/>
          </p:nvPr>
        </p:nvSpPr>
        <p:spPr>
          <a:xfrm>
            <a:off x="715963" y="746125"/>
            <a:ext cx="5372100" cy="3721100"/>
          </a:xfrm>
          <a:ln/>
        </p:spPr>
      </p:sp>
      <p:sp>
        <p:nvSpPr>
          <p:cNvPr id="15872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80000"/>
              </a:lnSpc>
              <a:spcBef>
                <a:spcPct val="30000"/>
              </a:spcBef>
              <a:spcAft>
                <a:spcPct val="0"/>
              </a:spcAft>
              <a:buClrTx/>
              <a:buSzTx/>
              <a:buFontTx/>
              <a:buNone/>
              <a:tabLst/>
              <a:defRPr/>
            </a:pPr>
            <a:r>
              <a:rPr lang="de-DE" sz="1200" u="sng" kern="1200" dirty="0" smtClean="0">
                <a:solidFill>
                  <a:schemeClr val="tx1"/>
                </a:solidFill>
                <a:latin typeface="Arial" pitchFamily="34" charset="0"/>
                <a:ea typeface="+mn-ea"/>
                <a:cs typeface="+mn-cs"/>
              </a:rPr>
              <a:t>GAN-Kategorien:</a:t>
            </a:r>
          </a:p>
          <a:p>
            <a:pPr marL="0" marR="0" indent="0" algn="l" defTabSz="914400" rtl="0" eaLnBrk="1" fontAlgn="base" latinLnBrk="0" hangingPunct="1">
              <a:lnSpc>
                <a:spcPct val="80000"/>
              </a:lnSpc>
              <a:spcBef>
                <a:spcPct val="30000"/>
              </a:spcBef>
              <a:spcAft>
                <a:spcPct val="0"/>
              </a:spcAft>
              <a:buClrTx/>
              <a:buSzTx/>
              <a:buFontTx/>
              <a:buNone/>
              <a:tabLst/>
              <a:defRPr/>
            </a:pPr>
            <a:r>
              <a:rPr lang="de-DE" sz="1200" kern="1200" dirty="0" smtClean="0">
                <a:solidFill>
                  <a:schemeClr val="tx1"/>
                </a:solidFill>
                <a:latin typeface="Arial" pitchFamily="34" charset="0"/>
                <a:ea typeface="+mn-ea"/>
                <a:cs typeface="+mn-cs"/>
              </a:rPr>
              <a:t>Im</a:t>
            </a:r>
            <a:r>
              <a:rPr lang="de-DE" sz="1200" kern="1200" baseline="0" dirty="0" smtClean="0">
                <a:solidFill>
                  <a:schemeClr val="tx1"/>
                </a:solidFill>
                <a:latin typeface="Arial" pitchFamily="34" charset="0"/>
                <a:ea typeface="+mn-ea"/>
                <a:cs typeface="+mn-cs"/>
              </a:rPr>
              <a:t> Digitalfunknetz wurden </a:t>
            </a:r>
            <a:r>
              <a:rPr lang="de-DE" sz="1200" kern="1200" dirty="0" smtClean="0">
                <a:solidFill>
                  <a:schemeClr val="tx1"/>
                </a:solidFill>
                <a:latin typeface="Arial" pitchFamily="34" charset="0"/>
                <a:ea typeface="+mn-ea"/>
                <a:cs typeface="+mn-cs"/>
              </a:rPr>
              <a:t>GAN-Kategorien festgelegt. Diese Kategorien definieren die </a:t>
            </a:r>
            <a:r>
              <a:rPr lang="de-DE" sz="1200" kern="1200" dirty="0" err="1" smtClean="0">
                <a:solidFill>
                  <a:schemeClr val="tx1"/>
                </a:solidFill>
                <a:latin typeface="Arial" pitchFamily="34" charset="0"/>
                <a:ea typeface="+mn-ea"/>
                <a:cs typeface="+mn-cs"/>
              </a:rPr>
              <a:t>Netzgüte</a:t>
            </a:r>
            <a:r>
              <a:rPr lang="de-DE" sz="1200" kern="1200" dirty="0" smtClean="0">
                <a:solidFill>
                  <a:schemeClr val="tx1"/>
                </a:solidFill>
                <a:latin typeface="Arial" pitchFamily="34" charset="0"/>
                <a:ea typeface="+mn-ea"/>
                <a:cs typeface="+mn-cs"/>
              </a:rPr>
              <a:t>, welche abhängig von der Basisstationsdichte ist. Die nachstehende Übersicht zeigt alle verfügbaren Kategorien.</a:t>
            </a:r>
          </a:p>
          <a:p>
            <a:pPr marL="0" marR="0" indent="0" algn="l" defTabSz="914400" rtl="0" eaLnBrk="1" fontAlgn="base" latinLnBrk="0" hangingPunct="1">
              <a:lnSpc>
                <a:spcPct val="80000"/>
              </a:lnSpc>
              <a:spcBef>
                <a:spcPct val="30000"/>
              </a:spcBef>
              <a:spcAft>
                <a:spcPct val="0"/>
              </a:spcAft>
              <a:buClrTx/>
              <a:buSzTx/>
              <a:buFontTx/>
              <a:buNone/>
              <a:tabLst/>
              <a:defRPr/>
            </a:pPr>
            <a:r>
              <a:rPr lang="de-DE" sz="1200" kern="1200" dirty="0" smtClean="0">
                <a:solidFill>
                  <a:schemeClr val="tx1"/>
                </a:solidFill>
                <a:latin typeface="Arial" pitchFamily="34" charset="0"/>
                <a:ea typeface="+mn-ea"/>
                <a:cs typeface="+mn-cs"/>
              </a:rPr>
              <a:t>Zudem existiert die Bezeichnung „GAN+“. Hierbei handelt es sich um länderspezifische Standards. Hinter dem „+“ kann sich in jedem Bundesland ein anderer Zusatz verbergen. </a:t>
            </a:r>
            <a:r>
              <a:rPr lang="de-DE" sz="1200" i="1" kern="1200" dirty="0" smtClean="0">
                <a:solidFill>
                  <a:srgbClr val="FF0000"/>
                </a:solidFill>
                <a:latin typeface="Arial" pitchFamily="34" charset="0"/>
                <a:ea typeface="+mn-ea"/>
                <a:cs typeface="+mn-cs"/>
              </a:rPr>
              <a:t>Abkürzung</a:t>
            </a:r>
            <a:r>
              <a:rPr lang="de-DE" sz="1200" i="1" kern="1200" baseline="0" dirty="0" smtClean="0">
                <a:solidFill>
                  <a:srgbClr val="FF0000"/>
                </a:solidFill>
                <a:latin typeface="Arial" pitchFamily="34" charset="0"/>
                <a:ea typeface="+mn-ea"/>
                <a:cs typeface="+mn-cs"/>
              </a:rPr>
              <a:t> GAN beschreiben!</a:t>
            </a:r>
            <a:endParaRPr lang="de-DE" sz="800" i="1" dirty="0" smtClean="0">
              <a:solidFill>
                <a:srgbClr val="FF0000"/>
              </a:solidFill>
              <a:sym typeface="Wingdings" pitchFamily="2" charset="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1F435503-B709-458D-9872-5F5D4086C424}" type="slidenum">
              <a:rPr lang="de-DE" smtClean="0"/>
              <a:pPr/>
              <a:t>6</a:t>
            </a:fld>
            <a:endParaRPr lang="de-DE" smtClean="0"/>
          </a:p>
        </p:txBody>
      </p:sp>
      <p:sp>
        <p:nvSpPr>
          <p:cNvPr id="158723" name="Rectangle 2"/>
          <p:cNvSpPr>
            <a:spLocks noGrp="1" noRot="1" noChangeAspect="1" noChangeArrowheads="1" noTextEdit="1"/>
          </p:cNvSpPr>
          <p:nvPr>
            <p:ph type="sldImg"/>
          </p:nvPr>
        </p:nvSpPr>
        <p:spPr>
          <a:xfrm>
            <a:off x="715963" y="746125"/>
            <a:ext cx="5372100" cy="3721100"/>
          </a:xfrm>
          <a:ln/>
        </p:spPr>
      </p:sp>
      <p:sp>
        <p:nvSpPr>
          <p:cNvPr id="15872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80000"/>
              </a:lnSpc>
              <a:spcBef>
                <a:spcPct val="30000"/>
              </a:spcBef>
              <a:spcAft>
                <a:spcPct val="0"/>
              </a:spcAft>
              <a:buClrTx/>
              <a:buSzTx/>
              <a:buFontTx/>
              <a:buNone/>
              <a:tabLst/>
              <a:defRPr/>
            </a:pPr>
            <a:r>
              <a:rPr lang="de-DE" sz="800" u="sng" kern="1200" dirty="0" smtClean="0">
                <a:solidFill>
                  <a:schemeClr val="tx1"/>
                </a:solidFill>
                <a:latin typeface="Arial" pitchFamily="34" charset="0"/>
                <a:ea typeface="+mn-ea"/>
                <a:cs typeface="+mn-cs"/>
              </a:rPr>
              <a:t>Funkversorgung in Hessen:</a:t>
            </a:r>
          </a:p>
          <a:p>
            <a:pPr marL="0" marR="0" indent="0" algn="l" defTabSz="914400" rtl="0" eaLnBrk="1" fontAlgn="base" latinLnBrk="0" hangingPunct="1">
              <a:lnSpc>
                <a:spcPct val="80000"/>
              </a:lnSpc>
              <a:spcBef>
                <a:spcPct val="30000"/>
              </a:spcBef>
              <a:spcAft>
                <a:spcPct val="0"/>
              </a:spcAft>
              <a:buClrTx/>
              <a:buSzTx/>
              <a:buFontTx/>
              <a:buNone/>
              <a:tabLst/>
              <a:defRPr/>
            </a:pPr>
            <a:r>
              <a:rPr lang="de-DE" sz="800" kern="1200" dirty="0" smtClean="0">
                <a:solidFill>
                  <a:schemeClr val="tx1"/>
                </a:solidFill>
                <a:latin typeface="Arial" pitchFamily="34" charset="0"/>
                <a:ea typeface="+mn-ea"/>
                <a:cs typeface="+mn-cs"/>
              </a:rPr>
              <a:t>Da in Hessen auch im TETRA-Netz alarmiert wird, besteht eine weitestgehende Funkversorgung in der GAN Kategorie 4. Dabei ergibt sich für Hessen nach derzeitiger Funkplanung nachstehende Kategorienverteilung.</a:t>
            </a:r>
          </a:p>
          <a:p>
            <a:pPr eaLnBrk="1" hangingPunct="1">
              <a:lnSpc>
                <a:spcPct val="80000"/>
              </a:lnSpc>
            </a:pPr>
            <a:endParaRPr lang="de-DE" sz="300" dirty="0" smtClean="0">
              <a:sym typeface="Wingdings" pitchFamily="2" charset="2"/>
            </a:endParaRPr>
          </a:p>
          <a:p>
            <a:pPr eaLnBrk="1" hangingPunct="1">
              <a:lnSpc>
                <a:spcPct val="80000"/>
              </a:lnSpc>
            </a:pPr>
            <a:endParaRPr lang="de-DE" sz="800" dirty="0" smtClean="0">
              <a:sym typeface="Wingdings" pitchFamily="2" charset="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A78300E-9ECE-42B2-8BCC-53BFA6F71073}" type="slidenum">
              <a:rPr lang="de-DE" smtClean="0"/>
              <a:pPr/>
              <a:t>7</a:t>
            </a:fld>
            <a:endParaRPr lang="de-DE" smtClean="0"/>
          </a:p>
        </p:txBody>
      </p:sp>
      <p:sp>
        <p:nvSpPr>
          <p:cNvPr id="35843" name="Rectangle 2"/>
          <p:cNvSpPr>
            <a:spLocks noGrp="1" noRot="1" noChangeAspect="1" noChangeArrowheads="1" noTextEdit="1"/>
          </p:cNvSpPr>
          <p:nvPr>
            <p:ph type="sldImg"/>
          </p:nvPr>
        </p:nvSpPr>
        <p:spPr>
          <a:xfrm>
            <a:off x="715963" y="746125"/>
            <a:ext cx="5372100" cy="3721100"/>
          </a:xfrm>
          <a:ln/>
        </p:spPr>
      </p:sp>
      <p:sp>
        <p:nvSpPr>
          <p:cNvPr id="35844" name="Rectangle 3"/>
          <p:cNvSpPr>
            <a:spLocks noGrp="1" noChangeArrowheads="1"/>
          </p:cNvSpPr>
          <p:nvPr>
            <p:ph type="body" idx="1"/>
          </p:nvPr>
        </p:nvSpPr>
        <p:spPr>
          <a:noFill/>
          <a:ln/>
        </p:spPr>
        <p:txBody>
          <a:bodyPr/>
          <a:lstStyle/>
          <a:p>
            <a:pPr eaLnBrk="1" hangingPunct="1"/>
            <a:r>
              <a:rPr lang="de-DE" sz="1200" u="sng" kern="1200" dirty="0" smtClean="0">
                <a:solidFill>
                  <a:schemeClr val="tx1"/>
                </a:solidFill>
                <a:latin typeface="Arial" pitchFamily="34" charset="0"/>
                <a:ea typeface="+mn-ea"/>
                <a:cs typeface="+mn-cs"/>
              </a:rPr>
              <a:t>Übertragungsqualität im Analog- und Digitalfunk:</a:t>
            </a:r>
          </a:p>
          <a:p>
            <a:pPr eaLnBrk="1" hangingPunct="1"/>
            <a:r>
              <a:rPr lang="de-DE" sz="1200" kern="1200" dirty="0" smtClean="0">
                <a:solidFill>
                  <a:schemeClr val="tx1"/>
                </a:solidFill>
                <a:latin typeface="Arial" pitchFamily="34" charset="0"/>
                <a:ea typeface="+mn-ea"/>
                <a:cs typeface="+mn-cs"/>
              </a:rPr>
              <a:t>Im digitalen Funknetz ist die Qualität der Übertragung von Sprache und Daten über die Reichweite zunächst konstant. Dies liegt an der relativ einfachen Übermittlung von lediglich zwei Zuständen: Null und Eins. Hierbei ist der Signalabstand zwischen den Signalen Null und Eins deutlich größer als die Störgeräusche. Ist jedoch bei wachsendem Abstand zu einer Basisstation das Störsignal größer als der Signalabstand zwischen Null und Eins, reißt die Netzverbindung ab und es ist schlagartig keine Verbindung mehr möglich. Ein „bisschen“ Verbindung wie im Analogfunk gibt es im Digitalfunk nicht.</a:t>
            </a:r>
          </a:p>
          <a:p>
            <a:pPr marL="0" marR="0" indent="0" algn="l" defTabSz="914400" rtl="0" eaLnBrk="1" fontAlgn="base" latinLnBrk="0" hangingPunct="1">
              <a:lnSpc>
                <a:spcPct val="100000"/>
              </a:lnSpc>
              <a:spcBef>
                <a:spcPct val="30000"/>
              </a:spcBef>
              <a:spcAft>
                <a:spcPct val="0"/>
              </a:spcAft>
              <a:buClrTx/>
              <a:buSzTx/>
              <a:buFontTx/>
              <a:buNone/>
              <a:tabLst/>
              <a:defRPr/>
            </a:pPr>
            <a:r>
              <a:rPr lang="de-DE" sz="1200" kern="1200" dirty="0" smtClean="0">
                <a:solidFill>
                  <a:schemeClr val="tx1"/>
                </a:solidFill>
                <a:latin typeface="Arial" pitchFamily="34" charset="0"/>
                <a:ea typeface="+mn-ea"/>
                <a:cs typeface="+mn-cs"/>
              </a:rPr>
              <a:t>Für eine gesicherte, stabile und flächendeckende Funkversorgung im digitalen Funknetz ist eine größere Anzahl von Basisstationen, wie bisher Sendemasten im analogen Funknetz, notwendig. </a:t>
            </a:r>
          </a:p>
          <a:p>
            <a:pPr eaLnBrk="1" hangingPunct="1"/>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9C0F277-6FC3-4353-8363-C330A2937AA2}" type="slidenum">
              <a:rPr lang="de-DE" smtClean="0"/>
              <a:pPr/>
              <a:t>9</a:t>
            </a:fld>
            <a:endParaRPr lang="de-DE"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34541" y="4714875"/>
            <a:ext cx="5328592" cy="4467225"/>
          </a:xfrm>
          <a:noFill/>
          <a:ln/>
        </p:spPr>
        <p:txBody>
          <a:bodyPr/>
          <a:lstStyle/>
          <a:p>
            <a:pPr marL="180975" lvl="0" indent="-180975">
              <a:buFont typeface="Arial" pitchFamily="34" charset="0"/>
              <a:buChar char="•"/>
            </a:pPr>
            <a:r>
              <a:rPr lang="de-DE" sz="1000" dirty="0" smtClean="0"/>
              <a:t>Standardrufart im Digitalfunk </a:t>
            </a:r>
          </a:p>
          <a:p>
            <a:pPr marL="180975" lvl="0" indent="-180975">
              <a:buFont typeface="Arial" pitchFamily="34" charset="0"/>
              <a:buChar char="•"/>
            </a:pPr>
            <a:r>
              <a:rPr lang="de-DE" sz="1000" dirty="0" smtClean="0"/>
              <a:t>Kommunikation nur innerhalb der ausgewählten Gruppe möglich</a:t>
            </a:r>
            <a:endParaRPr lang="de-DE" sz="10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9C0F277-6FC3-4353-8363-C330A2937AA2}" type="slidenum">
              <a:rPr lang="de-DE" smtClean="0"/>
              <a:pPr/>
              <a:t>10</a:t>
            </a:fld>
            <a:endParaRPr lang="de-DE"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34541" y="4714875"/>
            <a:ext cx="5328592" cy="4467225"/>
          </a:xfrm>
          <a:noFill/>
          <a:ln/>
        </p:spPr>
        <p:txBody>
          <a:bodyPr/>
          <a:lstStyle/>
          <a:p>
            <a:pPr marL="180975" indent="-180975">
              <a:buFont typeface="Arial" pitchFamily="34" charset="0"/>
              <a:buChar char="•"/>
            </a:pPr>
            <a:r>
              <a:rPr lang="de-DE" sz="1000" dirty="0" smtClean="0"/>
              <a:t>gezielte Verbindung zwischen zwei Teilnehmern</a:t>
            </a:r>
          </a:p>
          <a:p>
            <a:pPr marL="180975" indent="-180975">
              <a:buFont typeface="Arial" pitchFamily="34" charset="0"/>
              <a:buChar char="•"/>
            </a:pPr>
            <a:r>
              <a:rPr lang="de-DE" sz="1000" dirty="0" smtClean="0"/>
              <a:t>Rufaufbau durch Eingabe Rufnummer und Sprechtaste betätigen</a:t>
            </a:r>
          </a:p>
          <a:p>
            <a:pPr marL="180975" lvl="0" indent="-180975">
              <a:buFont typeface="Arial" pitchFamily="34" charset="0"/>
              <a:buChar char="•"/>
            </a:pPr>
            <a:r>
              <a:rPr lang="de-DE" sz="1000" dirty="0" smtClean="0"/>
              <a:t>unabhängig von der ausgewählten Gruppenwahl</a:t>
            </a:r>
          </a:p>
          <a:p>
            <a:pPr marL="180975" lvl="0" indent="-180975">
              <a:buFont typeface="Arial" pitchFamily="34" charset="0"/>
              <a:buChar char="•"/>
            </a:pPr>
            <a:r>
              <a:rPr lang="de-DE" sz="1000" dirty="0" smtClean="0"/>
              <a:t>während des Einzelrufes keine Gruppenkommunikation möglich</a:t>
            </a:r>
          </a:p>
          <a:p>
            <a:pPr marL="180975" lvl="0" indent="-180975">
              <a:buFont typeface="Arial" pitchFamily="34" charset="0"/>
              <a:buChar char="•"/>
            </a:pPr>
            <a:r>
              <a:rPr lang="de-DE" sz="1000" dirty="0" smtClean="0"/>
              <a:t>abhängig von der Geräteprogrammierung!</a:t>
            </a:r>
          </a:p>
          <a:p>
            <a:pPr marL="180975" indent="-180975" eaLnBrk="1" hangingPunct="1">
              <a:buFontTx/>
              <a:buChar char="•"/>
            </a:pPr>
            <a:endParaRPr lang="de-DE" sz="1000" dirty="0" smtClean="0"/>
          </a:p>
          <a:p>
            <a:pPr marL="180975" indent="-180975" eaLnBrk="1" hangingPunct="1">
              <a:buFontTx/>
              <a:buChar char="•"/>
            </a:pPr>
            <a:r>
              <a:rPr lang="de-DE" sz="1000" dirty="0" smtClean="0"/>
              <a:t>Erhöhter  Ressourcenbedarfs , daher eher seltene Anwendung bzw. Beschränkung der Anzahl der für den Einzelruf berechtigten Teilnehmer.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485900" y="3886201"/>
            <a:ext cx="6934200" cy="1752600"/>
          </a:xfrm>
        </p:spPr>
        <p:txBody>
          <a:bodyPr/>
          <a:lstStyle>
            <a:lvl1pPr marL="0" indent="0" algn="ctr">
              <a:buNone/>
              <a:defRPr/>
            </a:lvl1pPr>
            <a:lvl2pPr marL="457166" indent="0" algn="ctr">
              <a:buNone/>
              <a:defRPr/>
            </a:lvl2pPr>
            <a:lvl3pPr marL="914332" indent="0" algn="ctr">
              <a:buNone/>
              <a:defRPr/>
            </a:lvl3pPr>
            <a:lvl4pPr marL="1371498" indent="0" algn="ctr">
              <a:buNone/>
              <a:defRPr/>
            </a:lvl4pPr>
            <a:lvl5pPr marL="1828663" indent="0" algn="ctr">
              <a:buNone/>
              <a:defRPr/>
            </a:lvl5pPr>
            <a:lvl6pPr marL="2285828" indent="0" algn="ctr">
              <a:buNone/>
              <a:defRPr/>
            </a:lvl6pPr>
            <a:lvl7pPr marL="2742994" indent="0" algn="ctr">
              <a:buNone/>
              <a:defRPr/>
            </a:lvl7pPr>
            <a:lvl8pPr marL="3200160" indent="0" algn="ctr">
              <a:buNone/>
              <a:defRPr/>
            </a:lvl8pPr>
            <a:lvl9pPr marL="3657326" indent="0" algn="ctr">
              <a:buNone/>
              <a:defRPr/>
            </a:lvl9pPr>
          </a:lstStyle>
          <a:p>
            <a:r>
              <a:rPr lang="de-DE" smtClean="0"/>
              <a:t>Formatvorlage des Untertitelmasters durch Klicken bearbeiten</a:t>
            </a:r>
            <a:endParaRPr lang="de-DE"/>
          </a:p>
        </p:txBody>
      </p:sp>
      <p:sp>
        <p:nvSpPr>
          <p:cNvPr id="4" name="Rectangle 13"/>
          <p:cNvSpPr>
            <a:spLocks noGrp="1" noChangeArrowheads="1"/>
          </p:cNvSpPr>
          <p:nvPr>
            <p:ph type="sldNum" sz="quarter" idx="10"/>
          </p:nvPr>
        </p:nvSpPr>
        <p:spPr>
          <a:ln/>
        </p:spPr>
        <p:txBody>
          <a:bodyPr/>
          <a:lstStyle>
            <a:lvl1pPr>
              <a:defRPr/>
            </a:lvl1pPr>
          </a:lstStyle>
          <a:p>
            <a:fld id="{0F298683-9DF3-4572-9D1F-DA544607F505}" type="slidenum">
              <a:rPr lang="en-US"/>
              <a:pPr/>
              <a:t>‹Nr.›</a:t>
            </a:fld>
            <a:endParaRPr lang="en-US"/>
          </a:p>
        </p:txBody>
      </p:sp>
      <p:sp>
        <p:nvSpPr>
          <p:cNvPr id="5"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3"/>
          <p:cNvSpPr>
            <a:spLocks noGrp="1" noChangeArrowheads="1"/>
          </p:cNvSpPr>
          <p:nvPr>
            <p:ph type="sldNum" sz="quarter" idx="10"/>
          </p:nvPr>
        </p:nvSpPr>
        <p:spPr>
          <a:ln/>
        </p:spPr>
        <p:txBody>
          <a:bodyPr/>
          <a:lstStyle>
            <a:lvl1pPr>
              <a:defRPr/>
            </a:lvl1pPr>
          </a:lstStyle>
          <a:p>
            <a:fld id="{0F8DD977-8950-49EC-A20E-8940163ABE9B}" type="slidenum">
              <a:rPr lang="en-US"/>
              <a:pPr/>
              <a:t>‹Nr.›</a:t>
            </a:fld>
            <a:endParaRPr lang="en-US"/>
          </a:p>
        </p:txBody>
      </p:sp>
      <p:sp>
        <p:nvSpPr>
          <p:cNvPr id="5"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58050" y="228600"/>
            <a:ext cx="2303463" cy="622458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44488" y="228600"/>
            <a:ext cx="6761162" cy="6224588"/>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3"/>
          <p:cNvSpPr>
            <a:spLocks noGrp="1" noChangeArrowheads="1"/>
          </p:cNvSpPr>
          <p:nvPr>
            <p:ph type="sldNum" sz="quarter" idx="10"/>
          </p:nvPr>
        </p:nvSpPr>
        <p:spPr>
          <a:ln/>
        </p:spPr>
        <p:txBody>
          <a:bodyPr/>
          <a:lstStyle>
            <a:lvl1pPr>
              <a:defRPr/>
            </a:lvl1pPr>
          </a:lstStyle>
          <a:p>
            <a:fld id="{837168BC-03A2-4A1E-9E5D-B110F5AE7359}" type="slidenum">
              <a:rPr lang="en-US"/>
              <a:pPr/>
              <a:t>‹Nr.›</a:t>
            </a:fld>
            <a:endParaRPr lang="en-US"/>
          </a:p>
        </p:txBody>
      </p:sp>
      <p:sp>
        <p:nvSpPr>
          <p:cNvPr id="5"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201614" y="184151"/>
            <a:ext cx="7481887" cy="263525"/>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220664" y="633414"/>
            <a:ext cx="4491037" cy="590867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864100" y="633414"/>
            <a:ext cx="4491038" cy="2878137"/>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Inhaltsplatzhalter 4"/>
          <p:cNvSpPr>
            <a:spLocks noGrp="1"/>
          </p:cNvSpPr>
          <p:nvPr>
            <p:ph sz="quarter" idx="3"/>
          </p:nvPr>
        </p:nvSpPr>
        <p:spPr>
          <a:xfrm>
            <a:off x="4864100" y="3663951"/>
            <a:ext cx="4491038" cy="2878138"/>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Rectangle 2"/>
          <p:cNvSpPr>
            <a:spLocks noGrp="1" noChangeArrowheads="1"/>
          </p:cNvSpPr>
          <p:nvPr>
            <p:ph type="sldNum" sz="quarter" idx="10"/>
          </p:nvPr>
        </p:nvSpPr>
        <p:spPr>
          <a:ln/>
        </p:spPr>
        <p:txBody>
          <a:bodyPr/>
          <a:lstStyle>
            <a:lvl1pPr>
              <a:defRPr/>
            </a:lvl1pPr>
          </a:lstStyle>
          <a:p>
            <a:pPr>
              <a:defRPr/>
            </a:pPr>
            <a:fld id="{398F28B1-2C63-410C-B155-CF1025EF1EFB}"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3"/>
          <p:cNvSpPr>
            <a:spLocks noGrp="1" noChangeArrowheads="1"/>
          </p:cNvSpPr>
          <p:nvPr>
            <p:ph type="sldNum" sz="quarter" idx="10"/>
          </p:nvPr>
        </p:nvSpPr>
        <p:spPr>
          <a:ln/>
        </p:spPr>
        <p:txBody>
          <a:bodyPr/>
          <a:lstStyle>
            <a:lvl1pPr>
              <a:defRPr/>
            </a:lvl1pPr>
          </a:lstStyle>
          <a:p>
            <a:fld id="{4221EBF7-E068-4F8D-869D-A69C98A0E026}" type="slidenum">
              <a:rPr lang="en-US"/>
              <a:pPr/>
              <a:t>‹Nr.›</a:t>
            </a:fld>
            <a:endParaRPr lang="en-US"/>
          </a:p>
        </p:txBody>
      </p:sp>
      <p:sp>
        <p:nvSpPr>
          <p:cNvPr id="5"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4"/>
            <a:ext cx="8420100" cy="1500187"/>
          </a:xfrm>
        </p:spPr>
        <p:txBody>
          <a:bodyPr anchor="b"/>
          <a:lstStyle>
            <a:lvl1pPr marL="0" indent="0">
              <a:buNone/>
              <a:defRPr sz="2000"/>
            </a:lvl1pPr>
            <a:lvl2pPr marL="457166" indent="0">
              <a:buNone/>
              <a:defRPr sz="1800"/>
            </a:lvl2pPr>
            <a:lvl3pPr marL="914332" indent="0">
              <a:buNone/>
              <a:defRPr sz="1600"/>
            </a:lvl3pPr>
            <a:lvl4pPr marL="1371498" indent="0">
              <a:buNone/>
              <a:defRPr sz="1400"/>
            </a:lvl4pPr>
            <a:lvl5pPr marL="1828663" indent="0">
              <a:buNone/>
              <a:defRPr sz="1400"/>
            </a:lvl5pPr>
            <a:lvl6pPr marL="2285828" indent="0">
              <a:buNone/>
              <a:defRPr sz="1400"/>
            </a:lvl6pPr>
            <a:lvl7pPr marL="2742994" indent="0">
              <a:buNone/>
              <a:defRPr sz="1400"/>
            </a:lvl7pPr>
            <a:lvl8pPr marL="3200160" indent="0">
              <a:buNone/>
              <a:defRPr sz="1400"/>
            </a:lvl8pPr>
            <a:lvl9pPr marL="3657326" indent="0">
              <a:buNone/>
              <a:defRPr sz="1400"/>
            </a:lvl9pPr>
          </a:lstStyle>
          <a:p>
            <a:pPr lvl="0"/>
            <a:r>
              <a:rPr lang="de-DE" smtClean="0"/>
              <a:t>Textmasterformate durch Klicken bearbeiten</a:t>
            </a:r>
          </a:p>
        </p:txBody>
      </p:sp>
      <p:sp>
        <p:nvSpPr>
          <p:cNvPr id="4" name="Rectangle 13"/>
          <p:cNvSpPr>
            <a:spLocks noGrp="1" noChangeArrowheads="1"/>
          </p:cNvSpPr>
          <p:nvPr>
            <p:ph type="sldNum" sz="quarter" idx="10"/>
          </p:nvPr>
        </p:nvSpPr>
        <p:spPr>
          <a:ln/>
        </p:spPr>
        <p:txBody>
          <a:bodyPr/>
          <a:lstStyle>
            <a:lvl1pPr>
              <a:defRPr/>
            </a:lvl1pPr>
          </a:lstStyle>
          <a:p>
            <a:fld id="{D44695E5-75E4-4B0F-B0F1-FC0AA5665D5F}" type="slidenum">
              <a:rPr lang="en-US"/>
              <a:pPr/>
              <a:t>‹Nr.›</a:t>
            </a:fld>
            <a:endParaRPr lang="en-US"/>
          </a:p>
        </p:txBody>
      </p:sp>
      <p:sp>
        <p:nvSpPr>
          <p:cNvPr id="5"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344488" y="692150"/>
            <a:ext cx="4532312" cy="576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29201" y="692150"/>
            <a:ext cx="4532313" cy="5761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3"/>
          <p:cNvSpPr>
            <a:spLocks noGrp="1" noChangeArrowheads="1"/>
          </p:cNvSpPr>
          <p:nvPr>
            <p:ph type="sldNum" sz="quarter" idx="10"/>
          </p:nvPr>
        </p:nvSpPr>
        <p:spPr>
          <a:ln/>
        </p:spPr>
        <p:txBody>
          <a:bodyPr/>
          <a:lstStyle>
            <a:lvl1pPr>
              <a:defRPr/>
            </a:lvl1pPr>
          </a:lstStyle>
          <a:p>
            <a:fld id="{BB0038C5-C387-4369-9B60-8B42B8383940}" type="slidenum">
              <a:rPr lang="en-US"/>
              <a:pPr/>
              <a:t>‹Nr.›</a:t>
            </a:fld>
            <a:endParaRPr lang="en-US"/>
          </a:p>
        </p:txBody>
      </p:sp>
      <p:sp>
        <p:nvSpPr>
          <p:cNvPr id="6"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166" indent="0">
              <a:buNone/>
              <a:defRPr sz="2000" b="1"/>
            </a:lvl2pPr>
            <a:lvl3pPr marL="914332" indent="0">
              <a:buNone/>
              <a:defRPr sz="1800" b="1"/>
            </a:lvl3pPr>
            <a:lvl4pPr marL="1371498" indent="0">
              <a:buNone/>
              <a:defRPr sz="1600" b="1"/>
            </a:lvl4pPr>
            <a:lvl5pPr marL="1828663" indent="0">
              <a:buNone/>
              <a:defRPr sz="1600" b="1"/>
            </a:lvl5pPr>
            <a:lvl6pPr marL="2285828" indent="0">
              <a:buNone/>
              <a:defRPr sz="1600" b="1"/>
            </a:lvl6pPr>
            <a:lvl7pPr marL="2742994" indent="0">
              <a:buNone/>
              <a:defRPr sz="1600" b="1"/>
            </a:lvl7pPr>
            <a:lvl8pPr marL="3200160" indent="0">
              <a:buNone/>
              <a:defRPr sz="1600" b="1"/>
            </a:lvl8pPr>
            <a:lvl9pPr marL="3657326"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375" y="1535113"/>
            <a:ext cx="4378325" cy="639762"/>
          </a:xfrm>
        </p:spPr>
        <p:txBody>
          <a:bodyPr anchor="b"/>
          <a:lstStyle>
            <a:lvl1pPr marL="0" indent="0">
              <a:buNone/>
              <a:defRPr sz="2400" b="1"/>
            </a:lvl1pPr>
            <a:lvl2pPr marL="457166" indent="0">
              <a:buNone/>
              <a:defRPr sz="2000" b="1"/>
            </a:lvl2pPr>
            <a:lvl3pPr marL="914332" indent="0">
              <a:buNone/>
              <a:defRPr sz="1800" b="1"/>
            </a:lvl3pPr>
            <a:lvl4pPr marL="1371498" indent="0">
              <a:buNone/>
              <a:defRPr sz="1600" b="1"/>
            </a:lvl4pPr>
            <a:lvl5pPr marL="1828663" indent="0">
              <a:buNone/>
              <a:defRPr sz="1600" b="1"/>
            </a:lvl5pPr>
            <a:lvl6pPr marL="2285828" indent="0">
              <a:buNone/>
              <a:defRPr sz="1600" b="1"/>
            </a:lvl6pPr>
            <a:lvl7pPr marL="2742994" indent="0">
              <a:buNone/>
              <a:defRPr sz="1600" b="1"/>
            </a:lvl7pPr>
            <a:lvl8pPr marL="3200160" indent="0">
              <a:buNone/>
              <a:defRPr sz="1600" b="1"/>
            </a:lvl8pPr>
            <a:lvl9pPr marL="3657326"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3"/>
          <p:cNvSpPr>
            <a:spLocks noGrp="1" noChangeArrowheads="1"/>
          </p:cNvSpPr>
          <p:nvPr>
            <p:ph type="sldNum" sz="quarter" idx="10"/>
          </p:nvPr>
        </p:nvSpPr>
        <p:spPr>
          <a:ln/>
        </p:spPr>
        <p:txBody>
          <a:bodyPr/>
          <a:lstStyle>
            <a:lvl1pPr>
              <a:defRPr/>
            </a:lvl1pPr>
          </a:lstStyle>
          <a:p>
            <a:fld id="{22535729-8685-4FE8-92DC-46B648EE597D}" type="slidenum">
              <a:rPr lang="en-US"/>
              <a:pPr/>
              <a:t>‹Nr.›</a:t>
            </a:fld>
            <a:endParaRPr lang="en-US"/>
          </a:p>
        </p:txBody>
      </p:sp>
      <p:sp>
        <p:nvSpPr>
          <p:cNvPr id="8"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3"/>
          <p:cNvSpPr>
            <a:spLocks noGrp="1" noChangeArrowheads="1"/>
          </p:cNvSpPr>
          <p:nvPr>
            <p:ph type="sldNum" sz="quarter" idx="10"/>
          </p:nvPr>
        </p:nvSpPr>
        <p:spPr>
          <a:ln/>
        </p:spPr>
        <p:txBody>
          <a:bodyPr/>
          <a:lstStyle>
            <a:lvl1pPr>
              <a:defRPr/>
            </a:lvl1pPr>
          </a:lstStyle>
          <a:p>
            <a:fld id="{9EB7F37A-E2A7-4293-8AAF-A0F2F85B210E}" type="slidenum">
              <a:rPr lang="en-US"/>
              <a:pPr/>
              <a:t>‹Nr.›</a:t>
            </a:fld>
            <a:endParaRPr lang="en-US"/>
          </a:p>
        </p:txBody>
      </p:sp>
      <p:sp>
        <p:nvSpPr>
          <p:cNvPr id="4"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fld id="{E16CC66F-D805-42FE-97C9-E10756B16986}" type="slidenum">
              <a:rPr lang="en-US"/>
              <a:pPr/>
              <a:t>‹Nr.›</a:t>
            </a:fld>
            <a:endParaRPr lang="en-US"/>
          </a:p>
        </p:txBody>
      </p:sp>
      <p:sp>
        <p:nvSpPr>
          <p:cNvPr id="3"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3501" y="273051"/>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166" indent="0">
              <a:buNone/>
              <a:defRPr sz="1200"/>
            </a:lvl2pPr>
            <a:lvl3pPr marL="914332" indent="0">
              <a:buNone/>
              <a:defRPr sz="1000"/>
            </a:lvl3pPr>
            <a:lvl4pPr marL="1371498" indent="0">
              <a:buNone/>
              <a:defRPr sz="900"/>
            </a:lvl4pPr>
            <a:lvl5pPr marL="1828663" indent="0">
              <a:buNone/>
              <a:defRPr sz="900"/>
            </a:lvl5pPr>
            <a:lvl6pPr marL="2285828" indent="0">
              <a:buNone/>
              <a:defRPr sz="900"/>
            </a:lvl6pPr>
            <a:lvl7pPr marL="2742994" indent="0">
              <a:buNone/>
              <a:defRPr sz="900"/>
            </a:lvl7pPr>
            <a:lvl8pPr marL="3200160" indent="0">
              <a:buNone/>
              <a:defRPr sz="900"/>
            </a:lvl8pPr>
            <a:lvl9pPr marL="3657326" indent="0">
              <a:buNone/>
              <a:defRPr sz="900"/>
            </a:lvl9pPr>
          </a:lstStyle>
          <a:p>
            <a:pPr lvl="0"/>
            <a:r>
              <a:rPr lang="de-DE" smtClean="0"/>
              <a:t>Textmasterformate durch Klicken bearbeiten</a:t>
            </a:r>
          </a:p>
        </p:txBody>
      </p:sp>
      <p:sp>
        <p:nvSpPr>
          <p:cNvPr id="5" name="Rectangle 13"/>
          <p:cNvSpPr>
            <a:spLocks noGrp="1" noChangeArrowheads="1"/>
          </p:cNvSpPr>
          <p:nvPr>
            <p:ph type="sldNum" sz="quarter" idx="10"/>
          </p:nvPr>
        </p:nvSpPr>
        <p:spPr>
          <a:ln/>
        </p:spPr>
        <p:txBody>
          <a:bodyPr/>
          <a:lstStyle>
            <a:lvl1pPr>
              <a:defRPr/>
            </a:lvl1pPr>
          </a:lstStyle>
          <a:p>
            <a:fld id="{B4895F0D-EDA7-41F4-A919-2880261FB67C}" type="slidenum">
              <a:rPr lang="en-US"/>
              <a:pPr/>
              <a:t>‹Nr.›</a:t>
            </a:fld>
            <a:endParaRPr lang="en-US"/>
          </a:p>
        </p:txBody>
      </p:sp>
      <p:sp>
        <p:nvSpPr>
          <p:cNvPr id="6"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3600" cy="4114800"/>
          </a:xfrm>
        </p:spPr>
        <p:txBody>
          <a:bodyPr/>
          <a:lstStyle>
            <a:lvl1pPr marL="0" indent="0">
              <a:buNone/>
              <a:defRPr sz="3200"/>
            </a:lvl1pPr>
            <a:lvl2pPr marL="457166" indent="0">
              <a:buNone/>
              <a:defRPr sz="2800"/>
            </a:lvl2pPr>
            <a:lvl3pPr marL="914332" indent="0">
              <a:buNone/>
              <a:defRPr sz="2400"/>
            </a:lvl3pPr>
            <a:lvl4pPr marL="1371498" indent="0">
              <a:buNone/>
              <a:defRPr sz="2000"/>
            </a:lvl4pPr>
            <a:lvl5pPr marL="1828663" indent="0">
              <a:buNone/>
              <a:defRPr sz="2000"/>
            </a:lvl5pPr>
            <a:lvl6pPr marL="2285828" indent="0">
              <a:buNone/>
              <a:defRPr sz="2000"/>
            </a:lvl6pPr>
            <a:lvl7pPr marL="2742994" indent="0">
              <a:buNone/>
              <a:defRPr sz="2000"/>
            </a:lvl7pPr>
            <a:lvl8pPr marL="3200160" indent="0">
              <a:buNone/>
              <a:defRPr sz="2000"/>
            </a:lvl8pPr>
            <a:lvl9pPr marL="3657326" indent="0">
              <a:buNone/>
              <a:defRPr sz="2000"/>
            </a:lvl9pPr>
          </a:lstStyle>
          <a:p>
            <a:pPr lvl="0"/>
            <a:endParaRPr lang="de-DE" noProof="0" smtClean="0"/>
          </a:p>
        </p:txBody>
      </p:sp>
      <p:sp>
        <p:nvSpPr>
          <p:cNvPr id="4" name="Textplatzhalter 3"/>
          <p:cNvSpPr>
            <a:spLocks noGrp="1"/>
          </p:cNvSpPr>
          <p:nvPr>
            <p:ph type="body" sz="half" idx="2"/>
          </p:nvPr>
        </p:nvSpPr>
        <p:spPr>
          <a:xfrm>
            <a:off x="1941513" y="5367338"/>
            <a:ext cx="5943600" cy="804862"/>
          </a:xfrm>
        </p:spPr>
        <p:txBody>
          <a:bodyPr/>
          <a:lstStyle>
            <a:lvl1pPr marL="0" indent="0">
              <a:buNone/>
              <a:defRPr sz="1400"/>
            </a:lvl1pPr>
            <a:lvl2pPr marL="457166" indent="0">
              <a:buNone/>
              <a:defRPr sz="1200"/>
            </a:lvl2pPr>
            <a:lvl3pPr marL="914332" indent="0">
              <a:buNone/>
              <a:defRPr sz="1000"/>
            </a:lvl3pPr>
            <a:lvl4pPr marL="1371498" indent="0">
              <a:buNone/>
              <a:defRPr sz="900"/>
            </a:lvl4pPr>
            <a:lvl5pPr marL="1828663" indent="0">
              <a:buNone/>
              <a:defRPr sz="900"/>
            </a:lvl5pPr>
            <a:lvl6pPr marL="2285828" indent="0">
              <a:buNone/>
              <a:defRPr sz="900"/>
            </a:lvl6pPr>
            <a:lvl7pPr marL="2742994" indent="0">
              <a:buNone/>
              <a:defRPr sz="900"/>
            </a:lvl7pPr>
            <a:lvl8pPr marL="3200160" indent="0">
              <a:buNone/>
              <a:defRPr sz="900"/>
            </a:lvl8pPr>
            <a:lvl9pPr marL="3657326" indent="0">
              <a:buNone/>
              <a:defRPr sz="900"/>
            </a:lvl9pPr>
          </a:lstStyle>
          <a:p>
            <a:pPr lvl="0"/>
            <a:r>
              <a:rPr lang="de-DE" smtClean="0"/>
              <a:t>Textmasterformate durch Klicken bearbeiten</a:t>
            </a:r>
          </a:p>
        </p:txBody>
      </p:sp>
      <p:sp>
        <p:nvSpPr>
          <p:cNvPr id="5" name="Rectangle 13"/>
          <p:cNvSpPr>
            <a:spLocks noGrp="1" noChangeArrowheads="1"/>
          </p:cNvSpPr>
          <p:nvPr>
            <p:ph type="sldNum" sz="quarter" idx="10"/>
          </p:nvPr>
        </p:nvSpPr>
        <p:spPr>
          <a:ln/>
        </p:spPr>
        <p:txBody>
          <a:bodyPr/>
          <a:lstStyle>
            <a:lvl1pPr>
              <a:defRPr/>
            </a:lvl1pPr>
          </a:lstStyle>
          <a:p>
            <a:fld id="{34CEBDA8-7B0C-4FAA-B767-65548C5545DE}" type="slidenum">
              <a:rPr lang="en-US"/>
              <a:pPr/>
              <a:t>‹Nr.›</a:t>
            </a:fld>
            <a:endParaRPr lang="en-US"/>
          </a:p>
        </p:txBody>
      </p:sp>
      <p:sp>
        <p:nvSpPr>
          <p:cNvPr id="6" name="Rectangle 17"/>
          <p:cNvSpPr>
            <a:spLocks noGrp="1" noChangeArrowheads="1"/>
          </p:cNvSpPr>
          <p:nvPr>
            <p:ph type="ftr" sz="quarter" idx="11"/>
          </p:nvPr>
        </p:nvSpPr>
        <p:spPr>
          <a:ln/>
        </p:spPr>
        <p:txBody>
          <a:bodyPr/>
          <a:lstStyle>
            <a:lvl1pPr>
              <a:defRPr/>
            </a:lvl1pPr>
          </a:lstStyle>
          <a:p>
            <a:r>
              <a:rPr lang="de-DE" dirty="0" smtClean="0"/>
              <a:t>Stand 01/2018</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44488" y="692150"/>
            <a:ext cx="9217025" cy="5761038"/>
          </a:xfrm>
          <a:prstGeom prst="rect">
            <a:avLst/>
          </a:prstGeom>
          <a:noFill/>
          <a:ln w="9525">
            <a:noFill/>
            <a:miter lim="800000"/>
            <a:headEnd/>
            <a:tailEnd/>
          </a:ln>
        </p:spPr>
        <p:txBody>
          <a:bodyPr vert="horz" wrap="square" lIns="91433" tIns="45717" rIns="91433" bIns="45717" numCol="1" anchor="t" anchorCtr="0" compatLnSpc="1">
            <a:prstTxWarp prst="textNoShape">
              <a:avLst/>
            </a:prstTxWarp>
          </a:bodyPr>
          <a:lstStyle/>
          <a:p>
            <a:pPr lvl="0"/>
            <a:r>
              <a:rPr lang="de-DE" dirty="0" smtClean="0"/>
              <a:t>Klicken Sie, um die Formate des Vorlagentextes zu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1037" name="Rectangle 13"/>
          <p:cNvSpPr>
            <a:spLocks noGrp="1" noChangeArrowheads="1"/>
          </p:cNvSpPr>
          <p:nvPr>
            <p:ph type="sldNum" sz="quarter" idx="4"/>
          </p:nvPr>
        </p:nvSpPr>
        <p:spPr bwMode="auto">
          <a:xfrm>
            <a:off x="7391401" y="6477001"/>
            <a:ext cx="2063750" cy="168275"/>
          </a:xfrm>
          <a:prstGeom prst="rect">
            <a:avLst/>
          </a:prstGeom>
          <a:noFill/>
          <a:ln w="9525">
            <a:noFill/>
            <a:miter lim="800000"/>
            <a:headEnd/>
            <a:tailEnd/>
          </a:ln>
          <a:effectLst/>
        </p:spPr>
        <p:txBody>
          <a:bodyPr vert="horz" wrap="square" lIns="95771" tIns="47886" rIns="95771" bIns="47886" numCol="1" anchor="t" anchorCtr="0" compatLnSpc="1">
            <a:prstTxWarp prst="textNoShape">
              <a:avLst/>
            </a:prstTxWarp>
          </a:bodyPr>
          <a:lstStyle>
            <a:lvl1pPr algn="r">
              <a:defRPr sz="800">
                <a:latin typeface="Arial" charset="0"/>
              </a:defRPr>
            </a:lvl1pPr>
          </a:lstStyle>
          <a:p>
            <a:fld id="{E9CFFFF5-4C24-4EC1-B8AF-6F0389CB889E}" type="slidenum">
              <a:rPr lang="en-US"/>
              <a:pPr/>
              <a:t>‹Nr.›</a:t>
            </a:fld>
            <a:endParaRPr lang="en-US"/>
          </a:p>
        </p:txBody>
      </p:sp>
      <p:sp>
        <p:nvSpPr>
          <p:cNvPr id="1038" name="Rectangle 14"/>
          <p:cNvSpPr>
            <a:spLocks noChangeArrowheads="1"/>
          </p:cNvSpPr>
          <p:nvPr/>
        </p:nvSpPr>
        <p:spPr bwMode="auto">
          <a:xfrm>
            <a:off x="660400" y="577850"/>
            <a:ext cx="7429500" cy="73025"/>
          </a:xfrm>
          <a:prstGeom prst="rect">
            <a:avLst/>
          </a:prstGeom>
          <a:gradFill rotWithShape="0">
            <a:gsLst>
              <a:gs pos="0">
                <a:srgbClr val="FF0000"/>
              </a:gs>
              <a:gs pos="100000">
                <a:schemeClr val="bg1"/>
              </a:gs>
            </a:gsLst>
            <a:lin ang="0" scaled="1"/>
          </a:gradFill>
          <a:ln w="9525">
            <a:noFill/>
            <a:miter lim="800000"/>
            <a:headEnd/>
            <a:tailEnd/>
          </a:ln>
          <a:effectLst/>
        </p:spPr>
        <p:txBody>
          <a:bodyPr wrap="none" lIns="91433" tIns="45717" rIns="91433" bIns="45717" anchor="ctr"/>
          <a:lstStyle/>
          <a:p>
            <a:pPr>
              <a:defRPr/>
            </a:pPr>
            <a:endParaRPr lang="de-DE" dirty="0">
              <a:latin typeface="Arial" pitchFamily="34" charset="0"/>
            </a:endParaRPr>
          </a:p>
        </p:txBody>
      </p:sp>
      <p:sp>
        <p:nvSpPr>
          <p:cNvPr id="1039" name="Line 15"/>
          <p:cNvSpPr>
            <a:spLocks noChangeShapeType="1"/>
          </p:cNvSpPr>
          <p:nvPr/>
        </p:nvSpPr>
        <p:spPr bwMode="auto">
          <a:xfrm>
            <a:off x="533400" y="6477000"/>
            <a:ext cx="8915400" cy="0"/>
          </a:xfrm>
          <a:prstGeom prst="line">
            <a:avLst/>
          </a:prstGeom>
          <a:noFill/>
          <a:ln w="9525">
            <a:solidFill>
              <a:schemeClr val="tx1"/>
            </a:solidFill>
            <a:round/>
            <a:headEnd/>
            <a:tailEnd/>
          </a:ln>
          <a:effectLst/>
        </p:spPr>
        <p:txBody>
          <a:bodyPr wrap="none" lIns="91433" tIns="45717" rIns="91433" bIns="45717" anchor="ctr"/>
          <a:lstStyle/>
          <a:p>
            <a:pPr>
              <a:defRPr/>
            </a:pPr>
            <a:endParaRPr lang="de-DE" dirty="0">
              <a:latin typeface="Arial" pitchFamily="34" charset="0"/>
            </a:endParaRPr>
          </a:p>
        </p:txBody>
      </p:sp>
      <p:pic>
        <p:nvPicPr>
          <p:cNvPr id="1030" name="Picture 16" descr="HLFS"/>
          <p:cNvPicPr>
            <a:picLocks noChangeAspect="1" noChangeArrowheads="1"/>
          </p:cNvPicPr>
          <p:nvPr/>
        </p:nvPicPr>
        <p:blipFill>
          <a:blip r:embed="rId14" cstate="print"/>
          <a:srcRect/>
          <a:stretch>
            <a:fillRect/>
          </a:stretch>
        </p:blipFill>
        <p:spPr bwMode="auto">
          <a:xfrm>
            <a:off x="7594601" y="0"/>
            <a:ext cx="1778000" cy="649288"/>
          </a:xfrm>
          <a:prstGeom prst="rect">
            <a:avLst/>
          </a:prstGeom>
          <a:noFill/>
          <a:ln w="9525">
            <a:noFill/>
            <a:miter lim="800000"/>
            <a:headEnd/>
            <a:tailEnd/>
          </a:ln>
        </p:spPr>
      </p:pic>
      <p:sp>
        <p:nvSpPr>
          <p:cNvPr id="1041" name="Rectangle 17"/>
          <p:cNvSpPr>
            <a:spLocks noGrp="1" noChangeArrowheads="1"/>
          </p:cNvSpPr>
          <p:nvPr>
            <p:ph type="ftr" sz="quarter" idx="3"/>
          </p:nvPr>
        </p:nvSpPr>
        <p:spPr bwMode="auto">
          <a:xfrm>
            <a:off x="533400" y="6477000"/>
            <a:ext cx="2935288" cy="222250"/>
          </a:xfrm>
          <a:prstGeom prst="rect">
            <a:avLst/>
          </a:prstGeom>
          <a:noFill/>
          <a:ln w="9525">
            <a:noFill/>
            <a:miter lim="800000"/>
            <a:headEnd/>
            <a:tailEnd/>
          </a:ln>
          <a:effectLst/>
        </p:spPr>
        <p:txBody>
          <a:bodyPr vert="horz" wrap="square" lIns="88415" tIns="44208" rIns="88415" bIns="44208" numCol="1" anchor="t" anchorCtr="0" compatLnSpc="1">
            <a:prstTxWarp prst="textNoShape">
              <a:avLst/>
            </a:prstTxWarp>
          </a:bodyPr>
          <a:lstStyle>
            <a:lvl1pPr>
              <a:defRPr sz="800">
                <a:latin typeface="Arial" charset="0"/>
              </a:defRPr>
            </a:lvl1pPr>
          </a:lstStyle>
          <a:p>
            <a:r>
              <a:rPr lang="de-DE" dirty="0" smtClean="0"/>
              <a:t>Stand 01/2018</a:t>
            </a:r>
            <a:endParaRPr lang="de-DE" dirty="0"/>
          </a:p>
        </p:txBody>
      </p:sp>
      <p:sp>
        <p:nvSpPr>
          <p:cNvPr id="1032" name="Rectangle 18"/>
          <p:cNvSpPr>
            <a:spLocks noGrp="1" noChangeArrowheads="1"/>
          </p:cNvSpPr>
          <p:nvPr>
            <p:ph type="title"/>
          </p:nvPr>
        </p:nvSpPr>
        <p:spPr bwMode="auto">
          <a:xfrm>
            <a:off x="609600" y="228601"/>
            <a:ext cx="4800600" cy="381000"/>
          </a:xfrm>
          <a:prstGeom prst="rect">
            <a:avLst/>
          </a:prstGeom>
          <a:noFill/>
          <a:ln w="9525">
            <a:noFill/>
            <a:miter lim="800000"/>
            <a:headEnd/>
            <a:tailEnd/>
          </a:ln>
        </p:spPr>
        <p:txBody>
          <a:bodyPr vert="horz" wrap="square" lIns="91433" tIns="45717" rIns="91433" bIns="45717" numCol="1" anchor="ctr" anchorCtr="0" compatLnSpc="1">
            <a:prstTxWarp prst="textNoShape">
              <a:avLst/>
            </a:prstTxWarp>
          </a:bodyPr>
          <a:lstStyle/>
          <a:p>
            <a:pPr lvl="0"/>
            <a:r>
              <a:rPr lang="de-DE" dirty="0" smtClean="0"/>
              <a:t>Klicken Sie, um das Titelformat zu bearbeiten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1400" b="1">
          <a:solidFill>
            <a:schemeClr val="tx2"/>
          </a:solidFill>
          <a:latin typeface="+mj-lt"/>
          <a:ea typeface="+mj-ea"/>
          <a:cs typeface="+mj-cs"/>
        </a:defRPr>
      </a:lvl1pPr>
      <a:lvl2pPr algn="ctr" rtl="0" eaLnBrk="0" fontAlgn="base" hangingPunct="0">
        <a:spcBef>
          <a:spcPct val="0"/>
        </a:spcBef>
        <a:spcAft>
          <a:spcPct val="0"/>
        </a:spcAft>
        <a:defRPr sz="1400" b="1">
          <a:solidFill>
            <a:schemeClr val="tx2"/>
          </a:solidFill>
          <a:latin typeface="Arial" charset="0"/>
        </a:defRPr>
      </a:lvl2pPr>
      <a:lvl3pPr algn="ctr" rtl="0" eaLnBrk="0" fontAlgn="base" hangingPunct="0">
        <a:spcBef>
          <a:spcPct val="0"/>
        </a:spcBef>
        <a:spcAft>
          <a:spcPct val="0"/>
        </a:spcAft>
        <a:defRPr sz="1400" b="1">
          <a:solidFill>
            <a:schemeClr val="tx2"/>
          </a:solidFill>
          <a:latin typeface="Arial" charset="0"/>
        </a:defRPr>
      </a:lvl3pPr>
      <a:lvl4pPr algn="ctr" rtl="0" eaLnBrk="0" fontAlgn="base" hangingPunct="0">
        <a:spcBef>
          <a:spcPct val="0"/>
        </a:spcBef>
        <a:spcAft>
          <a:spcPct val="0"/>
        </a:spcAft>
        <a:defRPr sz="1400" b="1">
          <a:solidFill>
            <a:schemeClr val="tx2"/>
          </a:solidFill>
          <a:latin typeface="Arial" charset="0"/>
        </a:defRPr>
      </a:lvl4pPr>
      <a:lvl5pPr algn="ctr" rtl="0" eaLnBrk="0" fontAlgn="base" hangingPunct="0">
        <a:spcBef>
          <a:spcPct val="0"/>
        </a:spcBef>
        <a:spcAft>
          <a:spcPct val="0"/>
        </a:spcAft>
        <a:defRPr sz="1400" b="1">
          <a:solidFill>
            <a:schemeClr val="tx2"/>
          </a:solidFill>
          <a:latin typeface="Arial" charset="0"/>
        </a:defRPr>
      </a:lvl5pPr>
      <a:lvl6pPr marL="457166" algn="ctr" rtl="0" eaLnBrk="0" fontAlgn="base" hangingPunct="0">
        <a:spcBef>
          <a:spcPct val="0"/>
        </a:spcBef>
        <a:spcAft>
          <a:spcPct val="0"/>
        </a:spcAft>
        <a:defRPr sz="1400" b="1">
          <a:solidFill>
            <a:schemeClr val="tx2"/>
          </a:solidFill>
          <a:latin typeface="Arial" charset="0"/>
        </a:defRPr>
      </a:lvl6pPr>
      <a:lvl7pPr marL="914332" algn="ctr" rtl="0" eaLnBrk="0" fontAlgn="base" hangingPunct="0">
        <a:spcBef>
          <a:spcPct val="0"/>
        </a:spcBef>
        <a:spcAft>
          <a:spcPct val="0"/>
        </a:spcAft>
        <a:defRPr sz="1400" b="1">
          <a:solidFill>
            <a:schemeClr val="tx2"/>
          </a:solidFill>
          <a:latin typeface="Arial" charset="0"/>
        </a:defRPr>
      </a:lvl7pPr>
      <a:lvl8pPr marL="1371498" algn="ctr" rtl="0" eaLnBrk="0" fontAlgn="base" hangingPunct="0">
        <a:spcBef>
          <a:spcPct val="0"/>
        </a:spcBef>
        <a:spcAft>
          <a:spcPct val="0"/>
        </a:spcAft>
        <a:defRPr sz="1400" b="1">
          <a:solidFill>
            <a:schemeClr val="tx2"/>
          </a:solidFill>
          <a:latin typeface="Arial" charset="0"/>
        </a:defRPr>
      </a:lvl8pPr>
      <a:lvl9pPr marL="1828663" algn="ctr" rtl="0" eaLnBrk="0" fontAlgn="base" hangingPunct="0">
        <a:spcBef>
          <a:spcPct val="0"/>
        </a:spcBef>
        <a:spcAft>
          <a:spcPct val="0"/>
        </a:spcAft>
        <a:defRPr sz="1400" b="1">
          <a:solidFill>
            <a:schemeClr val="tx2"/>
          </a:solidFill>
          <a:latin typeface="Arial" charset="0"/>
        </a:defRPr>
      </a:lvl9pPr>
    </p:titleStyle>
    <p:bodyStyle>
      <a:lvl1pPr marL="342875" indent="-342875" algn="l" rtl="0" eaLnBrk="0" fontAlgn="base" hangingPunct="0">
        <a:spcBef>
          <a:spcPct val="20000"/>
        </a:spcBef>
        <a:spcAft>
          <a:spcPct val="0"/>
        </a:spcAft>
        <a:buChar char="•"/>
        <a:defRPr sz="3200">
          <a:solidFill>
            <a:schemeClr val="tx1"/>
          </a:solidFill>
          <a:latin typeface="Arial" pitchFamily="34" charset="0"/>
          <a:ea typeface="+mn-ea"/>
          <a:cs typeface="+mn-cs"/>
        </a:defRPr>
      </a:lvl1pPr>
      <a:lvl2pPr marL="742894" indent="-285729" algn="l" rtl="0" eaLnBrk="0" fontAlgn="base" hangingPunct="0">
        <a:spcBef>
          <a:spcPct val="20000"/>
        </a:spcBef>
        <a:spcAft>
          <a:spcPct val="0"/>
        </a:spcAft>
        <a:buChar char="–"/>
        <a:defRPr sz="2800">
          <a:solidFill>
            <a:schemeClr val="tx1"/>
          </a:solidFill>
          <a:latin typeface="Arial" pitchFamily="34" charset="0"/>
        </a:defRPr>
      </a:lvl2pPr>
      <a:lvl3pPr marL="1142914" indent="-228582" algn="l" rtl="0" eaLnBrk="0" fontAlgn="base" hangingPunct="0">
        <a:spcBef>
          <a:spcPct val="20000"/>
        </a:spcBef>
        <a:spcAft>
          <a:spcPct val="0"/>
        </a:spcAft>
        <a:buChar char="•"/>
        <a:defRPr sz="2400">
          <a:solidFill>
            <a:schemeClr val="tx1"/>
          </a:solidFill>
          <a:latin typeface="Arial" pitchFamily="34" charset="0"/>
        </a:defRPr>
      </a:lvl3pPr>
      <a:lvl4pPr marL="1600080" indent="-228582" algn="l" rtl="0" eaLnBrk="0" fontAlgn="base" hangingPunct="0">
        <a:spcBef>
          <a:spcPct val="20000"/>
        </a:spcBef>
        <a:spcAft>
          <a:spcPct val="0"/>
        </a:spcAft>
        <a:buChar char="–"/>
        <a:defRPr sz="2000">
          <a:solidFill>
            <a:schemeClr val="tx1"/>
          </a:solidFill>
          <a:latin typeface="Arial" pitchFamily="34" charset="0"/>
        </a:defRPr>
      </a:lvl4pPr>
      <a:lvl5pPr marL="2057246" indent="-228582" algn="l" rtl="0" eaLnBrk="0" fontAlgn="base" hangingPunct="0">
        <a:spcBef>
          <a:spcPct val="20000"/>
        </a:spcBef>
        <a:spcAft>
          <a:spcPct val="0"/>
        </a:spcAft>
        <a:buChar char="»"/>
        <a:defRPr sz="2000">
          <a:solidFill>
            <a:schemeClr val="tx1"/>
          </a:solidFill>
          <a:latin typeface="Arial" pitchFamily="34" charset="0"/>
        </a:defRPr>
      </a:lvl5pPr>
      <a:lvl6pPr marL="2514412" indent="-228582" algn="l" rtl="0" eaLnBrk="0" fontAlgn="base" hangingPunct="0">
        <a:spcBef>
          <a:spcPct val="20000"/>
        </a:spcBef>
        <a:spcAft>
          <a:spcPct val="0"/>
        </a:spcAft>
        <a:buChar char="»"/>
        <a:defRPr sz="2000">
          <a:solidFill>
            <a:schemeClr val="tx1"/>
          </a:solidFill>
          <a:latin typeface="+mn-lt"/>
        </a:defRPr>
      </a:lvl6pPr>
      <a:lvl7pPr marL="2971578" indent="-228582" algn="l" rtl="0" eaLnBrk="0" fontAlgn="base" hangingPunct="0">
        <a:spcBef>
          <a:spcPct val="20000"/>
        </a:spcBef>
        <a:spcAft>
          <a:spcPct val="0"/>
        </a:spcAft>
        <a:buChar char="»"/>
        <a:defRPr sz="2000">
          <a:solidFill>
            <a:schemeClr val="tx1"/>
          </a:solidFill>
          <a:latin typeface="+mn-lt"/>
        </a:defRPr>
      </a:lvl7pPr>
      <a:lvl8pPr marL="3428744" indent="-228582" algn="l" rtl="0" eaLnBrk="0" fontAlgn="base" hangingPunct="0">
        <a:spcBef>
          <a:spcPct val="20000"/>
        </a:spcBef>
        <a:spcAft>
          <a:spcPct val="0"/>
        </a:spcAft>
        <a:buChar char="»"/>
        <a:defRPr sz="2000">
          <a:solidFill>
            <a:schemeClr val="tx1"/>
          </a:solidFill>
          <a:latin typeface="+mn-lt"/>
        </a:defRPr>
      </a:lvl8pPr>
      <a:lvl9pPr marL="3885908" indent="-228582"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332" rtl="0" eaLnBrk="1" latinLnBrk="0" hangingPunct="1">
        <a:defRPr sz="1800" kern="1200">
          <a:solidFill>
            <a:schemeClr val="tx1"/>
          </a:solidFill>
          <a:latin typeface="+mn-lt"/>
          <a:ea typeface="+mn-ea"/>
          <a:cs typeface="+mn-cs"/>
        </a:defRPr>
      </a:lvl1pPr>
      <a:lvl2pPr marL="457166"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3" algn="l" defTabSz="914332" rtl="0" eaLnBrk="1" latinLnBrk="0" hangingPunct="1">
        <a:defRPr sz="1800" kern="1200">
          <a:solidFill>
            <a:schemeClr val="tx1"/>
          </a:solidFill>
          <a:latin typeface="+mn-lt"/>
          <a:ea typeface="+mn-ea"/>
          <a:cs typeface="+mn-cs"/>
        </a:defRPr>
      </a:lvl5pPr>
      <a:lvl6pPr marL="2285828"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6"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20.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1.gi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2.gif"/><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8.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8.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704528" y="992923"/>
            <a:ext cx="8640960" cy="4770531"/>
          </a:xfrm>
          <a:prstGeom prst="rect">
            <a:avLst/>
          </a:prstGeom>
        </p:spPr>
        <p:txBody>
          <a:bodyPr wrap="square" lIns="91433" tIns="45717" rIns="91433" bIns="45717">
            <a:spAutoFit/>
          </a:bodyPr>
          <a:lstStyle/>
          <a:p>
            <a:r>
              <a:rPr lang="de-DE" sz="3600" dirty="0" smtClean="0">
                <a:latin typeface="Arial" pitchFamily="34" charset="0"/>
                <a:cs typeface="Arial" pitchFamily="34" charset="0"/>
              </a:rPr>
              <a:t>Sprechfunkausbildung</a:t>
            </a:r>
            <a:r>
              <a:rPr lang="de-DE" sz="1600" dirty="0" smtClean="0"/>
              <a:t/>
            </a:r>
            <a:br>
              <a:rPr lang="de-DE" sz="1600" dirty="0" smtClean="0"/>
            </a:br>
            <a:r>
              <a:rPr lang="de-DE" sz="1600" dirty="0" smtClean="0"/>
              <a:t/>
            </a:r>
            <a:br>
              <a:rPr lang="de-DE" sz="1600" dirty="0" smtClean="0"/>
            </a:br>
            <a:r>
              <a:rPr lang="de-DE" sz="2800" dirty="0" smtClean="0">
                <a:latin typeface="Arial" pitchFamily="34" charset="0"/>
                <a:cs typeface="Arial" pitchFamily="34" charset="0"/>
              </a:rPr>
              <a:t>- Systembestandteile -</a:t>
            </a:r>
            <a:endParaRPr lang="de-DE" sz="1600" dirty="0" smtClean="0">
              <a:solidFill>
                <a:schemeClr val="tx2"/>
              </a:solidFill>
              <a:latin typeface="Arial" pitchFamily="34" charset="0"/>
              <a:ea typeface="+mj-ea"/>
              <a:cs typeface="Arial" pitchFamily="34" charset="0"/>
            </a:endParaRPr>
          </a:p>
          <a:p>
            <a:endParaRPr lang="de-DE" sz="1600" dirty="0" smtClean="0">
              <a:solidFill>
                <a:schemeClr val="tx2"/>
              </a:solidFill>
              <a:latin typeface="+mj-lt"/>
              <a:ea typeface="+mj-ea"/>
              <a:cs typeface="+mj-cs"/>
            </a:endParaRPr>
          </a:p>
          <a:p>
            <a:endParaRPr lang="de-DE" sz="1600" dirty="0" smtClean="0">
              <a:solidFill>
                <a:schemeClr val="tx2"/>
              </a:solidFill>
              <a:latin typeface="+mj-lt"/>
              <a:ea typeface="+mj-ea"/>
              <a:cs typeface="+mj-cs"/>
            </a:endParaRPr>
          </a:p>
          <a:p>
            <a:endParaRPr lang="de-DE" sz="1600" dirty="0" smtClean="0">
              <a:solidFill>
                <a:schemeClr val="tx2"/>
              </a:solidFill>
              <a:latin typeface="+mj-lt"/>
              <a:ea typeface="+mj-ea"/>
              <a:cs typeface="+mj-cs"/>
            </a:endParaRPr>
          </a:p>
          <a:p>
            <a:r>
              <a:rPr lang="de-DE" sz="1600" dirty="0" smtClean="0">
                <a:solidFill>
                  <a:schemeClr val="tx2"/>
                </a:solidFill>
                <a:latin typeface="+mj-lt"/>
                <a:ea typeface="+mj-ea"/>
                <a:cs typeface="+mj-cs"/>
              </a:rPr>
              <a:t>Bezug:	</a:t>
            </a:r>
            <a:r>
              <a:rPr lang="de-DE" sz="1600" dirty="0" smtClean="0">
                <a:solidFill>
                  <a:schemeClr val="tx2"/>
                </a:solidFill>
                <a:latin typeface="Arial" pitchFamily="34" charset="0"/>
              </a:rPr>
              <a:t>Leitfaden zur Sprechfunkausbildung</a:t>
            </a:r>
          </a:p>
          <a:p>
            <a:r>
              <a:rPr lang="de-DE" sz="1600" dirty="0" smtClean="0">
                <a:solidFill>
                  <a:schemeClr val="tx2"/>
                </a:solidFill>
                <a:latin typeface="Arial" pitchFamily="34" charset="0"/>
              </a:rPr>
              <a:t>	Kapitel 3</a:t>
            </a:r>
          </a:p>
          <a:p>
            <a:r>
              <a:rPr lang="de-DE" sz="1600" dirty="0" smtClean="0">
                <a:solidFill>
                  <a:schemeClr val="tx2"/>
                </a:solidFill>
                <a:latin typeface="Arial" pitchFamily="34" charset="0"/>
              </a:rPr>
              <a:t>	Thema 3.2</a:t>
            </a:r>
          </a:p>
          <a:p>
            <a:endParaRPr lang="de-DE" sz="1600" dirty="0" smtClean="0">
              <a:solidFill>
                <a:schemeClr val="tx2"/>
              </a:solidFill>
              <a:latin typeface="+mj-lt"/>
              <a:ea typeface="+mj-ea"/>
              <a:cs typeface="+mj-cs"/>
            </a:endParaRPr>
          </a:p>
          <a:p>
            <a:r>
              <a:rPr lang="de-DE" sz="1600" dirty="0" smtClean="0">
                <a:solidFill>
                  <a:schemeClr val="tx2"/>
                </a:solidFill>
                <a:latin typeface="+mj-lt"/>
                <a:ea typeface="+mj-ea"/>
                <a:cs typeface="+mj-cs"/>
              </a:rPr>
              <a:t>Stand:	01/2018</a:t>
            </a:r>
          </a:p>
          <a:p>
            <a:endParaRPr lang="de-DE" sz="1600" dirty="0" smtClean="0">
              <a:solidFill>
                <a:schemeClr val="tx2"/>
              </a:solidFill>
              <a:latin typeface="+mj-lt"/>
              <a:ea typeface="+mj-ea"/>
              <a:cs typeface="+mj-cs"/>
            </a:endParaRPr>
          </a:p>
          <a:p>
            <a:pPr marL="896938" indent="-896938"/>
            <a:r>
              <a:rPr lang="de-DE" sz="1600" dirty="0" smtClean="0">
                <a:solidFill>
                  <a:schemeClr val="tx2"/>
                </a:solidFill>
                <a:latin typeface="+mj-lt"/>
                <a:ea typeface="+mj-ea"/>
                <a:cs typeface="+mj-cs"/>
              </a:rPr>
              <a:t>Lernziel:	</a:t>
            </a:r>
            <a:r>
              <a:rPr lang="de-DE" sz="1600" dirty="0">
                <a:solidFill>
                  <a:schemeClr val="tx2"/>
                </a:solidFill>
                <a:latin typeface="+mj-lt"/>
                <a:ea typeface="+mj-ea"/>
                <a:cs typeface="+mj-cs"/>
              </a:rPr>
              <a:t>Der Lehrgangsteilnehmer soll die wesentlichen Bestandteile des Digitalfunknetzes der BOS nennen können. Er kann den Netzbetrieb (TMO) und den netzunabhängigen Betrieb (DMO) unterscheiden und deren Eigenschaften erklären. Er kann die unterschiedlichen Rufarten nennen und deren Wirkungsweise beschreiben.</a:t>
            </a:r>
            <a:r>
              <a:rPr lang="de-DE" sz="1600" dirty="0" smtClean="0">
                <a:solidFill>
                  <a:schemeClr val="tx2"/>
                </a:solidFill>
                <a:latin typeface="+mj-lt"/>
                <a:ea typeface="+mj-ea"/>
                <a:cs typeface="+mj-cs"/>
              </a:rPr>
              <a:t>	 </a:t>
            </a:r>
          </a:p>
        </p:txBody>
      </p:sp>
      <p:grpSp>
        <p:nvGrpSpPr>
          <p:cNvPr id="26" name="Gruppieren 25"/>
          <p:cNvGrpSpPr/>
          <p:nvPr/>
        </p:nvGrpSpPr>
        <p:grpSpPr>
          <a:xfrm>
            <a:off x="975446" y="5805264"/>
            <a:ext cx="8010003" cy="576064"/>
            <a:chOff x="540974" y="5799477"/>
            <a:chExt cx="8010003" cy="576064"/>
          </a:xfrm>
        </p:grpSpPr>
        <p:pic>
          <p:nvPicPr>
            <p:cNvPr id="15" name="Grafik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0326" y="5879773"/>
              <a:ext cx="1452528" cy="467051"/>
            </a:xfrm>
            <a:prstGeom prst="rect">
              <a:avLst/>
            </a:prstGeom>
          </p:spPr>
        </p:pic>
        <p:pic>
          <p:nvPicPr>
            <p:cNvPr id="16" name="Grafik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974" y="5877272"/>
              <a:ext cx="1118501" cy="467992"/>
            </a:xfrm>
            <a:prstGeom prst="rect">
              <a:avLst/>
            </a:prstGeom>
          </p:spPr>
        </p:pic>
        <p:pic>
          <p:nvPicPr>
            <p:cNvPr id="17" name="Grafik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30457" y="5877272"/>
              <a:ext cx="1820520" cy="468000"/>
            </a:xfrm>
            <a:prstGeom prst="rect">
              <a:avLst/>
            </a:prstGeom>
          </p:spPr>
        </p:pic>
        <p:pic>
          <p:nvPicPr>
            <p:cNvPr id="18" name="Grafik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77154" y="5877831"/>
              <a:ext cx="1900080" cy="468000"/>
            </a:xfrm>
            <a:prstGeom prst="rect">
              <a:avLst/>
            </a:prstGeom>
          </p:spPr>
        </p:pic>
        <p:pic>
          <p:nvPicPr>
            <p:cNvPr id="19" name="Grafik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68085" y="5837163"/>
              <a:ext cx="734400" cy="513566"/>
            </a:xfrm>
            <a:prstGeom prst="rect">
              <a:avLst/>
            </a:prstGeom>
          </p:spPr>
        </p:pic>
        <p:pic>
          <p:nvPicPr>
            <p:cNvPr id="25" name="Grafik 24" descr="220px-Feuerwehr_RLBS_Logo.svg.png"/>
            <p:cNvPicPr>
              <a:picLocks noChangeAspect="1"/>
            </p:cNvPicPr>
            <p:nvPr/>
          </p:nvPicPr>
          <p:blipFill>
            <a:blip r:embed="rId8" cstate="print"/>
            <a:stretch>
              <a:fillRect/>
            </a:stretch>
          </p:blipFill>
          <p:spPr>
            <a:xfrm>
              <a:off x="6089649" y="5799477"/>
              <a:ext cx="576064" cy="576064"/>
            </a:xfrm>
            <a:prstGeom prst="rect">
              <a:avLst/>
            </a:prstGeom>
          </p:spPr>
        </p:pic>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0"/>
          </p:nvPr>
        </p:nvSpPr>
        <p:spPr>
          <a:noFill/>
        </p:spPr>
        <p:txBody>
          <a:bodyPr/>
          <a:lstStyle/>
          <a:p>
            <a:pPr defTabSz="874713"/>
            <a:fld id="{C5BEA3DA-EBAC-42CA-A8F7-12FCBDF9D183}" type="slidenum">
              <a:rPr lang="de-DE" smtClean="0"/>
              <a:pPr defTabSz="874713"/>
              <a:t>10</a:t>
            </a:fld>
            <a:endParaRPr lang="de-DE" smtClean="0"/>
          </a:p>
        </p:txBody>
      </p:sp>
      <p:sp>
        <p:nvSpPr>
          <p:cNvPr id="20487" name="Oval 5"/>
          <p:cNvSpPr>
            <a:spLocks noChangeArrowheads="1"/>
          </p:cNvSpPr>
          <p:nvPr/>
        </p:nvSpPr>
        <p:spPr bwMode="auto">
          <a:xfrm>
            <a:off x="1352600" y="1700808"/>
            <a:ext cx="7488831" cy="4464496"/>
          </a:xfrm>
          <a:prstGeom prst="ellipse">
            <a:avLst/>
          </a:prstGeom>
          <a:solidFill>
            <a:schemeClr val="bg1">
              <a:lumMod val="95000"/>
            </a:schemeClr>
          </a:solidFill>
          <a:ln w="9525">
            <a:solidFill>
              <a:schemeClr val="tx1"/>
            </a:solidFill>
            <a:round/>
            <a:headEnd/>
            <a:tailEnd/>
          </a:ln>
        </p:spPr>
        <p:txBody>
          <a:bodyPr wrap="none" anchor="ctr"/>
          <a:lstStyle/>
          <a:p>
            <a:endParaRPr lang="de-DE" dirty="0">
              <a:latin typeface="Arial" pitchFamily="34" charset="0"/>
              <a:cs typeface="Arial" pitchFamily="34" charset="0"/>
            </a:endParaRPr>
          </a:p>
        </p:txBody>
      </p:sp>
      <p:sp>
        <p:nvSpPr>
          <p:cNvPr id="20492" name="Text Box 11"/>
          <p:cNvSpPr txBox="1">
            <a:spLocks noChangeArrowheads="1"/>
          </p:cNvSpPr>
          <p:nvPr/>
        </p:nvSpPr>
        <p:spPr bwMode="auto">
          <a:xfrm>
            <a:off x="4984527" y="3643139"/>
            <a:ext cx="1323975" cy="307777"/>
          </a:xfrm>
          <a:prstGeom prst="rect">
            <a:avLst/>
          </a:prstGeom>
          <a:noFill/>
          <a:ln w="9525">
            <a:noFill/>
            <a:miter lim="800000"/>
            <a:headEnd/>
            <a:tailEnd/>
          </a:ln>
        </p:spPr>
        <p:txBody>
          <a:bodyPr>
            <a:spAutoFit/>
          </a:bodyPr>
          <a:lstStyle/>
          <a:p>
            <a:pPr eaLnBrk="0" hangingPunct="0"/>
            <a:endParaRPr lang="de-DE" dirty="0">
              <a:latin typeface="Arial" pitchFamily="34" charset="0"/>
              <a:cs typeface="Arial" pitchFamily="34" charset="0"/>
            </a:endParaRPr>
          </a:p>
        </p:txBody>
      </p:sp>
      <p:pic>
        <p:nvPicPr>
          <p:cNvPr id="29" name="Grafik 28" descr="hrt.png"/>
          <p:cNvPicPr>
            <a:picLocks noChangeAspect="1"/>
          </p:cNvPicPr>
          <p:nvPr/>
        </p:nvPicPr>
        <p:blipFill>
          <a:blip r:embed="rId3" cstate="print"/>
          <a:stretch>
            <a:fillRect/>
          </a:stretch>
        </p:blipFill>
        <p:spPr>
          <a:xfrm>
            <a:off x="3043160" y="3566176"/>
            <a:ext cx="338204" cy="720080"/>
          </a:xfrm>
          <a:prstGeom prst="rect">
            <a:avLst/>
          </a:prstGeom>
        </p:spPr>
      </p:pic>
      <p:pic>
        <p:nvPicPr>
          <p:cNvPr id="31" name="Grafik 30" descr="bts.png"/>
          <p:cNvPicPr>
            <a:picLocks noChangeAspect="1"/>
          </p:cNvPicPr>
          <p:nvPr/>
        </p:nvPicPr>
        <p:blipFill>
          <a:blip r:embed="rId4" cstate="print"/>
          <a:stretch>
            <a:fillRect/>
          </a:stretch>
        </p:blipFill>
        <p:spPr>
          <a:xfrm>
            <a:off x="4736406" y="2851175"/>
            <a:ext cx="725693" cy="2156071"/>
          </a:xfrm>
          <a:prstGeom prst="rect">
            <a:avLst/>
          </a:prstGeom>
        </p:spPr>
      </p:pic>
      <p:pic>
        <p:nvPicPr>
          <p:cNvPr id="34" name="Grafik 33" descr="hrt.png"/>
          <p:cNvPicPr>
            <a:picLocks noChangeAspect="1"/>
          </p:cNvPicPr>
          <p:nvPr/>
        </p:nvPicPr>
        <p:blipFill>
          <a:blip r:embed="rId3" cstate="print"/>
          <a:stretch>
            <a:fillRect/>
          </a:stretch>
        </p:blipFill>
        <p:spPr>
          <a:xfrm>
            <a:off x="6824638" y="3427239"/>
            <a:ext cx="338204" cy="720080"/>
          </a:xfrm>
          <a:prstGeom prst="rect">
            <a:avLst/>
          </a:prstGeom>
        </p:spPr>
      </p:pic>
      <p:grpSp>
        <p:nvGrpSpPr>
          <p:cNvPr id="2" name="Group 73"/>
          <p:cNvGrpSpPr>
            <a:grpSpLocks/>
          </p:cNvGrpSpPr>
          <p:nvPr/>
        </p:nvGrpSpPr>
        <p:grpSpPr bwMode="auto">
          <a:xfrm rot="9545952">
            <a:off x="3328308" y="3160324"/>
            <a:ext cx="1369304" cy="216081"/>
            <a:chOff x="1488" y="2640"/>
            <a:chExt cx="2448" cy="336"/>
          </a:xfrm>
        </p:grpSpPr>
        <p:sp>
          <p:nvSpPr>
            <p:cNvPr id="32"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3"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6"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grpSp>
        <p:nvGrpSpPr>
          <p:cNvPr id="3" name="Group 73"/>
          <p:cNvGrpSpPr>
            <a:grpSpLocks/>
          </p:cNvGrpSpPr>
          <p:nvPr/>
        </p:nvGrpSpPr>
        <p:grpSpPr bwMode="auto">
          <a:xfrm rot="1088964" flipV="1">
            <a:off x="5530880" y="3194591"/>
            <a:ext cx="1304093" cy="219949"/>
            <a:chOff x="1488" y="2640"/>
            <a:chExt cx="2448" cy="336"/>
          </a:xfrm>
        </p:grpSpPr>
        <p:sp>
          <p:nvSpPr>
            <p:cNvPr id="38"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9"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40"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23" name="Text Box 9"/>
          <p:cNvSpPr txBox="1">
            <a:spLocks noChangeArrowheads="1"/>
          </p:cNvSpPr>
          <p:nvPr/>
        </p:nvSpPr>
        <p:spPr bwMode="auto">
          <a:xfrm>
            <a:off x="4232920" y="1844824"/>
            <a:ext cx="1727200" cy="400110"/>
          </a:xfrm>
          <a:prstGeom prst="rect">
            <a:avLst/>
          </a:prstGeom>
          <a:noFill/>
          <a:ln w="9525">
            <a:noFill/>
            <a:miter lim="800000"/>
            <a:headEnd/>
            <a:tailEnd/>
          </a:ln>
        </p:spPr>
        <p:txBody>
          <a:bodyPr>
            <a:spAutoFit/>
          </a:bodyPr>
          <a:lstStyle/>
          <a:p>
            <a:pPr algn="ctr" eaLnBrk="0" hangingPunct="0"/>
            <a:r>
              <a:rPr lang="de-DE" sz="2000" b="1" dirty="0">
                <a:latin typeface="Arial" pitchFamily="34" charset="0"/>
                <a:cs typeface="Arial" pitchFamily="34" charset="0"/>
              </a:rPr>
              <a:t>Netzbereich</a:t>
            </a:r>
          </a:p>
        </p:txBody>
      </p:sp>
      <p:sp>
        <p:nvSpPr>
          <p:cNvPr id="21" name="Text Box 15"/>
          <p:cNvSpPr txBox="1">
            <a:spLocks noChangeArrowheads="1"/>
          </p:cNvSpPr>
          <p:nvPr/>
        </p:nvSpPr>
        <p:spPr bwMode="auto">
          <a:xfrm>
            <a:off x="632520" y="828007"/>
            <a:ext cx="8712968" cy="584769"/>
          </a:xfrm>
          <a:prstGeom prst="rect">
            <a:avLst/>
          </a:prstGeom>
          <a:noFill/>
          <a:ln w="9525">
            <a:noFill/>
            <a:miter lim="800000"/>
            <a:headEnd/>
            <a:tailEnd/>
          </a:ln>
        </p:spPr>
        <p:txBody>
          <a:bodyPr wrap="square" lIns="91433" tIns="45717" rIns="91433" bIns="45717">
            <a:spAutoFit/>
          </a:bodyPr>
          <a:lstStyle/>
          <a:p>
            <a:pPr algn="ctr"/>
            <a:r>
              <a:rPr lang="de-DE" sz="3200" b="1" dirty="0" smtClean="0">
                <a:latin typeface="Arial" pitchFamily="34" charset="0"/>
                <a:cs typeface="Arial" pitchFamily="34" charset="0"/>
              </a:rPr>
              <a:t>Einzelruf im Netzbetrieb (TMO) </a:t>
            </a:r>
          </a:p>
        </p:txBody>
      </p:sp>
      <p:sp>
        <p:nvSpPr>
          <p:cNvPr id="22"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
        <p:nvSpPr>
          <p:cNvPr id="19" name="Fußzeilenplatzhalter 5"/>
          <p:cNvSpPr txBox="1">
            <a:spLocks/>
          </p:cNvSpPr>
          <p:nvPr/>
        </p:nvSpPr>
        <p:spPr>
          <a:xfrm>
            <a:off x="533400" y="6477000"/>
            <a:ext cx="2935288" cy="222250"/>
          </a:xfrm>
          <a:prstGeom prst="rect">
            <a:avLst/>
          </a:prstGeom>
        </p:spPr>
        <p:txBody>
          <a:bodyPr/>
          <a:lstStyle>
            <a:defPPr>
              <a:defRPr lang="de-DE"/>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166"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332"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498"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663"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5828" algn="l" defTabSz="914332" rtl="0" eaLnBrk="1" latinLnBrk="0" hangingPunct="1">
              <a:defRPr sz="1400" kern="1200">
                <a:solidFill>
                  <a:schemeClr val="tx1"/>
                </a:solidFill>
                <a:latin typeface="Times New Roman" pitchFamily="18" charset="0"/>
                <a:ea typeface="+mn-ea"/>
                <a:cs typeface="+mn-cs"/>
              </a:defRPr>
            </a:lvl6pPr>
            <a:lvl7pPr marL="2742994" algn="l" defTabSz="914332" rtl="0" eaLnBrk="1" latinLnBrk="0" hangingPunct="1">
              <a:defRPr sz="1400" kern="1200">
                <a:solidFill>
                  <a:schemeClr val="tx1"/>
                </a:solidFill>
                <a:latin typeface="Times New Roman" pitchFamily="18" charset="0"/>
                <a:ea typeface="+mn-ea"/>
                <a:cs typeface="+mn-cs"/>
              </a:defRPr>
            </a:lvl7pPr>
            <a:lvl8pPr marL="3200160" algn="l" defTabSz="914332" rtl="0" eaLnBrk="1" latinLnBrk="0" hangingPunct="1">
              <a:defRPr sz="1400" kern="1200">
                <a:solidFill>
                  <a:schemeClr val="tx1"/>
                </a:solidFill>
                <a:latin typeface="Times New Roman" pitchFamily="18" charset="0"/>
                <a:ea typeface="+mn-ea"/>
                <a:cs typeface="+mn-cs"/>
              </a:defRPr>
            </a:lvl8pPr>
            <a:lvl9pPr marL="3657326" algn="l" defTabSz="914332" rtl="0" eaLnBrk="1" latinLnBrk="0" hangingPunct="1">
              <a:defRPr sz="1400" kern="1200">
                <a:solidFill>
                  <a:schemeClr val="tx1"/>
                </a:solidFill>
                <a:latin typeface="Times New Roman" pitchFamily="18" charset="0"/>
                <a:ea typeface="+mn-ea"/>
                <a:cs typeface="+mn-cs"/>
              </a:defRPr>
            </a:lvl9pPr>
          </a:lstStyle>
          <a:p>
            <a:pPr defTabSz="884238">
              <a:defRPr/>
            </a:pPr>
            <a:r>
              <a:rPr lang="de-DE" sz="800" dirty="0" smtClean="0">
                <a:solidFill>
                  <a:srgbClr val="000000"/>
                </a:solidFill>
                <a:latin typeface="Arial"/>
              </a:rPr>
              <a:t>01/2018</a:t>
            </a:r>
            <a:endParaRPr lang="de-DE" sz="800" dirty="0">
              <a:solidFill>
                <a:srgbClr val="0000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nodeType="afterEffect">
                                  <p:stCondLst>
                                    <p:cond delay="1500"/>
                                  </p:stCondLst>
                                  <p:childTnLst>
                                    <p:set>
                                      <p:cBhvr>
                                        <p:cTn id="11" dur="1" fill="hold">
                                          <p:stCondLst>
                                            <p:cond delay="0"/>
                                          </p:stCondLst>
                                        </p:cTn>
                                        <p:tgtEl>
                                          <p:spTgt spid="2"/>
                                        </p:tgtEl>
                                        <p:attrNameLst>
                                          <p:attrName>style.visibility</p:attrName>
                                        </p:attrNameLst>
                                      </p:cBhvr>
                                      <p:to>
                                        <p:strVal val="visible"/>
                                      </p:to>
                                    </p:set>
                                  </p:childTnLst>
                                </p:cTn>
                              </p:par>
                            </p:childTnLst>
                          </p:cTn>
                        </p:par>
                        <p:par>
                          <p:cTn id="12" fill="hold">
                            <p:stCondLst>
                              <p:cond delay="1500"/>
                            </p:stCondLst>
                            <p:childTnLst>
                              <p:par>
                                <p:cTn id="13" presetID="1"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0"/>
          </p:nvPr>
        </p:nvSpPr>
        <p:spPr>
          <a:noFill/>
        </p:spPr>
        <p:txBody>
          <a:bodyPr/>
          <a:lstStyle/>
          <a:p>
            <a:pPr defTabSz="874713"/>
            <a:fld id="{C5BEA3DA-EBAC-42CA-A8F7-12FCBDF9D183}" type="slidenum">
              <a:rPr lang="de-DE" smtClean="0"/>
              <a:pPr defTabSz="874713"/>
              <a:t>11</a:t>
            </a:fld>
            <a:endParaRPr lang="de-DE" smtClean="0"/>
          </a:p>
        </p:txBody>
      </p:sp>
      <p:sp>
        <p:nvSpPr>
          <p:cNvPr id="20487" name="Oval 5"/>
          <p:cNvSpPr>
            <a:spLocks noChangeArrowheads="1"/>
          </p:cNvSpPr>
          <p:nvPr/>
        </p:nvSpPr>
        <p:spPr bwMode="auto">
          <a:xfrm>
            <a:off x="1352600" y="1700808"/>
            <a:ext cx="7488831" cy="4464496"/>
          </a:xfrm>
          <a:prstGeom prst="ellipse">
            <a:avLst/>
          </a:prstGeom>
          <a:solidFill>
            <a:schemeClr val="bg1">
              <a:lumMod val="95000"/>
            </a:schemeClr>
          </a:solidFill>
          <a:ln w="9525">
            <a:solidFill>
              <a:schemeClr val="tx1"/>
            </a:solidFill>
            <a:round/>
            <a:headEnd/>
            <a:tailEnd/>
          </a:ln>
        </p:spPr>
        <p:txBody>
          <a:bodyPr wrap="none" anchor="ctr"/>
          <a:lstStyle/>
          <a:p>
            <a:endParaRPr lang="de-DE" dirty="0">
              <a:latin typeface="Arial" pitchFamily="34" charset="0"/>
              <a:cs typeface="Arial" pitchFamily="34" charset="0"/>
            </a:endParaRPr>
          </a:p>
        </p:txBody>
      </p:sp>
      <p:sp>
        <p:nvSpPr>
          <p:cNvPr id="20492" name="Text Box 11"/>
          <p:cNvSpPr txBox="1">
            <a:spLocks noChangeArrowheads="1"/>
          </p:cNvSpPr>
          <p:nvPr/>
        </p:nvSpPr>
        <p:spPr bwMode="auto">
          <a:xfrm>
            <a:off x="4984527" y="3643139"/>
            <a:ext cx="1323975" cy="307777"/>
          </a:xfrm>
          <a:prstGeom prst="rect">
            <a:avLst/>
          </a:prstGeom>
          <a:noFill/>
          <a:ln w="9525">
            <a:noFill/>
            <a:miter lim="800000"/>
            <a:headEnd/>
            <a:tailEnd/>
          </a:ln>
        </p:spPr>
        <p:txBody>
          <a:bodyPr>
            <a:spAutoFit/>
          </a:bodyPr>
          <a:lstStyle/>
          <a:p>
            <a:pPr eaLnBrk="0" hangingPunct="0"/>
            <a:endParaRPr lang="de-DE" dirty="0">
              <a:latin typeface="Arial" pitchFamily="34" charset="0"/>
              <a:cs typeface="Arial" pitchFamily="34" charset="0"/>
            </a:endParaRPr>
          </a:p>
        </p:txBody>
      </p:sp>
      <p:pic>
        <p:nvPicPr>
          <p:cNvPr id="31" name="Grafik 30" descr="bts.png"/>
          <p:cNvPicPr>
            <a:picLocks noChangeAspect="1"/>
          </p:cNvPicPr>
          <p:nvPr/>
        </p:nvPicPr>
        <p:blipFill>
          <a:blip r:embed="rId3" cstate="print"/>
          <a:stretch>
            <a:fillRect/>
          </a:stretch>
        </p:blipFill>
        <p:spPr>
          <a:xfrm>
            <a:off x="4736406" y="2851175"/>
            <a:ext cx="725693" cy="2156071"/>
          </a:xfrm>
          <a:prstGeom prst="rect">
            <a:avLst/>
          </a:prstGeom>
        </p:spPr>
      </p:pic>
      <p:pic>
        <p:nvPicPr>
          <p:cNvPr id="34" name="Grafik 33" descr="hrt.png"/>
          <p:cNvPicPr>
            <a:picLocks noChangeAspect="1"/>
          </p:cNvPicPr>
          <p:nvPr/>
        </p:nvPicPr>
        <p:blipFill>
          <a:blip r:embed="rId4" cstate="print"/>
          <a:stretch>
            <a:fillRect/>
          </a:stretch>
        </p:blipFill>
        <p:spPr>
          <a:xfrm>
            <a:off x="6824638" y="3427239"/>
            <a:ext cx="338204" cy="720080"/>
          </a:xfrm>
          <a:prstGeom prst="rect">
            <a:avLst/>
          </a:prstGeom>
        </p:spPr>
      </p:pic>
      <p:grpSp>
        <p:nvGrpSpPr>
          <p:cNvPr id="2" name="Group 73"/>
          <p:cNvGrpSpPr>
            <a:grpSpLocks/>
          </p:cNvGrpSpPr>
          <p:nvPr/>
        </p:nvGrpSpPr>
        <p:grpSpPr bwMode="auto">
          <a:xfrm rot="1088964" flipV="1">
            <a:off x="5530880" y="3194591"/>
            <a:ext cx="1304093" cy="219949"/>
            <a:chOff x="1488" y="2640"/>
            <a:chExt cx="2448" cy="336"/>
          </a:xfrm>
        </p:grpSpPr>
        <p:sp>
          <p:nvSpPr>
            <p:cNvPr id="38"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9"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40"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23" name="Text Box 9"/>
          <p:cNvSpPr txBox="1">
            <a:spLocks noChangeArrowheads="1"/>
          </p:cNvSpPr>
          <p:nvPr/>
        </p:nvSpPr>
        <p:spPr bwMode="auto">
          <a:xfrm>
            <a:off x="4232920" y="1844824"/>
            <a:ext cx="1727200" cy="400110"/>
          </a:xfrm>
          <a:prstGeom prst="rect">
            <a:avLst/>
          </a:prstGeom>
          <a:noFill/>
          <a:ln w="9525">
            <a:noFill/>
            <a:miter lim="800000"/>
            <a:headEnd/>
            <a:tailEnd/>
          </a:ln>
        </p:spPr>
        <p:txBody>
          <a:bodyPr>
            <a:spAutoFit/>
          </a:bodyPr>
          <a:lstStyle/>
          <a:p>
            <a:pPr algn="ctr" eaLnBrk="0" hangingPunct="0"/>
            <a:r>
              <a:rPr lang="de-DE" sz="2000" b="1" dirty="0">
                <a:latin typeface="Arial" pitchFamily="34" charset="0"/>
                <a:cs typeface="Arial" pitchFamily="34" charset="0"/>
              </a:rPr>
              <a:t>Netzbereich</a:t>
            </a:r>
          </a:p>
        </p:txBody>
      </p:sp>
      <p:grpSp>
        <p:nvGrpSpPr>
          <p:cNvPr id="3" name="Group 42"/>
          <p:cNvGrpSpPr>
            <a:grpSpLocks/>
          </p:cNvGrpSpPr>
          <p:nvPr/>
        </p:nvGrpSpPr>
        <p:grpSpPr bwMode="auto">
          <a:xfrm>
            <a:off x="1640632" y="5013176"/>
            <a:ext cx="3456384" cy="720080"/>
            <a:chOff x="3316" y="3339"/>
            <a:chExt cx="1081" cy="454"/>
          </a:xfrm>
        </p:grpSpPr>
        <p:sp>
          <p:nvSpPr>
            <p:cNvPr id="24" name="Line 25"/>
            <p:cNvSpPr>
              <a:spLocks noChangeShapeType="1"/>
            </p:cNvSpPr>
            <p:nvPr/>
          </p:nvSpPr>
          <p:spPr bwMode="auto">
            <a:xfrm>
              <a:off x="3316" y="3793"/>
              <a:ext cx="1081" cy="0"/>
            </a:xfrm>
            <a:prstGeom prst="line">
              <a:avLst/>
            </a:prstGeom>
            <a:noFill/>
            <a:ln w="28575">
              <a:solidFill>
                <a:schemeClr val="tx1"/>
              </a:solidFill>
              <a:round/>
              <a:headEnd/>
              <a:tailEnd/>
            </a:ln>
          </p:spPr>
          <p:txBody>
            <a:bodyPr/>
            <a:lstStyle/>
            <a:p>
              <a:endParaRPr lang="de-DE" dirty="0">
                <a:latin typeface="Arial" pitchFamily="34" charset="0"/>
                <a:cs typeface="Arial" pitchFamily="34" charset="0"/>
              </a:endParaRPr>
            </a:p>
          </p:txBody>
        </p:sp>
        <p:sp>
          <p:nvSpPr>
            <p:cNvPr id="25" name="Line 26"/>
            <p:cNvSpPr>
              <a:spLocks noChangeShapeType="1"/>
            </p:cNvSpPr>
            <p:nvPr/>
          </p:nvSpPr>
          <p:spPr bwMode="auto">
            <a:xfrm flipV="1">
              <a:off x="4397" y="3339"/>
              <a:ext cx="0" cy="454"/>
            </a:xfrm>
            <a:prstGeom prst="line">
              <a:avLst/>
            </a:prstGeom>
            <a:noFill/>
            <a:ln w="28575">
              <a:solidFill>
                <a:schemeClr val="tx1"/>
              </a:solidFill>
              <a:round/>
              <a:headEnd/>
              <a:tailEnd/>
            </a:ln>
          </p:spPr>
          <p:txBody>
            <a:bodyPr/>
            <a:lstStyle/>
            <a:p>
              <a:endParaRPr lang="de-DE" dirty="0">
                <a:latin typeface="Arial" pitchFamily="34" charset="0"/>
                <a:cs typeface="Arial" pitchFamily="34" charset="0"/>
              </a:endParaRPr>
            </a:p>
          </p:txBody>
        </p:sp>
      </p:grpSp>
      <p:pic>
        <p:nvPicPr>
          <p:cNvPr id="19" name="Picture 28"/>
          <p:cNvPicPr>
            <a:picLocks noChangeAspect="1" noChangeArrowheads="1"/>
          </p:cNvPicPr>
          <p:nvPr/>
        </p:nvPicPr>
        <p:blipFill>
          <a:blip r:embed="rId5" cstate="print"/>
          <a:srcRect/>
          <a:stretch>
            <a:fillRect/>
          </a:stretch>
        </p:blipFill>
        <p:spPr bwMode="auto">
          <a:xfrm>
            <a:off x="920552" y="5157192"/>
            <a:ext cx="864096" cy="860747"/>
          </a:xfrm>
          <a:prstGeom prst="rect">
            <a:avLst/>
          </a:prstGeom>
          <a:noFill/>
          <a:ln w="9525">
            <a:noFill/>
            <a:miter lim="800000"/>
            <a:headEnd/>
            <a:tailEnd/>
          </a:ln>
        </p:spPr>
      </p:pic>
      <p:sp>
        <p:nvSpPr>
          <p:cNvPr id="27" name="Text Box 15"/>
          <p:cNvSpPr txBox="1">
            <a:spLocks noChangeArrowheads="1"/>
          </p:cNvSpPr>
          <p:nvPr/>
        </p:nvSpPr>
        <p:spPr bwMode="auto">
          <a:xfrm>
            <a:off x="632520" y="764704"/>
            <a:ext cx="8712968" cy="584769"/>
          </a:xfrm>
          <a:prstGeom prst="rect">
            <a:avLst/>
          </a:prstGeom>
          <a:noFill/>
          <a:ln w="9525">
            <a:noFill/>
            <a:miter lim="800000"/>
            <a:headEnd/>
            <a:tailEnd/>
          </a:ln>
        </p:spPr>
        <p:txBody>
          <a:bodyPr wrap="square" lIns="91433" tIns="45717" rIns="91433" bIns="45717">
            <a:spAutoFit/>
          </a:bodyPr>
          <a:lstStyle/>
          <a:p>
            <a:pPr algn="ctr"/>
            <a:r>
              <a:rPr lang="de-DE" sz="3200" b="1" dirty="0" smtClean="0">
                <a:latin typeface="Arial" pitchFamily="34" charset="0"/>
                <a:cs typeface="Arial" pitchFamily="34" charset="0"/>
              </a:rPr>
              <a:t>Zielruf im Netzbetrieb (TMO) </a:t>
            </a:r>
          </a:p>
        </p:txBody>
      </p:sp>
      <p:sp>
        <p:nvSpPr>
          <p:cNvPr id="22"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pic>
        <p:nvPicPr>
          <p:cNvPr id="18" name="Grafik 17" descr="hrt.png"/>
          <p:cNvPicPr>
            <a:picLocks noChangeAspect="1"/>
          </p:cNvPicPr>
          <p:nvPr/>
        </p:nvPicPr>
        <p:blipFill>
          <a:blip r:embed="rId4" cstate="print"/>
          <a:stretch>
            <a:fillRect/>
          </a:stretch>
        </p:blipFill>
        <p:spPr>
          <a:xfrm>
            <a:off x="3043160" y="3566176"/>
            <a:ext cx="338204" cy="720080"/>
          </a:xfrm>
          <a:prstGeom prst="rect">
            <a:avLst/>
          </a:prstGeom>
        </p:spPr>
      </p:pic>
      <p:grpSp>
        <p:nvGrpSpPr>
          <p:cNvPr id="20" name="Group 73"/>
          <p:cNvGrpSpPr>
            <a:grpSpLocks/>
          </p:cNvGrpSpPr>
          <p:nvPr/>
        </p:nvGrpSpPr>
        <p:grpSpPr bwMode="auto">
          <a:xfrm rot="9545952">
            <a:off x="3328308" y="3160324"/>
            <a:ext cx="1369304" cy="216081"/>
            <a:chOff x="1488" y="2640"/>
            <a:chExt cx="2448" cy="336"/>
          </a:xfrm>
        </p:grpSpPr>
        <p:sp>
          <p:nvSpPr>
            <p:cNvPr id="21"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6"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8"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29" name="Fußzeilenplatzhalter 5"/>
          <p:cNvSpPr txBox="1">
            <a:spLocks/>
          </p:cNvSpPr>
          <p:nvPr/>
        </p:nvSpPr>
        <p:spPr>
          <a:xfrm>
            <a:off x="533400" y="6477000"/>
            <a:ext cx="2935288" cy="222250"/>
          </a:xfrm>
          <a:prstGeom prst="rect">
            <a:avLst/>
          </a:prstGeom>
        </p:spPr>
        <p:txBody>
          <a:bodyPr/>
          <a:lstStyle>
            <a:defPPr>
              <a:defRPr lang="de-DE"/>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166"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332"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498"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663"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5828" algn="l" defTabSz="914332" rtl="0" eaLnBrk="1" latinLnBrk="0" hangingPunct="1">
              <a:defRPr sz="1400" kern="1200">
                <a:solidFill>
                  <a:schemeClr val="tx1"/>
                </a:solidFill>
                <a:latin typeface="Times New Roman" pitchFamily="18" charset="0"/>
                <a:ea typeface="+mn-ea"/>
                <a:cs typeface="+mn-cs"/>
              </a:defRPr>
            </a:lvl6pPr>
            <a:lvl7pPr marL="2742994" algn="l" defTabSz="914332" rtl="0" eaLnBrk="1" latinLnBrk="0" hangingPunct="1">
              <a:defRPr sz="1400" kern="1200">
                <a:solidFill>
                  <a:schemeClr val="tx1"/>
                </a:solidFill>
                <a:latin typeface="Times New Roman" pitchFamily="18" charset="0"/>
                <a:ea typeface="+mn-ea"/>
                <a:cs typeface="+mn-cs"/>
              </a:defRPr>
            </a:lvl7pPr>
            <a:lvl8pPr marL="3200160" algn="l" defTabSz="914332" rtl="0" eaLnBrk="1" latinLnBrk="0" hangingPunct="1">
              <a:defRPr sz="1400" kern="1200">
                <a:solidFill>
                  <a:schemeClr val="tx1"/>
                </a:solidFill>
                <a:latin typeface="Times New Roman" pitchFamily="18" charset="0"/>
                <a:ea typeface="+mn-ea"/>
                <a:cs typeface="+mn-cs"/>
              </a:defRPr>
            </a:lvl8pPr>
            <a:lvl9pPr marL="3657326" algn="l" defTabSz="914332" rtl="0" eaLnBrk="1" latinLnBrk="0" hangingPunct="1">
              <a:defRPr sz="1400" kern="1200">
                <a:solidFill>
                  <a:schemeClr val="tx1"/>
                </a:solidFill>
                <a:latin typeface="Times New Roman" pitchFamily="18" charset="0"/>
                <a:ea typeface="+mn-ea"/>
                <a:cs typeface="+mn-cs"/>
              </a:defRPr>
            </a:lvl9pPr>
          </a:lstStyle>
          <a:p>
            <a:pPr defTabSz="884238">
              <a:defRPr/>
            </a:pPr>
            <a:r>
              <a:rPr lang="de-DE" sz="800" dirty="0" smtClean="0">
                <a:solidFill>
                  <a:srgbClr val="000000"/>
                </a:solidFill>
                <a:latin typeface="Arial"/>
              </a:rPr>
              <a:t>01/2018</a:t>
            </a:r>
            <a:endParaRPr lang="de-DE" sz="800" dirty="0">
              <a:solidFill>
                <a:srgbClr val="0000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nummernplatzhalter 3"/>
          <p:cNvSpPr>
            <a:spLocks noGrp="1"/>
          </p:cNvSpPr>
          <p:nvPr>
            <p:ph type="sldNum" sz="quarter" idx="10"/>
          </p:nvPr>
        </p:nvSpPr>
        <p:spPr>
          <a:noFill/>
        </p:spPr>
        <p:txBody>
          <a:bodyPr/>
          <a:lstStyle/>
          <a:p>
            <a:pPr defTabSz="874713"/>
            <a:fld id="{E8327E08-0AB8-4C14-BF1C-769656D34690}" type="slidenum">
              <a:rPr lang="de-DE" smtClean="0"/>
              <a:pPr defTabSz="874713"/>
              <a:t>12</a:t>
            </a:fld>
            <a:endParaRPr lang="de-DE" smtClean="0"/>
          </a:p>
        </p:txBody>
      </p:sp>
      <p:grpSp>
        <p:nvGrpSpPr>
          <p:cNvPr id="2" name="Gruppieren 15"/>
          <p:cNvGrpSpPr/>
          <p:nvPr/>
        </p:nvGrpSpPr>
        <p:grpSpPr>
          <a:xfrm>
            <a:off x="776536" y="2132856"/>
            <a:ext cx="4104456" cy="3428022"/>
            <a:chOff x="5529064" y="1727961"/>
            <a:chExt cx="3218524" cy="2493127"/>
          </a:xfrm>
        </p:grpSpPr>
        <p:sp>
          <p:nvSpPr>
            <p:cNvPr id="18" name="Freeform 8"/>
            <p:cNvSpPr>
              <a:spLocks/>
            </p:cNvSpPr>
            <p:nvPr/>
          </p:nvSpPr>
          <p:spPr bwMode="auto">
            <a:xfrm>
              <a:off x="5817096" y="2636912"/>
              <a:ext cx="1296144" cy="889694"/>
            </a:xfrm>
            <a:custGeom>
              <a:avLst/>
              <a:gdLst>
                <a:gd name="T0" fmla="*/ 0 w 355"/>
                <a:gd name="T1" fmla="*/ 952618361 h 379"/>
                <a:gd name="T2" fmla="*/ 551517084 w 355"/>
                <a:gd name="T3" fmla="*/ 388103714 h 379"/>
                <a:gd name="T4" fmla="*/ 481484416 w 355"/>
                <a:gd name="T5" fmla="*/ 564514547 h 379"/>
                <a:gd name="T6" fmla="*/ 1033001499 w 355"/>
                <a:gd name="T7" fmla="*/ 0 h 379"/>
                <a:gd name="T8" fmla="*/ 0 60000 65536"/>
                <a:gd name="T9" fmla="*/ 0 60000 65536"/>
                <a:gd name="T10" fmla="*/ 0 60000 65536"/>
                <a:gd name="T11" fmla="*/ 0 60000 65536"/>
                <a:gd name="T12" fmla="*/ 0 w 355"/>
                <a:gd name="T13" fmla="*/ 0 h 379"/>
                <a:gd name="T14" fmla="*/ 355 w 355"/>
                <a:gd name="T15" fmla="*/ 379 h 379"/>
              </a:gdLst>
              <a:ahLst/>
              <a:cxnLst>
                <a:cxn ang="T8">
                  <a:pos x="T0" y="T1"/>
                </a:cxn>
                <a:cxn ang="T9">
                  <a:pos x="T2" y="T3"/>
                </a:cxn>
                <a:cxn ang="T10">
                  <a:pos x="T4" y="T5"/>
                </a:cxn>
                <a:cxn ang="T11">
                  <a:pos x="T6" y="T7"/>
                </a:cxn>
              </a:cxnLst>
              <a:rect l="T12" t="T13" r="T14" b="T15"/>
              <a:pathLst>
                <a:path w="355" h="379">
                  <a:moveTo>
                    <a:pt x="0" y="378"/>
                  </a:moveTo>
                  <a:lnTo>
                    <a:pt x="189" y="154"/>
                  </a:lnTo>
                  <a:lnTo>
                    <a:pt x="165" y="224"/>
                  </a:lnTo>
                  <a:lnTo>
                    <a:pt x="354" y="0"/>
                  </a:lnTo>
                </a:path>
              </a:pathLst>
            </a:custGeom>
            <a:noFill/>
            <a:ln w="38100" cap="rnd">
              <a:solidFill>
                <a:srgbClr val="0066FF"/>
              </a:solidFill>
              <a:round/>
              <a:headEnd type="triangle" w="med" len="med"/>
              <a:tailEnd type="triangle" w="med" len="med"/>
            </a:ln>
          </p:spPr>
          <p:txBody>
            <a:bodyPr/>
            <a:lstStyle/>
            <a:p>
              <a:endParaRPr lang="de-DE" dirty="0">
                <a:latin typeface="Arial" pitchFamily="34" charset="0"/>
              </a:endParaRPr>
            </a:p>
          </p:txBody>
        </p:sp>
        <p:sp>
          <p:nvSpPr>
            <p:cNvPr id="19" name="Freeform 9"/>
            <p:cNvSpPr>
              <a:spLocks/>
            </p:cNvSpPr>
            <p:nvPr/>
          </p:nvSpPr>
          <p:spPr bwMode="auto">
            <a:xfrm>
              <a:off x="7545288" y="2636912"/>
              <a:ext cx="864096" cy="720080"/>
            </a:xfrm>
            <a:custGeom>
              <a:avLst/>
              <a:gdLst>
                <a:gd name="T0" fmla="*/ 1025890005 w 350"/>
                <a:gd name="T1" fmla="*/ 967739298 h 385"/>
                <a:gd name="T2" fmla="*/ 417410417 w 350"/>
                <a:gd name="T3" fmla="*/ 451106861 h 385"/>
                <a:gd name="T4" fmla="*/ 608477767 w 350"/>
                <a:gd name="T5" fmla="*/ 516630849 h 385"/>
                <a:gd name="T6" fmla="*/ 0 w 350"/>
                <a:gd name="T7" fmla="*/ 0 h 385"/>
                <a:gd name="T8" fmla="*/ 0 60000 65536"/>
                <a:gd name="T9" fmla="*/ 0 60000 65536"/>
                <a:gd name="T10" fmla="*/ 0 60000 65536"/>
                <a:gd name="T11" fmla="*/ 0 60000 65536"/>
                <a:gd name="T12" fmla="*/ 0 w 350"/>
                <a:gd name="T13" fmla="*/ 0 h 385"/>
                <a:gd name="T14" fmla="*/ 350 w 350"/>
                <a:gd name="T15" fmla="*/ 385 h 385"/>
              </a:gdLst>
              <a:ahLst/>
              <a:cxnLst>
                <a:cxn ang="T8">
                  <a:pos x="T0" y="T1"/>
                </a:cxn>
                <a:cxn ang="T9">
                  <a:pos x="T2" y="T3"/>
                </a:cxn>
                <a:cxn ang="T10">
                  <a:pos x="T4" y="T5"/>
                </a:cxn>
                <a:cxn ang="T11">
                  <a:pos x="T6" y="T7"/>
                </a:cxn>
              </a:cxnLst>
              <a:rect l="T12" t="T13" r="T14" b="T15"/>
              <a:pathLst>
                <a:path w="350" h="385">
                  <a:moveTo>
                    <a:pt x="349" y="384"/>
                  </a:moveTo>
                  <a:lnTo>
                    <a:pt x="142" y="179"/>
                  </a:lnTo>
                  <a:lnTo>
                    <a:pt x="207" y="205"/>
                  </a:lnTo>
                  <a:lnTo>
                    <a:pt x="0" y="0"/>
                  </a:lnTo>
                </a:path>
              </a:pathLst>
            </a:custGeom>
            <a:noFill/>
            <a:ln w="38100" cap="rnd">
              <a:solidFill>
                <a:srgbClr val="0066FF"/>
              </a:solidFill>
              <a:round/>
              <a:headEnd type="triangle" w="med" len="med"/>
              <a:tailEnd type="triangle" w="med" len="med"/>
            </a:ln>
          </p:spPr>
          <p:txBody>
            <a:bodyPr/>
            <a:lstStyle/>
            <a:p>
              <a:endParaRPr lang="de-DE" dirty="0">
                <a:latin typeface="Arial" pitchFamily="34" charset="0"/>
              </a:endParaRPr>
            </a:p>
          </p:txBody>
        </p:sp>
        <p:pic>
          <p:nvPicPr>
            <p:cNvPr id="23" name="Grafik 22" descr="hrt.png"/>
            <p:cNvPicPr>
              <a:picLocks noChangeAspect="1"/>
            </p:cNvPicPr>
            <p:nvPr/>
          </p:nvPicPr>
          <p:blipFill>
            <a:blip r:embed="rId3" cstate="print"/>
            <a:stretch>
              <a:fillRect/>
            </a:stretch>
          </p:blipFill>
          <p:spPr>
            <a:xfrm>
              <a:off x="5529064" y="3501008"/>
              <a:ext cx="338204" cy="720080"/>
            </a:xfrm>
            <a:prstGeom prst="rect">
              <a:avLst/>
            </a:prstGeom>
          </p:spPr>
        </p:pic>
        <p:pic>
          <p:nvPicPr>
            <p:cNvPr id="24" name="Grafik 23" descr="hrt.png"/>
            <p:cNvPicPr>
              <a:picLocks noChangeAspect="1"/>
            </p:cNvPicPr>
            <p:nvPr/>
          </p:nvPicPr>
          <p:blipFill>
            <a:blip r:embed="rId3" cstate="print"/>
            <a:stretch>
              <a:fillRect/>
            </a:stretch>
          </p:blipFill>
          <p:spPr>
            <a:xfrm>
              <a:off x="8409384" y="3284984"/>
              <a:ext cx="338204" cy="720080"/>
            </a:xfrm>
            <a:prstGeom prst="rect">
              <a:avLst/>
            </a:prstGeom>
          </p:spPr>
        </p:pic>
        <p:pic>
          <p:nvPicPr>
            <p:cNvPr id="25" name="Grafik 24" descr="hrt.png"/>
            <p:cNvPicPr>
              <a:picLocks noChangeAspect="1"/>
            </p:cNvPicPr>
            <p:nvPr/>
          </p:nvPicPr>
          <p:blipFill>
            <a:blip r:embed="rId3" cstate="print"/>
            <a:stretch>
              <a:fillRect/>
            </a:stretch>
          </p:blipFill>
          <p:spPr>
            <a:xfrm>
              <a:off x="7185248" y="2564904"/>
              <a:ext cx="338204" cy="720080"/>
            </a:xfrm>
            <a:prstGeom prst="rect">
              <a:avLst/>
            </a:prstGeom>
          </p:spPr>
        </p:pic>
        <p:sp>
          <p:nvSpPr>
            <p:cNvPr id="30" name="Text Box 15"/>
            <p:cNvSpPr txBox="1">
              <a:spLocks noChangeArrowheads="1"/>
            </p:cNvSpPr>
            <p:nvPr/>
          </p:nvSpPr>
          <p:spPr bwMode="auto">
            <a:xfrm>
              <a:off x="6424415" y="1727961"/>
              <a:ext cx="1694677" cy="380522"/>
            </a:xfrm>
            <a:prstGeom prst="rect">
              <a:avLst/>
            </a:prstGeom>
            <a:noFill/>
            <a:ln w="9525">
              <a:noFill/>
              <a:miter lim="800000"/>
              <a:headEnd/>
              <a:tailEnd/>
            </a:ln>
          </p:spPr>
          <p:txBody>
            <a:bodyPr wrap="none" lIns="91433" tIns="45717" rIns="91433" bIns="45717">
              <a:spAutoFit/>
            </a:bodyPr>
            <a:lstStyle/>
            <a:p>
              <a:pPr algn="ctr"/>
              <a:r>
                <a:rPr lang="de-DE" sz="2800" b="1" dirty="0" smtClean="0">
                  <a:latin typeface="Arial" pitchFamily="34" charset="0"/>
                  <a:cs typeface="Arial" pitchFamily="34" charset="0"/>
                </a:rPr>
                <a:t>Gruppenruf</a:t>
              </a:r>
              <a:endParaRPr lang="de-DE" sz="2800" dirty="0">
                <a:latin typeface="Arial" pitchFamily="34" charset="0"/>
                <a:cs typeface="Arial" pitchFamily="34" charset="0"/>
              </a:endParaRPr>
            </a:p>
          </p:txBody>
        </p:sp>
      </p:grpSp>
      <p:grpSp>
        <p:nvGrpSpPr>
          <p:cNvPr id="3" name="Gruppieren 26"/>
          <p:cNvGrpSpPr/>
          <p:nvPr/>
        </p:nvGrpSpPr>
        <p:grpSpPr>
          <a:xfrm>
            <a:off x="5277274" y="2132856"/>
            <a:ext cx="4140222" cy="4019607"/>
            <a:chOff x="5277274" y="1825720"/>
            <a:chExt cx="4140222" cy="4019607"/>
          </a:xfrm>
        </p:grpSpPr>
        <p:grpSp>
          <p:nvGrpSpPr>
            <p:cNvPr id="4" name="Gruppieren 16"/>
            <p:cNvGrpSpPr/>
            <p:nvPr/>
          </p:nvGrpSpPr>
          <p:grpSpPr>
            <a:xfrm>
              <a:off x="5745088" y="1825720"/>
              <a:ext cx="3434548" cy="3331473"/>
              <a:chOff x="1208584" y="1696185"/>
              <a:chExt cx="2354428" cy="2236871"/>
            </a:xfrm>
          </p:grpSpPr>
          <p:pic>
            <p:nvPicPr>
              <p:cNvPr id="21" name="Grafik 20" descr="hrt.png"/>
              <p:cNvPicPr>
                <a:picLocks noChangeAspect="1"/>
              </p:cNvPicPr>
              <p:nvPr/>
            </p:nvPicPr>
            <p:blipFill>
              <a:blip r:embed="rId3" cstate="print"/>
              <a:stretch>
                <a:fillRect/>
              </a:stretch>
            </p:blipFill>
            <p:spPr>
              <a:xfrm>
                <a:off x="1208584" y="2564904"/>
                <a:ext cx="338204" cy="720080"/>
              </a:xfrm>
              <a:prstGeom prst="rect">
                <a:avLst/>
              </a:prstGeom>
            </p:spPr>
          </p:pic>
          <p:pic>
            <p:nvPicPr>
              <p:cNvPr id="22" name="Grafik 21" descr="hrt.png"/>
              <p:cNvPicPr>
                <a:picLocks noChangeAspect="1"/>
              </p:cNvPicPr>
              <p:nvPr/>
            </p:nvPicPr>
            <p:blipFill>
              <a:blip r:embed="rId3" cstate="print"/>
              <a:stretch>
                <a:fillRect/>
              </a:stretch>
            </p:blipFill>
            <p:spPr>
              <a:xfrm>
                <a:off x="3224808" y="3212976"/>
                <a:ext cx="338204" cy="720080"/>
              </a:xfrm>
              <a:prstGeom prst="rect">
                <a:avLst/>
              </a:prstGeom>
            </p:spPr>
          </p:pic>
          <p:sp>
            <p:nvSpPr>
              <p:cNvPr id="29" name="Freeform 8"/>
              <p:cNvSpPr>
                <a:spLocks/>
              </p:cNvSpPr>
              <p:nvPr/>
            </p:nvSpPr>
            <p:spPr bwMode="auto">
              <a:xfrm flipH="1">
                <a:off x="1640632" y="2708920"/>
                <a:ext cx="1440160" cy="889694"/>
              </a:xfrm>
              <a:custGeom>
                <a:avLst/>
                <a:gdLst>
                  <a:gd name="T0" fmla="*/ 0 w 355"/>
                  <a:gd name="T1" fmla="*/ 952618361 h 379"/>
                  <a:gd name="T2" fmla="*/ 551517084 w 355"/>
                  <a:gd name="T3" fmla="*/ 388103714 h 379"/>
                  <a:gd name="T4" fmla="*/ 481484416 w 355"/>
                  <a:gd name="T5" fmla="*/ 564514547 h 379"/>
                  <a:gd name="T6" fmla="*/ 1033001499 w 355"/>
                  <a:gd name="T7" fmla="*/ 0 h 379"/>
                  <a:gd name="T8" fmla="*/ 0 60000 65536"/>
                  <a:gd name="T9" fmla="*/ 0 60000 65536"/>
                  <a:gd name="T10" fmla="*/ 0 60000 65536"/>
                  <a:gd name="T11" fmla="*/ 0 60000 65536"/>
                  <a:gd name="T12" fmla="*/ 0 w 355"/>
                  <a:gd name="T13" fmla="*/ 0 h 379"/>
                  <a:gd name="T14" fmla="*/ 355 w 355"/>
                  <a:gd name="T15" fmla="*/ 379 h 379"/>
                </a:gdLst>
                <a:ahLst/>
                <a:cxnLst>
                  <a:cxn ang="T8">
                    <a:pos x="T0" y="T1"/>
                  </a:cxn>
                  <a:cxn ang="T9">
                    <a:pos x="T2" y="T3"/>
                  </a:cxn>
                  <a:cxn ang="T10">
                    <a:pos x="T4" y="T5"/>
                  </a:cxn>
                  <a:cxn ang="T11">
                    <a:pos x="T6" y="T7"/>
                  </a:cxn>
                </a:cxnLst>
                <a:rect l="T12" t="T13" r="T14" b="T15"/>
                <a:pathLst>
                  <a:path w="355" h="379">
                    <a:moveTo>
                      <a:pt x="0" y="378"/>
                    </a:moveTo>
                    <a:lnTo>
                      <a:pt x="189" y="154"/>
                    </a:lnTo>
                    <a:lnTo>
                      <a:pt x="165" y="224"/>
                    </a:lnTo>
                    <a:lnTo>
                      <a:pt x="354" y="0"/>
                    </a:lnTo>
                  </a:path>
                </a:pathLst>
              </a:custGeom>
              <a:noFill/>
              <a:ln w="38100" cap="rnd">
                <a:solidFill>
                  <a:srgbClr val="0066FF"/>
                </a:solidFill>
                <a:round/>
                <a:headEnd type="triangle" w="med" len="med"/>
                <a:tailEnd type="triangle" w="med" len="med"/>
              </a:ln>
            </p:spPr>
            <p:txBody>
              <a:bodyPr/>
              <a:lstStyle/>
              <a:p>
                <a:endParaRPr lang="de-DE" dirty="0">
                  <a:latin typeface="Arial" pitchFamily="34" charset="0"/>
                </a:endParaRPr>
              </a:p>
            </p:txBody>
          </p:sp>
          <p:sp>
            <p:nvSpPr>
              <p:cNvPr id="26" name="Text Box 15"/>
              <p:cNvSpPr txBox="1">
                <a:spLocks noChangeArrowheads="1"/>
              </p:cNvSpPr>
              <p:nvPr/>
            </p:nvSpPr>
            <p:spPr bwMode="auto">
              <a:xfrm>
                <a:off x="1722881" y="1696185"/>
                <a:ext cx="1166122" cy="351305"/>
              </a:xfrm>
              <a:prstGeom prst="rect">
                <a:avLst/>
              </a:prstGeom>
              <a:noFill/>
              <a:ln w="9525">
                <a:noFill/>
                <a:miter lim="800000"/>
                <a:headEnd/>
                <a:tailEnd/>
              </a:ln>
            </p:spPr>
            <p:txBody>
              <a:bodyPr wrap="none" lIns="91433" tIns="45717" rIns="91433" bIns="45717">
                <a:spAutoFit/>
              </a:bodyPr>
              <a:lstStyle/>
              <a:p>
                <a:pPr algn="ctr"/>
                <a:r>
                  <a:rPr lang="de-DE" sz="2800" b="1" dirty="0" smtClean="0">
                    <a:latin typeface="Arial" pitchFamily="34" charset="0"/>
                    <a:cs typeface="Arial" pitchFamily="34" charset="0"/>
                  </a:rPr>
                  <a:t>Einzelruf</a:t>
                </a:r>
                <a:endParaRPr lang="de-DE" sz="2800" dirty="0">
                  <a:latin typeface="Arial" pitchFamily="34" charset="0"/>
                  <a:cs typeface="Arial" pitchFamily="34" charset="0"/>
                </a:endParaRPr>
              </a:p>
            </p:txBody>
          </p:sp>
        </p:grpSp>
        <p:sp>
          <p:nvSpPr>
            <p:cNvPr id="20" name="Text Box 15"/>
            <p:cNvSpPr txBox="1">
              <a:spLocks noChangeArrowheads="1"/>
            </p:cNvSpPr>
            <p:nvPr/>
          </p:nvSpPr>
          <p:spPr bwMode="auto">
            <a:xfrm>
              <a:off x="5277274" y="5445224"/>
              <a:ext cx="4140222" cy="400103"/>
            </a:xfrm>
            <a:prstGeom prst="rect">
              <a:avLst/>
            </a:prstGeom>
            <a:noFill/>
            <a:ln w="9525">
              <a:noFill/>
              <a:miter lim="800000"/>
              <a:headEnd/>
              <a:tailEnd/>
            </a:ln>
          </p:spPr>
          <p:txBody>
            <a:bodyPr wrap="none" lIns="91433" tIns="45717" rIns="91433" bIns="45717">
              <a:spAutoFit/>
            </a:bodyPr>
            <a:lstStyle/>
            <a:p>
              <a:r>
                <a:rPr lang="de-DE" sz="2000" b="1" dirty="0" smtClean="0">
                  <a:solidFill>
                    <a:srgbClr val="FF0000"/>
                  </a:solidFill>
                  <a:latin typeface="Arial" pitchFamily="34" charset="0"/>
                  <a:cs typeface="Arial" pitchFamily="34" charset="0"/>
                </a:rPr>
                <a:t>Wird in Hessen nicht verwendet!</a:t>
              </a:r>
              <a:endParaRPr lang="de-DE" sz="2000" dirty="0">
                <a:solidFill>
                  <a:srgbClr val="FF0000"/>
                </a:solidFill>
                <a:latin typeface="Arial" pitchFamily="34" charset="0"/>
                <a:cs typeface="Arial" pitchFamily="34" charset="0"/>
              </a:endParaRPr>
            </a:p>
          </p:txBody>
        </p:sp>
      </p:grpSp>
      <p:sp>
        <p:nvSpPr>
          <p:cNvPr id="28" name="Text Box 15"/>
          <p:cNvSpPr txBox="1">
            <a:spLocks noChangeArrowheads="1"/>
          </p:cNvSpPr>
          <p:nvPr/>
        </p:nvSpPr>
        <p:spPr bwMode="auto">
          <a:xfrm>
            <a:off x="632520" y="836712"/>
            <a:ext cx="8712968" cy="553986"/>
          </a:xfrm>
          <a:prstGeom prst="rect">
            <a:avLst/>
          </a:prstGeom>
          <a:noFill/>
          <a:ln w="9525">
            <a:noFill/>
            <a:miter lim="800000"/>
            <a:headEnd/>
            <a:tailEnd/>
          </a:ln>
        </p:spPr>
        <p:txBody>
          <a:bodyPr wrap="square" lIns="91426" tIns="45714" rIns="91426" bIns="45714">
            <a:spAutoFit/>
          </a:bodyPr>
          <a:lstStyle/>
          <a:p>
            <a:pPr algn="ctr"/>
            <a:r>
              <a:rPr lang="de-DE" sz="3000" b="1" dirty="0" smtClean="0">
                <a:latin typeface="Arial" charset="0"/>
              </a:rPr>
              <a:t>Rufarten im netzunabhängigen Betrieb (DMO) </a:t>
            </a:r>
            <a:endParaRPr lang="de-DE" sz="3000" b="1" dirty="0">
              <a:latin typeface="Arial" charset="0"/>
            </a:endParaRPr>
          </a:p>
        </p:txBody>
      </p:sp>
      <p:sp>
        <p:nvSpPr>
          <p:cNvPr id="31" name="Fußzeilenplatzhalter 30"/>
          <p:cNvSpPr>
            <a:spLocks noGrp="1"/>
          </p:cNvSpPr>
          <p:nvPr>
            <p:ph type="ftr" sz="quarter" idx="11"/>
          </p:nvPr>
        </p:nvSpPr>
        <p:spPr/>
        <p:txBody>
          <a:bodyPr/>
          <a:lstStyle/>
          <a:p>
            <a:r>
              <a:rPr lang="de-DE" dirty="0" smtClean="0"/>
              <a:t>01/2018</a:t>
            </a:r>
            <a:endParaRPr lang="de-DE" dirty="0"/>
          </a:p>
        </p:txBody>
      </p:sp>
      <p:sp>
        <p:nvSpPr>
          <p:cNvPr id="37"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nummernplatzhalter 3"/>
          <p:cNvSpPr>
            <a:spLocks noGrp="1"/>
          </p:cNvSpPr>
          <p:nvPr>
            <p:ph type="sldNum" sz="quarter" idx="10"/>
          </p:nvPr>
        </p:nvSpPr>
        <p:spPr>
          <a:noFill/>
        </p:spPr>
        <p:txBody>
          <a:bodyPr/>
          <a:lstStyle/>
          <a:p>
            <a:pPr defTabSz="874713"/>
            <a:fld id="{C65557F0-0752-4964-9000-80E1540EF26D}" type="slidenum">
              <a:rPr lang="de-DE" smtClean="0"/>
              <a:pPr defTabSz="874713"/>
              <a:t>13</a:t>
            </a:fld>
            <a:endParaRPr lang="de-DE" smtClean="0"/>
          </a:p>
        </p:txBody>
      </p:sp>
      <p:sp>
        <p:nvSpPr>
          <p:cNvPr id="12297" name="Rectangle 78"/>
          <p:cNvSpPr>
            <a:spLocks noChangeArrowheads="1"/>
          </p:cNvSpPr>
          <p:nvPr/>
        </p:nvSpPr>
        <p:spPr bwMode="auto">
          <a:xfrm>
            <a:off x="6729411" y="3556222"/>
            <a:ext cx="635000" cy="1668463"/>
          </a:xfrm>
          <a:prstGeom prst="rect">
            <a:avLst/>
          </a:prstGeom>
          <a:noFill/>
          <a:ln w="9525">
            <a:noFill/>
            <a:miter lim="800000"/>
            <a:headEnd/>
            <a:tailEnd/>
          </a:ln>
        </p:spPr>
        <p:txBody>
          <a:bodyPr/>
          <a:lstStyle/>
          <a:p>
            <a:pPr eaLnBrk="0" hangingPunct="0"/>
            <a:endParaRPr lang="de-DE" dirty="0">
              <a:latin typeface="Arial" pitchFamily="34" charset="0"/>
              <a:cs typeface="Arial" pitchFamily="34" charset="0"/>
            </a:endParaRPr>
          </a:p>
        </p:txBody>
      </p:sp>
      <p:sp>
        <p:nvSpPr>
          <p:cNvPr id="12298" name="Text Box 7"/>
          <p:cNvSpPr txBox="1">
            <a:spLocks noChangeArrowheads="1"/>
          </p:cNvSpPr>
          <p:nvPr/>
        </p:nvSpPr>
        <p:spPr bwMode="auto">
          <a:xfrm>
            <a:off x="2864768" y="4542219"/>
            <a:ext cx="4112073" cy="830997"/>
          </a:xfrm>
          <a:prstGeom prst="rect">
            <a:avLst/>
          </a:prstGeom>
          <a:noFill/>
          <a:ln w="9525">
            <a:noFill/>
            <a:miter lim="800000"/>
            <a:headEnd/>
            <a:tailEnd/>
          </a:ln>
        </p:spPr>
        <p:txBody>
          <a:bodyPr wrap="square">
            <a:spAutoFit/>
          </a:bodyPr>
          <a:lstStyle/>
          <a:p>
            <a:pPr algn="ctr" eaLnBrk="0" hangingPunct="0">
              <a:spcBef>
                <a:spcPct val="50000"/>
              </a:spcBef>
            </a:pPr>
            <a:r>
              <a:rPr lang="de-DE" sz="2400" b="1" dirty="0" smtClean="0">
                <a:latin typeface="Arial" pitchFamily="34" charset="0"/>
                <a:cs typeface="Arial" pitchFamily="34" charset="0"/>
              </a:rPr>
              <a:t>Fahrzeugfunkgerät mit Repeaterfunktion</a:t>
            </a:r>
            <a:endParaRPr lang="de-DE" sz="2400" b="1" dirty="0">
              <a:latin typeface="Arial" pitchFamily="34" charset="0"/>
              <a:cs typeface="Arial" pitchFamily="34" charset="0"/>
            </a:endParaRPr>
          </a:p>
        </p:txBody>
      </p:sp>
      <p:sp>
        <p:nvSpPr>
          <p:cNvPr id="12359" name="Rectangle 75"/>
          <p:cNvSpPr>
            <a:spLocks noChangeArrowheads="1"/>
          </p:cNvSpPr>
          <p:nvPr/>
        </p:nvSpPr>
        <p:spPr bwMode="auto">
          <a:xfrm>
            <a:off x="3008311" y="3992785"/>
            <a:ext cx="635000" cy="1668463"/>
          </a:xfrm>
          <a:prstGeom prst="rect">
            <a:avLst/>
          </a:prstGeom>
          <a:noFill/>
          <a:ln w="9525">
            <a:noFill/>
            <a:miter lim="800000"/>
            <a:headEnd/>
            <a:tailEnd/>
          </a:ln>
        </p:spPr>
        <p:txBody>
          <a:bodyPr/>
          <a:lstStyle/>
          <a:p>
            <a:pPr eaLnBrk="0" hangingPunct="0"/>
            <a:endParaRPr lang="de-DE" dirty="0">
              <a:latin typeface="Arial" pitchFamily="34" charset="0"/>
              <a:cs typeface="Arial" pitchFamily="34" charset="0"/>
            </a:endParaRPr>
          </a:p>
        </p:txBody>
      </p:sp>
      <p:pic>
        <p:nvPicPr>
          <p:cNvPr id="135" name="Grafik 134" descr="hrt.png"/>
          <p:cNvPicPr>
            <a:picLocks noChangeAspect="1"/>
          </p:cNvPicPr>
          <p:nvPr/>
        </p:nvPicPr>
        <p:blipFill>
          <a:blip r:embed="rId3" cstate="print"/>
          <a:stretch>
            <a:fillRect/>
          </a:stretch>
        </p:blipFill>
        <p:spPr>
          <a:xfrm>
            <a:off x="1777031" y="2404218"/>
            <a:ext cx="439665" cy="936104"/>
          </a:xfrm>
          <a:prstGeom prst="rect">
            <a:avLst/>
          </a:prstGeom>
        </p:spPr>
      </p:pic>
      <p:pic>
        <p:nvPicPr>
          <p:cNvPr id="136" name="Grafik 135" descr="hrt.png"/>
          <p:cNvPicPr>
            <a:picLocks noChangeAspect="1"/>
          </p:cNvPicPr>
          <p:nvPr/>
        </p:nvPicPr>
        <p:blipFill>
          <a:blip r:embed="rId3" cstate="print"/>
          <a:stretch>
            <a:fillRect/>
          </a:stretch>
        </p:blipFill>
        <p:spPr>
          <a:xfrm>
            <a:off x="7897711" y="2332210"/>
            <a:ext cx="439665" cy="936104"/>
          </a:xfrm>
          <a:prstGeom prst="rect">
            <a:avLst/>
          </a:prstGeom>
        </p:spPr>
      </p:pic>
      <p:grpSp>
        <p:nvGrpSpPr>
          <p:cNvPr id="2" name="Gruppieren 141"/>
          <p:cNvGrpSpPr/>
          <p:nvPr/>
        </p:nvGrpSpPr>
        <p:grpSpPr>
          <a:xfrm>
            <a:off x="3721247" y="3268314"/>
            <a:ext cx="2146772" cy="1103691"/>
            <a:chOff x="3584848" y="4797152"/>
            <a:chExt cx="2146772" cy="1103691"/>
          </a:xfrm>
        </p:grpSpPr>
        <p:cxnSp>
          <p:nvCxnSpPr>
            <p:cNvPr id="139" name="Gerade Verbindung 138"/>
            <p:cNvCxnSpPr/>
            <p:nvPr/>
          </p:nvCxnSpPr>
          <p:spPr bwMode="auto">
            <a:xfrm rot="5400000">
              <a:off x="4628964" y="4905164"/>
              <a:ext cx="288032"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137" name="Grafik 136" descr="B02-198.gif"/>
            <p:cNvPicPr>
              <a:picLocks noChangeAspect="1"/>
            </p:cNvPicPr>
            <p:nvPr/>
          </p:nvPicPr>
          <p:blipFill>
            <a:blip r:embed="rId4" cstate="print"/>
            <a:stretch>
              <a:fillRect/>
            </a:stretch>
          </p:blipFill>
          <p:spPr>
            <a:xfrm>
              <a:off x="3584848" y="4941168"/>
              <a:ext cx="2146772" cy="959675"/>
            </a:xfrm>
            <a:prstGeom prst="rect">
              <a:avLst/>
            </a:prstGeom>
          </p:spPr>
        </p:pic>
      </p:grpSp>
      <p:grpSp>
        <p:nvGrpSpPr>
          <p:cNvPr id="3" name="Group 73"/>
          <p:cNvGrpSpPr>
            <a:grpSpLocks/>
          </p:cNvGrpSpPr>
          <p:nvPr/>
        </p:nvGrpSpPr>
        <p:grpSpPr bwMode="auto">
          <a:xfrm rot="11726615">
            <a:off x="2106662" y="2619008"/>
            <a:ext cx="2756217" cy="452553"/>
            <a:chOff x="1488" y="2640"/>
            <a:chExt cx="2448" cy="336"/>
          </a:xfrm>
        </p:grpSpPr>
        <p:sp>
          <p:nvSpPr>
            <p:cNvPr id="19" name="Line 74"/>
            <p:cNvSpPr>
              <a:spLocks noChangeShapeType="1"/>
            </p:cNvSpPr>
            <p:nvPr/>
          </p:nvSpPr>
          <p:spPr bwMode="auto">
            <a:xfrm>
              <a:off x="2352" y="2640"/>
              <a:ext cx="1584" cy="144"/>
            </a:xfrm>
            <a:prstGeom prst="line">
              <a:avLst/>
            </a:prstGeom>
            <a:noFill/>
            <a:ln w="38100">
              <a:solidFill>
                <a:srgbClr val="0066FF"/>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0" name="Line 75"/>
            <p:cNvSpPr>
              <a:spLocks noChangeShapeType="1"/>
            </p:cNvSpPr>
            <p:nvPr/>
          </p:nvSpPr>
          <p:spPr bwMode="auto">
            <a:xfrm flipH="1" flipV="1">
              <a:off x="1488" y="2784"/>
              <a:ext cx="1392" cy="192"/>
            </a:xfrm>
            <a:prstGeom prst="line">
              <a:avLst/>
            </a:prstGeom>
            <a:noFill/>
            <a:ln w="38100">
              <a:solidFill>
                <a:srgbClr val="0066FF"/>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1" name="Line 76"/>
            <p:cNvSpPr>
              <a:spLocks noChangeShapeType="1"/>
            </p:cNvSpPr>
            <p:nvPr/>
          </p:nvSpPr>
          <p:spPr bwMode="auto">
            <a:xfrm>
              <a:off x="2352" y="2640"/>
              <a:ext cx="528" cy="336"/>
            </a:xfrm>
            <a:prstGeom prst="line">
              <a:avLst/>
            </a:prstGeom>
            <a:noFill/>
            <a:ln w="38100">
              <a:solidFill>
                <a:srgbClr val="0066FF"/>
              </a:solidFill>
              <a:round/>
              <a:headEnd/>
              <a:tailEnd/>
            </a:ln>
          </p:spPr>
          <p:txBody>
            <a:bodyPr wrap="none" anchor="ctr"/>
            <a:lstStyle/>
            <a:p>
              <a:endParaRPr lang="de-DE" dirty="0">
                <a:latin typeface="Arial" pitchFamily="34" charset="0"/>
                <a:cs typeface="Arial" pitchFamily="34" charset="0"/>
              </a:endParaRPr>
            </a:p>
          </p:txBody>
        </p:sp>
      </p:grpSp>
      <p:grpSp>
        <p:nvGrpSpPr>
          <p:cNvPr id="4" name="Group 73"/>
          <p:cNvGrpSpPr>
            <a:grpSpLocks/>
          </p:cNvGrpSpPr>
          <p:nvPr/>
        </p:nvGrpSpPr>
        <p:grpSpPr bwMode="auto">
          <a:xfrm rot="20563082" flipV="1">
            <a:off x="5017226" y="2603800"/>
            <a:ext cx="2863969" cy="434118"/>
            <a:chOff x="1488" y="2640"/>
            <a:chExt cx="2448" cy="336"/>
          </a:xfrm>
        </p:grpSpPr>
        <p:sp>
          <p:nvSpPr>
            <p:cNvPr id="23" name="Line 74"/>
            <p:cNvSpPr>
              <a:spLocks noChangeShapeType="1"/>
            </p:cNvSpPr>
            <p:nvPr/>
          </p:nvSpPr>
          <p:spPr bwMode="auto">
            <a:xfrm>
              <a:off x="2352" y="2640"/>
              <a:ext cx="1584" cy="144"/>
            </a:xfrm>
            <a:prstGeom prst="line">
              <a:avLst/>
            </a:prstGeom>
            <a:noFill/>
            <a:ln w="38100">
              <a:solidFill>
                <a:srgbClr val="0066FF"/>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4" name="Line 75"/>
            <p:cNvSpPr>
              <a:spLocks noChangeShapeType="1"/>
            </p:cNvSpPr>
            <p:nvPr/>
          </p:nvSpPr>
          <p:spPr bwMode="auto">
            <a:xfrm flipH="1" flipV="1">
              <a:off x="1488" y="2784"/>
              <a:ext cx="1392" cy="192"/>
            </a:xfrm>
            <a:prstGeom prst="line">
              <a:avLst/>
            </a:prstGeom>
            <a:noFill/>
            <a:ln w="38100">
              <a:solidFill>
                <a:srgbClr val="0066FF"/>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5" name="Line 76"/>
            <p:cNvSpPr>
              <a:spLocks noChangeShapeType="1"/>
            </p:cNvSpPr>
            <p:nvPr/>
          </p:nvSpPr>
          <p:spPr bwMode="auto">
            <a:xfrm>
              <a:off x="2352" y="2640"/>
              <a:ext cx="528" cy="336"/>
            </a:xfrm>
            <a:prstGeom prst="line">
              <a:avLst/>
            </a:prstGeom>
            <a:noFill/>
            <a:ln w="38100">
              <a:solidFill>
                <a:srgbClr val="0066FF"/>
              </a:solidFill>
              <a:round/>
              <a:headEnd/>
              <a:tailEnd/>
            </a:ln>
          </p:spPr>
          <p:txBody>
            <a:bodyPr wrap="none" anchor="ctr"/>
            <a:lstStyle/>
            <a:p>
              <a:endParaRPr lang="de-DE" dirty="0">
                <a:latin typeface="Arial" pitchFamily="34" charset="0"/>
                <a:cs typeface="Arial" pitchFamily="34" charset="0"/>
              </a:endParaRPr>
            </a:p>
          </p:txBody>
        </p:sp>
      </p:grpSp>
      <p:sp>
        <p:nvSpPr>
          <p:cNvPr id="27" name="Text Box 15"/>
          <p:cNvSpPr txBox="1">
            <a:spLocks noChangeArrowheads="1"/>
          </p:cNvSpPr>
          <p:nvPr/>
        </p:nvSpPr>
        <p:spPr bwMode="auto">
          <a:xfrm>
            <a:off x="632520" y="836712"/>
            <a:ext cx="8712967" cy="584769"/>
          </a:xfrm>
          <a:prstGeom prst="rect">
            <a:avLst/>
          </a:prstGeom>
          <a:noFill/>
          <a:ln w="9525">
            <a:noFill/>
            <a:miter lim="800000"/>
            <a:headEnd/>
            <a:tailEnd/>
          </a:ln>
        </p:spPr>
        <p:txBody>
          <a:bodyPr wrap="square" lIns="91433" tIns="45717" rIns="91433" bIns="45717">
            <a:spAutoFit/>
          </a:bodyPr>
          <a:lstStyle/>
          <a:p>
            <a:pPr algn="ctr"/>
            <a:r>
              <a:rPr lang="de-DE" sz="3200" b="1" dirty="0" smtClean="0">
                <a:latin typeface="Arial" pitchFamily="34" charset="0"/>
                <a:cs typeface="Arial" pitchFamily="34" charset="0"/>
              </a:rPr>
              <a:t>Direct Mode Repeater </a:t>
            </a:r>
            <a:endParaRPr lang="de-DE" sz="3200" dirty="0">
              <a:latin typeface="Arial" pitchFamily="34" charset="0"/>
              <a:cs typeface="Arial" pitchFamily="34" charset="0"/>
            </a:endParaRPr>
          </a:p>
        </p:txBody>
      </p:sp>
      <p:sp>
        <p:nvSpPr>
          <p:cNvPr id="22" name="Fußzeilenplatzhalter 21"/>
          <p:cNvSpPr>
            <a:spLocks noGrp="1"/>
          </p:cNvSpPr>
          <p:nvPr>
            <p:ph type="ftr" sz="quarter" idx="11"/>
          </p:nvPr>
        </p:nvSpPr>
        <p:spPr/>
        <p:txBody>
          <a:bodyPr/>
          <a:lstStyle/>
          <a:p>
            <a:r>
              <a:rPr lang="de-DE" dirty="0" smtClean="0"/>
              <a:t>01/2018</a:t>
            </a:r>
            <a:endParaRPr lang="de-DE" dirty="0"/>
          </a:p>
        </p:txBody>
      </p:sp>
      <p:sp>
        <p:nvSpPr>
          <p:cNvPr id="29"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Oval 5"/>
          <p:cNvSpPr>
            <a:spLocks noChangeArrowheads="1"/>
          </p:cNvSpPr>
          <p:nvPr/>
        </p:nvSpPr>
        <p:spPr bwMode="auto">
          <a:xfrm>
            <a:off x="632520" y="2060848"/>
            <a:ext cx="5400600" cy="4176464"/>
          </a:xfrm>
          <a:prstGeom prst="ellipse">
            <a:avLst/>
          </a:prstGeom>
          <a:solidFill>
            <a:schemeClr val="bg1">
              <a:lumMod val="95000"/>
            </a:schemeClr>
          </a:solidFill>
          <a:ln w="9525">
            <a:solidFill>
              <a:schemeClr val="tx1"/>
            </a:solidFill>
            <a:round/>
            <a:headEnd/>
            <a:tailEnd/>
          </a:ln>
        </p:spPr>
        <p:txBody>
          <a:bodyPr wrap="none" anchor="ctr"/>
          <a:lstStyle/>
          <a:p>
            <a:endParaRPr lang="de-DE" dirty="0">
              <a:latin typeface="Arial" pitchFamily="34" charset="0"/>
              <a:cs typeface="Arial" pitchFamily="34" charset="0"/>
            </a:endParaRPr>
          </a:p>
        </p:txBody>
      </p:sp>
      <p:sp>
        <p:nvSpPr>
          <p:cNvPr id="17410" name="Foliennummernplatzhalter 3"/>
          <p:cNvSpPr>
            <a:spLocks noGrp="1"/>
          </p:cNvSpPr>
          <p:nvPr>
            <p:ph type="sldNum" sz="quarter" idx="10"/>
          </p:nvPr>
        </p:nvSpPr>
        <p:spPr>
          <a:noFill/>
        </p:spPr>
        <p:txBody>
          <a:bodyPr/>
          <a:lstStyle/>
          <a:p>
            <a:pPr defTabSz="874713"/>
            <a:fld id="{65D9D094-F84F-42DC-A5CC-F3A30E0F1037}" type="slidenum">
              <a:rPr lang="de-DE" smtClean="0"/>
              <a:pPr defTabSz="874713"/>
              <a:t>14</a:t>
            </a:fld>
            <a:endParaRPr lang="de-DE" smtClean="0"/>
          </a:p>
        </p:txBody>
      </p:sp>
      <p:sp>
        <p:nvSpPr>
          <p:cNvPr id="17424" name="Freeform 136"/>
          <p:cNvSpPr>
            <a:spLocks/>
          </p:cNvSpPr>
          <p:nvPr/>
        </p:nvSpPr>
        <p:spPr bwMode="auto">
          <a:xfrm rot="-3747221">
            <a:off x="5676503" y="2310905"/>
            <a:ext cx="2020557" cy="938372"/>
          </a:xfrm>
          <a:custGeom>
            <a:avLst/>
            <a:gdLst>
              <a:gd name="T0" fmla="*/ 2147483647 w 350"/>
              <a:gd name="T1" fmla="*/ 1479282052 h 385"/>
              <a:gd name="T2" fmla="*/ 1065745308 w 350"/>
              <a:gd name="T3" fmla="*/ 689561074 h 385"/>
              <a:gd name="T4" fmla="*/ 1553586444 w 350"/>
              <a:gd name="T5" fmla="*/ 789720978 h 385"/>
              <a:gd name="T6" fmla="*/ 0 w 350"/>
              <a:gd name="T7" fmla="*/ 0 h 385"/>
              <a:gd name="T8" fmla="*/ 0 60000 65536"/>
              <a:gd name="T9" fmla="*/ 0 60000 65536"/>
              <a:gd name="T10" fmla="*/ 0 60000 65536"/>
              <a:gd name="T11" fmla="*/ 0 60000 65536"/>
              <a:gd name="T12" fmla="*/ 0 w 350"/>
              <a:gd name="T13" fmla="*/ 0 h 385"/>
              <a:gd name="T14" fmla="*/ 350 w 350"/>
              <a:gd name="T15" fmla="*/ 385 h 385"/>
            </a:gdLst>
            <a:ahLst/>
            <a:cxnLst>
              <a:cxn ang="T8">
                <a:pos x="T0" y="T1"/>
              </a:cxn>
              <a:cxn ang="T9">
                <a:pos x="T2" y="T3"/>
              </a:cxn>
              <a:cxn ang="T10">
                <a:pos x="T4" y="T5"/>
              </a:cxn>
              <a:cxn ang="T11">
                <a:pos x="T6" y="T7"/>
              </a:cxn>
            </a:cxnLst>
            <a:rect l="T12" t="T13" r="T14" b="T15"/>
            <a:pathLst>
              <a:path w="350" h="385">
                <a:moveTo>
                  <a:pt x="349" y="384"/>
                </a:moveTo>
                <a:lnTo>
                  <a:pt x="142" y="179"/>
                </a:lnTo>
                <a:lnTo>
                  <a:pt x="207" y="205"/>
                </a:lnTo>
                <a:lnTo>
                  <a:pt x="0" y="0"/>
                </a:lnTo>
              </a:path>
            </a:pathLst>
          </a:custGeom>
          <a:noFill/>
          <a:ln w="38100" cap="rnd">
            <a:solidFill>
              <a:srgbClr val="114FFB"/>
            </a:solidFill>
            <a:round/>
            <a:headEnd type="triangle" w="med" len="med"/>
            <a:tailEnd type="triangle" w="med" len="med"/>
          </a:ln>
        </p:spPr>
        <p:txBody>
          <a:bodyPr/>
          <a:lstStyle/>
          <a:p>
            <a:endParaRPr lang="de-DE" dirty="0">
              <a:latin typeface="Arial" pitchFamily="34" charset="0"/>
              <a:cs typeface="Arial" pitchFamily="34" charset="0"/>
            </a:endParaRPr>
          </a:p>
        </p:txBody>
      </p:sp>
      <p:sp>
        <p:nvSpPr>
          <p:cNvPr id="17426" name="Text Box 142"/>
          <p:cNvSpPr txBox="1">
            <a:spLocks noChangeArrowheads="1"/>
          </p:cNvSpPr>
          <p:nvPr/>
        </p:nvSpPr>
        <p:spPr bwMode="auto">
          <a:xfrm>
            <a:off x="3944888" y="4470211"/>
            <a:ext cx="3744416" cy="830997"/>
          </a:xfrm>
          <a:prstGeom prst="rect">
            <a:avLst/>
          </a:prstGeom>
          <a:noFill/>
          <a:ln w="9525">
            <a:noFill/>
            <a:miter lim="800000"/>
            <a:headEnd/>
            <a:tailEnd/>
          </a:ln>
        </p:spPr>
        <p:txBody>
          <a:bodyPr wrap="square">
            <a:spAutoFit/>
          </a:bodyPr>
          <a:lstStyle/>
          <a:p>
            <a:pPr algn="ctr" eaLnBrk="0" hangingPunct="0">
              <a:spcBef>
                <a:spcPct val="50000"/>
              </a:spcBef>
            </a:pPr>
            <a:r>
              <a:rPr lang="de-DE" sz="2400" b="1" dirty="0" smtClean="0">
                <a:latin typeface="Arial" pitchFamily="34" charset="0"/>
                <a:cs typeface="Arial" pitchFamily="34" charset="0"/>
              </a:rPr>
              <a:t>Fahrzeugfunkgerät mit </a:t>
            </a:r>
            <a:r>
              <a:rPr lang="de-DE" sz="2400" b="1" dirty="0" err="1" smtClean="0">
                <a:latin typeface="Arial" pitchFamily="34" charset="0"/>
                <a:cs typeface="Arial" pitchFamily="34" charset="0"/>
              </a:rPr>
              <a:t>Gatewayfunktion</a:t>
            </a:r>
            <a:endParaRPr lang="de-DE" sz="2400" b="1" dirty="0">
              <a:latin typeface="Arial" pitchFamily="34" charset="0"/>
              <a:cs typeface="Arial" pitchFamily="34" charset="0"/>
            </a:endParaRPr>
          </a:p>
        </p:txBody>
      </p:sp>
      <p:sp>
        <p:nvSpPr>
          <p:cNvPr id="17427" name="Freeform 144"/>
          <p:cNvSpPr>
            <a:spLocks/>
          </p:cNvSpPr>
          <p:nvPr/>
        </p:nvSpPr>
        <p:spPr bwMode="auto">
          <a:xfrm rot="3405774">
            <a:off x="6299081" y="2643086"/>
            <a:ext cx="1772333" cy="2110066"/>
          </a:xfrm>
          <a:custGeom>
            <a:avLst/>
            <a:gdLst>
              <a:gd name="T0" fmla="*/ 0 w 355"/>
              <a:gd name="T1" fmla="*/ 2147483647 h 379"/>
              <a:gd name="T2" fmla="*/ 1424850113 w 355"/>
              <a:gd name="T3" fmla="*/ 1187673407 h 379"/>
              <a:gd name="T4" fmla="*/ 1243916503 w 355"/>
              <a:gd name="T5" fmla="*/ 1727526660 h 379"/>
              <a:gd name="T6" fmla="*/ 2147483647 w 355"/>
              <a:gd name="T7" fmla="*/ 0 h 379"/>
              <a:gd name="T8" fmla="*/ 0 60000 65536"/>
              <a:gd name="T9" fmla="*/ 0 60000 65536"/>
              <a:gd name="T10" fmla="*/ 0 60000 65536"/>
              <a:gd name="T11" fmla="*/ 0 60000 65536"/>
              <a:gd name="T12" fmla="*/ 0 w 355"/>
              <a:gd name="T13" fmla="*/ 0 h 379"/>
              <a:gd name="T14" fmla="*/ 355 w 355"/>
              <a:gd name="T15" fmla="*/ 379 h 379"/>
            </a:gdLst>
            <a:ahLst/>
            <a:cxnLst>
              <a:cxn ang="T8">
                <a:pos x="T0" y="T1"/>
              </a:cxn>
              <a:cxn ang="T9">
                <a:pos x="T2" y="T3"/>
              </a:cxn>
              <a:cxn ang="T10">
                <a:pos x="T4" y="T5"/>
              </a:cxn>
              <a:cxn ang="T11">
                <a:pos x="T6" y="T7"/>
              </a:cxn>
            </a:cxnLst>
            <a:rect l="T12" t="T13" r="T14" b="T15"/>
            <a:pathLst>
              <a:path w="355" h="379">
                <a:moveTo>
                  <a:pt x="0" y="378"/>
                </a:moveTo>
                <a:lnTo>
                  <a:pt x="189" y="154"/>
                </a:lnTo>
                <a:lnTo>
                  <a:pt x="165" y="224"/>
                </a:lnTo>
                <a:lnTo>
                  <a:pt x="354" y="0"/>
                </a:lnTo>
              </a:path>
            </a:pathLst>
          </a:custGeom>
          <a:noFill/>
          <a:ln w="38100" cap="rnd">
            <a:solidFill>
              <a:srgbClr val="114FFB"/>
            </a:solidFill>
            <a:round/>
            <a:headEnd type="triangle" w="med" len="med"/>
            <a:tailEnd type="triangle" w="med" len="med"/>
          </a:ln>
        </p:spPr>
        <p:txBody>
          <a:bodyPr/>
          <a:lstStyle/>
          <a:p>
            <a:endParaRPr lang="de-DE" dirty="0">
              <a:latin typeface="Arial" pitchFamily="34" charset="0"/>
            </a:endParaRPr>
          </a:p>
        </p:txBody>
      </p:sp>
      <p:pic>
        <p:nvPicPr>
          <p:cNvPr id="148" name="Grafik 147" descr="bts.png"/>
          <p:cNvPicPr>
            <a:picLocks noChangeAspect="1"/>
          </p:cNvPicPr>
          <p:nvPr/>
        </p:nvPicPr>
        <p:blipFill>
          <a:blip r:embed="rId3" cstate="print"/>
          <a:stretch>
            <a:fillRect/>
          </a:stretch>
        </p:blipFill>
        <p:spPr>
          <a:xfrm>
            <a:off x="2864768" y="3140968"/>
            <a:ext cx="576064" cy="1711514"/>
          </a:xfrm>
          <a:prstGeom prst="rect">
            <a:avLst/>
          </a:prstGeom>
        </p:spPr>
      </p:pic>
      <p:pic>
        <p:nvPicPr>
          <p:cNvPr id="149" name="Grafik 148" descr="hrt.png"/>
          <p:cNvPicPr>
            <a:picLocks noChangeAspect="1"/>
          </p:cNvPicPr>
          <p:nvPr/>
        </p:nvPicPr>
        <p:blipFill>
          <a:blip r:embed="rId4" cstate="print"/>
          <a:stretch>
            <a:fillRect/>
          </a:stretch>
        </p:blipFill>
        <p:spPr>
          <a:xfrm>
            <a:off x="7833320" y="1772816"/>
            <a:ext cx="338204" cy="720080"/>
          </a:xfrm>
          <a:prstGeom prst="rect">
            <a:avLst/>
          </a:prstGeom>
        </p:spPr>
      </p:pic>
      <p:pic>
        <p:nvPicPr>
          <p:cNvPr id="150" name="Grafik 149" descr="hrt.png"/>
          <p:cNvPicPr>
            <a:picLocks noChangeAspect="1"/>
          </p:cNvPicPr>
          <p:nvPr/>
        </p:nvPicPr>
        <p:blipFill>
          <a:blip r:embed="rId4" cstate="print"/>
          <a:stretch>
            <a:fillRect/>
          </a:stretch>
        </p:blipFill>
        <p:spPr>
          <a:xfrm>
            <a:off x="8625408" y="3501008"/>
            <a:ext cx="338204" cy="720080"/>
          </a:xfrm>
          <a:prstGeom prst="rect">
            <a:avLst/>
          </a:prstGeom>
        </p:spPr>
      </p:pic>
      <p:grpSp>
        <p:nvGrpSpPr>
          <p:cNvPr id="2" name="Gruppieren 159"/>
          <p:cNvGrpSpPr/>
          <p:nvPr/>
        </p:nvGrpSpPr>
        <p:grpSpPr>
          <a:xfrm>
            <a:off x="4880992" y="3573016"/>
            <a:ext cx="1708007" cy="864095"/>
            <a:chOff x="5313039" y="3284985"/>
            <a:chExt cx="1708007" cy="864095"/>
          </a:xfrm>
        </p:grpSpPr>
        <p:cxnSp>
          <p:nvCxnSpPr>
            <p:cNvPr id="159" name="Gerade Verbindung 158"/>
            <p:cNvCxnSpPr/>
            <p:nvPr/>
          </p:nvCxnSpPr>
          <p:spPr bwMode="auto">
            <a:xfrm rot="5400000">
              <a:off x="6036271" y="3353842"/>
              <a:ext cx="183620" cy="45905"/>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158" name="Grafik 157" descr="B02-593.GIF"/>
            <p:cNvPicPr>
              <a:picLocks noChangeAspect="1"/>
            </p:cNvPicPr>
            <p:nvPr/>
          </p:nvPicPr>
          <p:blipFill>
            <a:blip r:embed="rId5" cstate="print"/>
            <a:stretch>
              <a:fillRect/>
            </a:stretch>
          </p:blipFill>
          <p:spPr>
            <a:xfrm>
              <a:off x="5313039" y="3356992"/>
              <a:ext cx="1708007" cy="792088"/>
            </a:xfrm>
            <a:prstGeom prst="rect">
              <a:avLst/>
            </a:prstGeom>
          </p:spPr>
        </p:pic>
      </p:grpSp>
      <p:grpSp>
        <p:nvGrpSpPr>
          <p:cNvPr id="3" name="Group 73"/>
          <p:cNvGrpSpPr>
            <a:grpSpLocks/>
          </p:cNvGrpSpPr>
          <p:nvPr/>
        </p:nvGrpSpPr>
        <p:grpSpPr bwMode="auto">
          <a:xfrm rot="11146112">
            <a:off x="3394266" y="3065839"/>
            <a:ext cx="2304257" cy="622364"/>
            <a:chOff x="1488" y="2640"/>
            <a:chExt cx="2448" cy="336"/>
          </a:xfrm>
        </p:grpSpPr>
        <p:sp>
          <p:nvSpPr>
            <p:cNvPr id="155"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160"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161"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163" name="Freeform 144"/>
          <p:cNvSpPr>
            <a:spLocks/>
          </p:cNvSpPr>
          <p:nvPr/>
        </p:nvSpPr>
        <p:spPr bwMode="auto">
          <a:xfrm rot="6029331">
            <a:off x="8093181" y="2514951"/>
            <a:ext cx="1019897" cy="819986"/>
          </a:xfrm>
          <a:custGeom>
            <a:avLst/>
            <a:gdLst>
              <a:gd name="T0" fmla="*/ 0 w 355"/>
              <a:gd name="T1" fmla="*/ 2147483647 h 379"/>
              <a:gd name="T2" fmla="*/ 1424850113 w 355"/>
              <a:gd name="T3" fmla="*/ 1187673407 h 379"/>
              <a:gd name="T4" fmla="*/ 1243916503 w 355"/>
              <a:gd name="T5" fmla="*/ 1727526660 h 379"/>
              <a:gd name="T6" fmla="*/ 2147483647 w 355"/>
              <a:gd name="T7" fmla="*/ 0 h 379"/>
              <a:gd name="T8" fmla="*/ 0 60000 65536"/>
              <a:gd name="T9" fmla="*/ 0 60000 65536"/>
              <a:gd name="T10" fmla="*/ 0 60000 65536"/>
              <a:gd name="T11" fmla="*/ 0 60000 65536"/>
              <a:gd name="T12" fmla="*/ 0 w 355"/>
              <a:gd name="T13" fmla="*/ 0 h 379"/>
              <a:gd name="T14" fmla="*/ 355 w 355"/>
              <a:gd name="T15" fmla="*/ 379 h 379"/>
            </a:gdLst>
            <a:ahLst/>
            <a:cxnLst>
              <a:cxn ang="T8">
                <a:pos x="T0" y="T1"/>
              </a:cxn>
              <a:cxn ang="T9">
                <a:pos x="T2" y="T3"/>
              </a:cxn>
              <a:cxn ang="T10">
                <a:pos x="T4" y="T5"/>
              </a:cxn>
              <a:cxn ang="T11">
                <a:pos x="T6" y="T7"/>
              </a:cxn>
            </a:cxnLst>
            <a:rect l="T12" t="T13" r="T14" b="T15"/>
            <a:pathLst>
              <a:path w="355" h="379">
                <a:moveTo>
                  <a:pt x="0" y="378"/>
                </a:moveTo>
                <a:lnTo>
                  <a:pt x="189" y="154"/>
                </a:lnTo>
                <a:lnTo>
                  <a:pt x="165" y="224"/>
                </a:lnTo>
                <a:lnTo>
                  <a:pt x="354" y="0"/>
                </a:lnTo>
              </a:path>
            </a:pathLst>
          </a:custGeom>
          <a:noFill/>
          <a:ln w="38100" cap="rnd">
            <a:solidFill>
              <a:srgbClr val="114FFB"/>
            </a:solidFill>
            <a:round/>
            <a:headEnd type="triangle" w="med" len="med"/>
            <a:tailEnd type="triangle" w="med" len="med"/>
          </a:ln>
        </p:spPr>
        <p:txBody>
          <a:bodyPr/>
          <a:lstStyle/>
          <a:p>
            <a:endParaRPr lang="de-DE" dirty="0">
              <a:latin typeface="Arial" pitchFamily="34" charset="0"/>
            </a:endParaRPr>
          </a:p>
        </p:txBody>
      </p:sp>
      <p:pic>
        <p:nvPicPr>
          <p:cNvPr id="164" name="Grafik 163" descr="hrt.png"/>
          <p:cNvPicPr>
            <a:picLocks noChangeAspect="1"/>
          </p:cNvPicPr>
          <p:nvPr/>
        </p:nvPicPr>
        <p:blipFill>
          <a:blip r:embed="rId4" cstate="print"/>
          <a:stretch>
            <a:fillRect/>
          </a:stretch>
        </p:blipFill>
        <p:spPr>
          <a:xfrm>
            <a:off x="920552" y="3789040"/>
            <a:ext cx="338204" cy="720080"/>
          </a:xfrm>
          <a:prstGeom prst="rect">
            <a:avLst/>
          </a:prstGeom>
        </p:spPr>
      </p:pic>
      <p:grpSp>
        <p:nvGrpSpPr>
          <p:cNvPr id="4" name="Group 73"/>
          <p:cNvGrpSpPr>
            <a:grpSpLocks/>
          </p:cNvGrpSpPr>
          <p:nvPr/>
        </p:nvGrpSpPr>
        <p:grpSpPr bwMode="auto">
          <a:xfrm rot="9846443">
            <a:off x="1123009" y="3519510"/>
            <a:ext cx="1732827" cy="142787"/>
            <a:chOff x="1488" y="2640"/>
            <a:chExt cx="2448" cy="336"/>
          </a:xfrm>
        </p:grpSpPr>
        <p:sp>
          <p:nvSpPr>
            <p:cNvPr id="166"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167"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168"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28" name="Text Box 15"/>
          <p:cNvSpPr txBox="1">
            <a:spLocks noChangeArrowheads="1"/>
          </p:cNvSpPr>
          <p:nvPr/>
        </p:nvSpPr>
        <p:spPr bwMode="auto">
          <a:xfrm>
            <a:off x="632520" y="828007"/>
            <a:ext cx="8640959" cy="584769"/>
          </a:xfrm>
          <a:prstGeom prst="rect">
            <a:avLst/>
          </a:prstGeom>
          <a:noFill/>
          <a:ln w="9525">
            <a:noFill/>
            <a:miter lim="800000"/>
            <a:headEnd/>
            <a:tailEnd/>
          </a:ln>
        </p:spPr>
        <p:txBody>
          <a:bodyPr wrap="square" lIns="91433" tIns="45717" rIns="91433" bIns="45717">
            <a:spAutoFit/>
          </a:bodyPr>
          <a:lstStyle/>
          <a:p>
            <a:pPr algn="ctr"/>
            <a:r>
              <a:rPr lang="de-DE" sz="3200" b="1" dirty="0" err="1" smtClean="0">
                <a:latin typeface="Arial" pitchFamily="34" charset="0"/>
                <a:cs typeface="Arial" pitchFamily="34" charset="0"/>
              </a:rPr>
              <a:t>Direct</a:t>
            </a:r>
            <a:r>
              <a:rPr lang="de-DE" sz="3200" b="1" dirty="0" smtClean="0">
                <a:latin typeface="Arial" pitchFamily="34" charset="0"/>
                <a:cs typeface="Arial" pitchFamily="34" charset="0"/>
              </a:rPr>
              <a:t> Mode Gateway</a:t>
            </a:r>
            <a:endParaRPr lang="de-DE" sz="3200" dirty="0">
              <a:latin typeface="Arial" pitchFamily="34" charset="0"/>
              <a:cs typeface="Arial" pitchFamily="34" charset="0"/>
            </a:endParaRPr>
          </a:p>
        </p:txBody>
      </p:sp>
      <p:sp>
        <p:nvSpPr>
          <p:cNvPr id="30" name="Text Box 9"/>
          <p:cNvSpPr txBox="1">
            <a:spLocks noChangeArrowheads="1"/>
          </p:cNvSpPr>
          <p:nvPr/>
        </p:nvSpPr>
        <p:spPr bwMode="auto">
          <a:xfrm>
            <a:off x="2432720" y="2132856"/>
            <a:ext cx="1727200" cy="400110"/>
          </a:xfrm>
          <a:prstGeom prst="rect">
            <a:avLst/>
          </a:prstGeom>
          <a:noFill/>
          <a:ln w="9525">
            <a:noFill/>
            <a:miter lim="800000"/>
            <a:headEnd/>
            <a:tailEnd/>
          </a:ln>
        </p:spPr>
        <p:txBody>
          <a:bodyPr>
            <a:spAutoFit/>
          </a:bodyPr>
          <a:lstStyle/>
          <a:p>
            <a:pPr algn="ctr" eaLnBrk="0" hangingPunct="0"/>
            <a:r>
              <a:rPr lang="de-DE" sz="2000" b="1" dirty="0">
                <a:latin typeface="Arial" pitchFamily="34" charset="0"/>
                <a:cs typeface="Arial" pitchFamily="34" charset="0"/>
              </a:rPr>
              <a:t>Netzbereich</a:t>
            </a:r>
          </a:p>
        </p:txBody>
      </p:sp>
      <p:sp>
        <p:nvSpPr>
          <p:cNvPr id="27" name="Fußzeilenplatzhalter 26"/>
          <p:cNvSpPr>
            <a:spLocks noGrp="1"/>
          </p:cNvSpPr>
          <p:nvPr>
            <p:ph type="ftr" sz="quarter" idx="11"/>
          </p:nvPr>
        </p:nvSpPr>
        <p:spPr/>
        <p:txBody>
          <a:bodyPr/>
          <a:lstStyle/>
          <a:p>
            <a:r>
              <a:rPr lang="de-DE" dirty="0" smtClean="0"/>
              <a:t>01/2018</a:t>
            </a:r>
            <a:endParaRPr lang="de-DE" dirty="0"/>
          </a:p>
        </p:txBody>
      </p:sp>
      <p:sp>
        <p:nvSpPr>
          <p:cNvPr id="32"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4221EBF7-E068-4F8D-869D-A69C98A0E026}" type="slidenum">
              <a:rPr lang="en-US" smtClean="0"/>
              <a:pPr/>
              <a:t>15</a:t>
            </a:fld>
            <a:endParaRPr lang="en-US"/>
          </a:p>
        </p:txBody>
      </p:sp>
      <p:sp>
        <p:nvSpPr>
          <p:cNvPr id="8" name="Inhaltsplatzhalter 2"/>
          <p:cNvSpPr>
            <a:spLocks noGrp="1"/>
          </p:cNvSpPr>
          <p:nvPr>
            <p:ph idx="1"/>
          </p:nvPr>
        </p:nvSpPr>
        <p:spPr>
          <a:xfrm>
            <a:off x="1784648" y="1916832"/>
            <a:ext cx="5904656" cy="3312367"/>
          </a:xfrm>
        </p:spPr>
        <p:txBody>
          <a:bodyPr/>
          <a:lstStyle/>
          <a:p>
            <a:pPr eaLnBrk="1" hangingPunct="1">
              <a:buNone/>
            </a:pPr>
            <a:r>
              <a:rPr lang="de-DE" sz="2800" dirty="0" smtClean="0">
                <a:solidFill>
                  <a:schemeClr val="tx2"/>
                </a:solidFill>
                <a:latin typeface="+mj-lt"/>
                <a:ea typeface="+mj-ea"/>
                <a:cs typeface="+mj-cs"/>
              </a:rPr>
              <a:t>					 </a:t>
            </a:r>
            <a:r>
              <a:rPr lang="de-DE" sz="2800" u="sng" dirty="0" smtClean="0">
                <a:solidFill>
                  <a:schemeClr val="tx2"/>
                </a:solidFill>
              </a:rPr>
              <a:t>DMO</a:t>
            </a:r>
            <a:r>
              <a:rPr lang="de-DE" sz="2800" dirty="0" smtClean="0">
                <a:solidFill>
                  <a:schemeClr val="tx2"/>
                </a:solidFill>
              </a:rPr>
              <a:t> </a:t>
            </a:r>
            <a:r>
              <a:rPr lang="de-DE" sz="2400" dirty="0" smtClean="0">
                <a:solidFill>
                  <a:schemeClr val="tx2"/>
                </a:solidFill>
                <a:latin typeface="+mj-lt"/>
                <a:ea typeface="+mj-ea"/>
                <a:cs typeface="+mj-cs"/>
              </a:rPr>
              <a:t>  </a:t>
            </a:r>
            <a:r>
              <a:rPr lang="de-DE" sz="2800" b="0" u="sng" dirty="0" smtClean="0">
                <a:solidFill>
                  <a:schemeClr val="tx2"/>
                </a:solidFill>
                <a:ea typeface="+mj-ea"/>
                <a:cs typeface="+mj-cs"/>
              </a:rPr>
              <a:t>TMO</a:t>
            </a:r>
          </a:p>
          <a:p>
            <a:pPr eaLnBrk="1" hangingPunct="1">
              <a:buNone/>
            </a:pPr>
            <a:r>
              <a:rPr lang="de-DE" sz="2800" b="0" dirty="0" smtClean="0">
                <a:solidFill>
                  <a:schemeClr val="tx2"/>
                </a:solidFill>
                <a:ea typeface="+mj-ea"/>
                <a:cs typeface="+mj-cs"/>
              </a:rPr>
              <a:t>	</a:t>
            </a:r>
            <a:endParaRPr lang="de-DE" b="0" dirty="0" smtClean="0">
              <a:solidFill>
                <a:schemeClr val="tx2"/>
              </a:solidFill>
              <a:latin typeface="+mj-lt"/>
              <a:ea typeface="+mj-ea"/>
              <a:cs typeface="+mj-cs"/>
            </a:endParaRPr>
          </a:p>
          <a:p>
            <a:pPr lvl="1" eaLnBrk="1" hangingPunct="1">
              <a:buNone/>
            </a:pPr>
            <a:r>
              <a:rPr lang="de-DE" b="0" dirty="0" smtClean="0">
                <a:solidFill>
                  <a:schemeClr val="tx2"/>
                </a:solidFill>
                <a:latin typeface="+mj-lt"/>
                <a:ea typeface="+mj-ea"/>
                <a:cs typeface="+mj-cs"/>
              </a:rPr>
              <a:t>Gruppenruf 		</a:t>
            </a:r>
          </a:p>
          <a:p>
            <a:pPr lvl="1" eaLnBrk="1" hangingPunct="1">
              <a:buNone/>
            </a:pPr>
            <a:r>
              <a:rPr lang="de-DE" b="0" dirty="0" smtClean="0">
                <a:solidFill>
                  <a:schemeClr val="tx2"/>
                </a:solidFill>
                <a:latin typeface="+mj-lt"/>
                <a:ea typeface="+mj-ea"/>
                <a:cs typeface="+mj-cs"/>
              </a:rPr>
              <a:t>Einzelruf</a:t>
            </a:r>
          </a:p>
          <a:p>
            <a:pPr lvl="1" eaLnBrk="1" hangingPunct="1">
              <a:buNone/>
            </a:pPr>
            <a:r>
              <a:rPr lang="de-DE" b="0" dirty="0" err="1" smtClean="0">
                <a:solidFill>
                  <a:schemeClr val="tx2"/>
                </a:solidFill>
                <a:latin typeface="+mj-lt"/>
                <a:ea typeface="+mj-ea"/>
                <a:cs typeface="+mj-cs"/>
              </a:rPr>
              <a:t>Zielruf</a:t>
            </a:r>
            <a:endParaRPr lang="de-DE" b="0" dirty="0" smtClean="0">
              <a:solidFill>
                <a:schemeClr val="tx2"/>
              </a:solidFill>
              <a:latin typeface="+mj-lt"/>
              <a:ea typeface="+mj-ea"/>
              <a:cs typeface="+mj-cs"/>
            </a:endParaRPr>
          </a:p>
          <a:p>
            <a:pPr lvl="1" eaLnBrk="1" hangingPunct="1">
              <a:buNone/>
            </a:pPr>
            <a:r>
              <a:rPr lang="de-DE" b="0" dirty="0" smtClean="0">
                <a:solidFill>
                  <a:schemeClr val="tx2"/>
                </a:solidFill>
                <a:latin typeface="+mj-lt"/>
                <a:ea typeface="+mj-ea"/>
                <a:cs typeface="+mj-cs"/>
              </a:rPr>
              <a:t>SDS	</a:t>
            </a:r>
          </a:p>
          <a:p>
            <a:pPr eaLnBrk="1" hangingPunct="1">
              <a:buFont typeface="Arial" pitchFamily="34" charset="0"/>
              <a:buChar char="•"/>
            </a:pPr>
            <a:endParaRPr lang="de-DE" sz="2400" dirty="0" smtClean="0">
              <a:solidFill>
                <a:schemeClr val="tx2"/>
              </a:solidFill>
              <a:latin typeface="+mj-lt"/>
              <a:ea typeface="+mj-ea"/>
              <a:cs typeface="+mj-cs"/>
            </a:endParaRPr>
          </a:p>
        </p:txBody>
      </p:sp>
      <p:grpSp>
        <p:nvGrpSpPr>
          <p:cNvPr id="3" name="Gruppieren 8"/>
          <p:cNvGrpSpPr/>
          <p:nvPr/>
        </p:nvGrpSpPr>
        <p:grpSpPr>
          <a:xfrm>
            <a:off x="5529063" y="2742933"/>
            <a:ext cx="2137421" cy="2477147"/>
            <a:chOff x="5824442" y="1501302"/>
            <a:chExt cx="2137421" cy="2477147"/>
          </a:xfrm>
        </p:grpSpPr>
        <p:sp>
          <p:nvSpPr>
            <p:cNvPr id="10" name="Textfeld 31"/>
            <p:cNvSpPr txBox="1">
              <a:spLocks noChangeArrowheads="1"/>
            </p:cNvSpPr>
            <p:nvPr/>
          </p:nvSpPr>
          <p:spPr bwMode="auto">
            <a:xfrm rot="-934243">
              <a:off x="7187532" y="2013670"/>
              <a:ext cx="767027" cy="785812"/>
            </a:xfrm>
            <a:prstGeom prst="rect">
              <a:avLst/>
            </a:prstGeom>
            <a:noFill/>
            <a:ln w="9525">
              <a:noFill/>
              <a:miter lim="800000"/>
              <a:headEnd/>
              <a:tailEnd/>
            </a:ln>
          </p:spPr>
          <p:txBody>
            <a:bodyPr>
              <a:spAutoFit/>
            </a:bodyPr>
            <a:lstStyle/>
            <a:p>
              <a:r>
                <a:rPr lang="de-DE" sz="4400">
                  <a:solidFill>
                    <a:srgbClr val="00B050"/>
                  </a:solidFill>
                  <a:sym typeface="Webdings" pitchFamily="18" charset="2"/>
                </a:rPr>
                <a:t></a:t>
              </a:r>
              <a:endParaRPr lang="de-DE" sz="4400">
                <a:solidFill>
                  <a:srgbClr val="00B050"/>
                </a:solidFill>
              </a:endParaRPr>
            </a:p>
          </p:txBody>
        </p:sp>
        <p:sp>
          <p:nvSpPr>
            <p:cNvPr id="11" name="Textfeld 31"/>
            <p:cNvSpPr txBox="1">
              <a:spLocks noChangeArrowheads="1"/>
            </p:cNvSpPr>
            <p:nvPr/>
          </p:nvSpPr>
          <p:spPr bwMode="auto">
            <a:xfrm rot="-934243">
              <a:off x="5836480" y="1553690"/>
              <a:ext cx="767027" cy="785813"/>
            </a:xfrm>
            <a:prstGeom prst="rect">
              <a:avLst/>
            </a:prstGeom>
            <a:noFill/>
            <a:ln w="9525">
              <a:noFill/>
              <a:miter lim="800000"/>
              <a:headEnd/>
              <a:tailEnd/>
            </a:ln>
          </p:spPr>
          <p:txBody>
            <a:bodyPr>
              <a:spAutoFit/>
            </a:bodyPr>
            <a:lstStyle/>
            <a:p>
              <a:r>
                <a:rPr lang="de-DE" sz="4400">
                  <a:solidFill>
                    <a:srgbClr val="00B050"/>
                  </a:solidFill>
                  <a:sym typeface="Webdings" pitchFamily="18" charset="2"/>
                </a:rPr>
                <a:t></a:t>
              </a:r>
              <a:endParaRPr lang="de-DE" sz="4400">
                <a:solidFill>
                  <a:srgbClr val="00B050"/>
                </a:solidFill>
              </a:endParaRPr>
            </a:p>
          </p:txBody>
        </p:sp>
        <p:sp>
          <p:nvSpPr>
            <p:cNvPr id="12" name="Textfeld 31"/>
            <p:cNvSpPr txBox="1">
              <a:spLocks noChangeArrowheads="1"/>
            </p:cNvSpPr>
            <p:nvPr/>
          </p:nvSpPr>
          <p:spPr bwMode="auto">
            <a:xfrm rot="-934243">
              <a:off x="7187532" y="1501302"/>
              <a:ext cx="767027" cy="785812"/>
            </a:xfrm>
            <a:prstGeom prst="rect">
              <a:avLst/>
            </a:prstGeom>
            <a:noFill/>
            <a:ln w="9525">
              <a:noFill/>
              <a:miter lim="800000"/>
              <a:headEnd/>
              <a:tailEnd/>
            </a:ln>
          </p:spPr>
          <p:txBody>
            <a:bodyPr>
              <a:spAutoFit/>
            </a:bodyPr>
            <a:lstStyle/>
            <a:p>
              <a:r>
                <a:rPr lang="de-DE" sz="4400" dirty="0" smtClean="0">
                  <a:solidFill>
                    <a:srgbClr val="00B050"/>
                  </a:solidFill>
                  <a:sym typeface="Webdings" pitchFamily="18" charset="2"/>
                </a:rPr>
                <a:t></a:t>
              </a:r>
              <a:endParaRPr lang="de-DE" sz="4400" dirty="0">
                <a:solidFill>
                  <a:srgbClr val="00B050"/>
                </a:solidFill>
              </a:endParaRPr>
            </a:p>
          </p:txBody>
        </p:sp>
        <p:sp>
          <p:nvSpPr>
            <p:cNvPr id="13" name="Textfeld 31"/>
            <p:cNvSpPr txBox="1">
              <a:spLocks noChangeArrowheads="1"/>
            </p:cNvSpPr>
            <p:nvPr/>
          </p:nvSpPr>
          <p:spPr bwMode="auto">
            <a:xfrm>
              <a:off x="5831746" y="2962449"/>
              <a:ext cx="767027" cy="1016000"/>
            </a:xfrm>
            <a:prstGeom prst="rect">
              <a:avLst/>
            </a:prstGeom>
            <a:noFill/>
            <a:ln w="9525">
              <a:noFill/>
              <a:miter lim="800000"/>
              <a:headEnd/>
              <a:tailEnd/>
            </a:ln>
          </p:spPr>
          <p:txBody>
            <a:bodyPr>
              <a:spAutoFit/>
            </a:bodyPr>
            <a:lstStyle/>
            <a:p>
              <a:pPr algn="ctr"/>
              <a:r>
                <a:rPr lang="de-DE" sz="6000" dirty="0">
                  <a:solidFill>
                    <a:srgbClr val="C00000"/>
                  </a:solidFill>
                  <a:sym typeface="Webdings" pitchFamily="18" charset="2"/>
                </a:rPr>
                <a:t>-</a:t>
              </a:r>
              <a:endParaRPr lang="de-DE" sz="6000" dirty="0">
                <a:solidFill>
                  <a:srgbClr val="C00000"/>
                </a:solidFill>
              </a:endParaRPr>
            </a:p>
          </p:txBody>
        </p:sp>
        <p:sp>
          <p:nvSpPr>
            <p:cNvPr id="14" name="Textfeld 31"/>
            <p:cNvSpPr txBox="1">
              <a:spLocks noChangeArrowheads="1"/>
            </p:cNvSpPr>
            <p:nvPr/>
          </p:nvSpPr>
          <p:spPr bwMode="auto">
            <a:xfrm>
              <a:off x="7165175" y="2445517"/>
              <a:ext cx="767027" cy="1016000"/>
            </a:xfrm>
            <a:prstGeom prst="rect">
              <a:avLst/>
            </a:prstGeom>
            <a:noFill/>
            <a:ln w="9525">
              <a:noFill/>
              <a:miter lim="800000"/>
              <a:headEnd/>
              <a:tailEnd/>
            </a:ln>
          </p:spPr>
          <p:txBody>
            <a:bodyPr>
              <a:spAutoFit/>
            </a:bodyPr>
            <a:lstStyle/>
            <a:p>
              <a:pPr algn="ctr"/>
              <a:r>
                <a:rPr lang="de-DE" sz="6000">
                  <a:solidFill>
                    <a:srgbClr val="C00000"/>
                  </a:solidFill>
                  <a:sym typeface="Webdings" pitchFamily="18" charset="2"/>
                </a:rPr>
                <a:t>-</a:t>
              </a:r>
              <a:endParaRPr lang="de-DE" sz="6000">
                <a:solidFill>
                  <a:srgbClr val="C00000"/>
                </a:solidFill>
              </a:endParaRPr>
            </a:p>
          </p:txBody>
        </p:sp>
        <p:sp>
          <p:nvSpPr>
            <p:cNvPr id="15" name="Textfeld 31"/>
            <p:cNvSpPr txBox="1">
              <a:spLocks noChangeArrowheads="1"/>
            </p:cNvSpPr>
            <p:nvPr/>
          </p:nvSpPr>
          <p:spPr bwMode="auto">
            <a:xfrm>
              <a:off x="5831321" y="1916832"/>
              <a:ext cx="767027" cy="1016000"/>
            </a:xfrm>
            <a:prstGeom prst="rect">
              <a:avLst/>
            </a:prstGeom>
            <a:noFill/>
            <a:ln w="9525">
              <a:noFill/>
              <a:miter lim="800000"/>
              <a:headEnd/>
              <a:tailEnd/>
            </a:ln>
          </p:spPr>
          <p:txBody>
            <a:bodyPr>
              <a:spAutoFit/>
            </a:bodyPr>
            <a:lstStyle/>
            <a:p>
              <a:pPr algn="ctr"/>
              <a:r>
                <a:rPr lang="de-DE" sz="6000" dirty="0">
                  <a:solidFill>
                    <a:srgbClr val="C00000"/>
                  </a:solidFill>
                  <a:sym typeface="Webdings" pitchFamily="18" charset="2"/>
                </a:rPr>
                <a:t>-</a:t>
              </a:r>
              <a:endParaRPr lang="de-DE" sz="6000" dirty="0">
                <a:solidFill>
                  <a:srgbClr val="C00000"/>
                </a:solidFill>
              </a:endParaRPr>
            </a:p>
          </p:txBody>
        </p:sp>
        <p:sp>
          <p:nvSpPr>
            <p:cNvPr id="16" name="Textfeld 31"/>
            <p:cNvSpPr txBox="1">
              <a:spLocks noChangeArrowheads="1"/>
            </p:cNvSpPr>
            <p:nvPr/>
          </p:nvSpPr>
          <p:spPr bwMode="auto">
            <a:xfrm>
              <a:off x="5824442" y="2448692"/>
              <a:ext cx="767027" cy="1016000"/>
            </a:xfrm>
            <a:prstGeom prst="rect">
              <a:avLst/>
            </a:prstGeom>
            <a:noFill/>
            <a:ln w="9525">
              <a:noFill/>
              <a:miter lim="800000"/>
              <a:headEnd/>
              <a:tailEnd/>
            </a:ln>
          </p:spPr>
          <p:txBody>
            <a:bodyPr>
              <a:spAutoFit/>
            </a:bodyPr>
            <a:lstStyle/>
            <a:p>
              <a:pPr algn="ctr"/>
              <a:r>
                <a:rPr lang="de-DE" sz="6000" dirty="0">
                  <a:solidFill>
                    <a:srgbClr val="C00000"/>
                  </a:solidFill>
                  <a:sym typeface="Webdings" pitchFamily="18" charset="2"/>
                </a:rPr>
                <a:t>-</a:t>
              </a:r>
              <a:endParaRPr lang="de-DE" sz="6000" dirty="0">
                <a:solidFill>
                  <a:srgbClr val="C00000"/>
                </a:solidFill>
              </a:endParaRPr>
            </a:p>
          </p:txBody>
        </p:sp>
        <p:sp>
          <p:nvSpPr>
            <p:cNvPr id="17" name="Textfeld 31"/>
            <p:cNvSpPr txBox="1">
              <a:spLocks noChangeArrowheads="1"/>
            </p:cNvSpPr>
            <p:nvPr/>
          </p:nvSpPr>
          <p:spPr bwMode="auto">
            <a:xfrm rot="-934243">
              <a:off x="7194836" y="3130725"/>
              <a:ext cx="767027" cy="785813"/>
            </a:xfrm>
            <a:prstGeom prst="rect">
              <a:avLst/>
            </a:prstGeom>
            <a:noFill/>
            <a:ln w="9525">
              <a:noFill/>
              <a:miter lim="800000"/>
              <a:headEnd/>
              <a:tailEnd/>
            </a:ln>
          </p:spPr>
          <p:txBody>
            <a:bodyPr>
              <a:spAutoFit/>
            </a:bodyPr>
            <a:lstStyle/>
            <a:p>
              <a:r>
                <a:rPr lang="de-DE" sz="4400" dirty="0">
                  <a:solidFill>
                    <a:srgbClr val="00B050"/>
                  </a:solidFill>
                  <a:sym typeface="Webdings" pitchFamily="18" charset="2"/>
                </a:rPr>
                <a:t></a:t>
              </a:r>
              <a:endParaRPr lang="de-DE" sz="4400" dirty="0">
                <a:solidFill>
                  <a:srgbClr val="00B050"/>
                </a:solidFill>
              </a:endParaRPr>
            </a:p>
          </p:txBody>
        </p:sp>
      </p:grpSp>
      <p:sp>
        <p:nvSpPr>
          <p:cNvPr id="18" name="Text Box 15"/>
          <p:cNvSpPr txBox="1">
            <a:spLocks noChangeArrowheads="1"/>
          </p:cNvSpPr>
          <p:nvPr/>
        </p:nvSpPr>
        <p:spPr bwMode="auto">
          <a:xfrm>
            <a:off x="632520" y="836712"/>
            <a:ext cx="8712968" cy="553992"/>
          </a:xfrm>
          <a:prstGeom prst="rect">
            <a:avLst/>
          </a:prstGeom>
          <a:noFill/>
          <a:ln w="9525">
            <a:noFill/>
            <a:miter lim="800000"/>
            <a:headEnd/>
            <a:tailEnd/>
          </a:ln>
        </p:spPr>
        <p:txBody>
          <a:bodyPr wrap="square" lIns="91433" tIns="45717" rIns="91433" bIns="45717">
            <a:spAutoFit/>
          </a:bodyPr>
          <a:lstStyle/>
          <a:p>
            <a:pPr algn="ctr"/>
            <a:r>
              <a:rPr lang="de-DE" sz="3000" b="1" dirty="0" smtClean="0">
                <a:latin typeface="Arial" pitchFamily="34" charset="0"/>
                <a:cs typeface="Arial" pitchFamily="34" charset="0"/>
              </a:rPr>
              <a:t>Zur Verfügung stehende Leistungsmerkmale</a:t>
            </a:r>
            <a:endParaRPr lang="de-DE" sz="3000" dirty="0">
              <a:latin typeface="Arial" pitchFamily="34" charset="0"/>
              <a:cs typeface="Arial" pitchFamily="34" charset="0"/>
            </a:endParaRPr>
          </a:p>
        </p:txBody>
      </p:sp>
      <p:sp>
        <p:nvSpPr>
          <p:cNvPr id="19" name="Fußzeilenplatzhalter 18"/>
          <p:cNvSpPr>
            <a:spLocks noGrp="1"/>
          </p:cNvSpPr>
          <p:nvPr>
            <p:ph type="ftr" sz="quarter" idx="11"/>
          </p:nvPr>
        </p:nvSpPr>
        <p:spPr/>
        <p:txBody>
          <a:bodyPr/>
          <a:lstStyle/>
          <a:p>
            <a:r>
              <a:rPr lang="de-DE" dirty="0" smtClean="0"/>
              <a:t>01/2018</a:t>
            </a:r>
            <a:endParaRPr lang="de-DE" dirty="0"/>
          </a:p>
        </p:txBody>
      </p:sp>
      <p:sp>
        <p:nvSpPr>
          <p:cNvPr id="22"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nummernplatzhalter 3"/>
          <p:cNvSpPr>
            <a:spLocks noGrp="1"/>
          </p:cNvSpPr>
          <p:nvPr>
            <p:ph type="sldNum" sz="quarter" idx="10"/>
          </p:nvPr>
        </p:nvSpPr>
        <p:spPr>
          <a:noFill/>
        </p:spPr>
        <p:txBody>
          <a:bodyPr/>
          <a:lstStyle/>
          <a:p>
            <a:pPr defTabSz="874713"/>
            <a:fld id="{9964C24A-9E81-4B9B-AB57-2A02B43F8AC9}" type="slidenum">
              <a:rPr lang="de-DE"/>
              <a:pPr defTabSz="874713"/>
              <a:t>16</a:t>
            </a:fld>
            <a:endParaRPr lang="de-DE"/>
          </a:p>
        </p:txBody>
      </p:sp>
      <p:grpSp>
        <p:nvGrpSpPr>
          <p:cNvPr id="2" name="Gruppieren 31"/>
          <p:cNvGrpSpPr/>
          <p:nvPr/>
        </p:nvGrpSpPr>
        <p:grpSpPr>
          <a:xfrm>
            <a:off x="1208584" y="2420938"/>
            <a:ext cx="7758942" cy="2954657"/>
            <a:chOff x="1208584" y="2420938"/>
            <a:chExt cx="7758942" cy="2954657"/>
          </a:xfrm>
        </p:grpSpPr>
        <p:pic>
          <p:nvPicPr>
            <p:cNvPr id="97289" name="Picture 11" descr="thief"/>
            <p:cNvPicPr>
              <a:picLocks noChangeAspect="1" noChangeArrowheads="1"/>
            </p:cNvPicPr>
            <p:nvPr/>
          </p:nvPicPr>
          <p:blipFill>
            <a:blip r:embed="rId3" cstate="print"/>
            <a:srcRect/>
            <a:stretch>
              <a:fillRect/>
            </a:stretch>
          </p:blipFill>
          <p:spPr bwMode="auto">
            <a:xfrm>
              <a:off x="3998975" y="2780928"/>
              <a:ext cx="1403350" cy="1279525"/>
            </a:xfrm>
            <a:prstGeom prst="rect">
              <a:avLst/>
            </a:prstGeom>
            <a:noFill/>
            <a:ln w="9525">
              <a:noFill/>
              <a:miter lim="800000"/>
              <a:headEnd/>
              <a:tailEnd/>
            </a:ln>
          </p:spPr>
        </p:pic>
        <p:sp>
          <p:nvSpPr>
            <p:cNvPr id="97294" name="Line 27"/>
            <p:cNvSpPr>
              <a:spLocks noChangeShapeType="1"/>
            </p:cNvSpPr>
            <p:nvPr/>
          </p:nvSpPr>
          <p:spPr bwMode="auto">
            <a:xfrm>
              <a:off x="3638934" y="4149080"/>
              <a:ext cx="2231951" cy="0"/>
            </a:xfrm>
            <a:prstGeom prst="line">
              <a:avLst/>
            </a:prstGeom>
            <a:noFill/>
            <a:ln w="50800">
              <a:solidFill>
                <a:srgbClr val="00B050"/>
              </a:solidFill>
              <a:round/>
              <a:headEnd type="triangle" w="med" len="med"/>
              <a:tailEnd type="triangle" w="med" len="med"/>
            </a:ln>
          </p:spPr>
          <p:txBody>
            <a:bodyPr/>
            <a:lstStyle/>
            <a:p>
              <a:endParaRPr lang="de-DE" dirty="0">
                <a:latin typeface="Arial" pitchFamily="34" charset="0"/>
              </a:endParaRPr>
            </a:p>
          </p:txBody>
        </p:sp>
        <p:grpSp>
          <p:nvGrpSpPr>
            <p:cNvPr id="3" name="Gruppieren 30"/>
            <p:cNvGrpSpPr/>
            <p:nvPr/>
          </p:nvGrpSpPr>
          <p:grpSpPr>
            <a:xfrm>
              <a:off x="1208584" y="2420938"/>
              <a:ext cx="2286334" cy="2954657"/>
              <a:chOff x="704528" y="2420938"/>
              <a:chExt cx="2286334" cy="2954657"/>
            </a:xfrm>
          </p:grpSpPr>
          <p:grpSp>
            <p:nvGrpSpPr>
              <p:cNvPr id="4" name="Group 18"/>
              <p:cNvGrpSpPr>
                <a:grpSpLocks/>
              </p:cNvGrpSpPr>
              <p:nvPr/>
            </p:nvGrpSpPr>
            <p:grpSpPr bwMode="auto">
              <a:xfrm rot="7856524">
                <a:off x="666750" y="3176588"/>
                <a:ext cx="1944687" cy="433388"/>
                <a:chOff x="1488" y="2640"/>
                <a:chExt cx="2448" cy="336"/>
              </a:xfrm>
            </p:grpSpPr>
            <p:sp>
              <p:nvSpPr>
                <p:cNvPr id="97296" name="Line 19"/>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97297" name="Line 20"/>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97298" name="Line 21"/>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endParaRPr>
                </a:p>
              </p:txBody>
            </p:sp>
          </p:grpSp>
          <p:pic>
            <p:nvPicPr>
              <p:cNvPr id="22" name="Grafik 21" descr="bts.png"/>
              <p:cNvPicPr>
                <a:picLocks noChangeAspect="1"/>
              </p:cNvPicPr>
              <p:nvPr/>
            </p:nvPicPr>
            <p:blipFill>
              <a:blip r:embed="rId4" cstate="print"/>
              <a:stretch>
                <a:fillRect/>
              </a:stretch>
            </p:blipFill>
            <p:spPr>
              <a:xfrm>
                <a:off x="2360712" y="2492896"/>
                <a:ext cx="630150" cy="1872208"/>
              </a:xfrm>
              <a:prstGeom prst="rect">
                <a:avLst/>
              </a:prstGeom>
            </p:spPr>
          </p:pic>
          <p:pic>
            <p:nvPicPr>
              <p:cNvPr id="25" name="Grafik 24" descr="hrt.png"/>
              <p:cNvPicPr>
                <a:picLocks noChangeAspect="1"/>
              </p:cNvPicPr>
              <p:nvPr/>
            </p:nvPicPr>
            <p:blipFill>
              <a:blip r:embed="rId5" cstate="print"/>
              <a:stretch>
                <a:fillRect/>
              </a:stretch>
            </p:blipFill>
            <p:spPr>
              <a:xfrm>
                <a:off x="704528" y="4149080"/>
                <a:ext cx="576064" cy="1226515"/>
              </a:xfrm>
              <a:prstGeom prst="rect">
                <a:avLst/>
              </a:prstGeom>
            </p:spPr>
          </p:pic>
          <p:pic>
            <p:nvPicPr>
              <p:cNvPr id="23" name="Grafik 22" descr="schloss.png"/>
              <p:cNvPicPr>
                <a:picLocks noChangeAspect="1"/>
              </p:cNvPicPr>
              <p:nvPr/>
            </p:nvPicPr>
            <p:blipFill>
              <a:blip r:embed="rId6" cstate="print"/>
              <a:stretch>
                <a:fillRect/>
              </a:stretch>
            </p:blipFill>
            <p:spPr>
              <a:xfrm>
                <a:off x="1300912" y="2924944"/>
                <a:ext cx="780606" cy="753216"/>
              </a:xfrm>
              <a:prstGeom prst="rect">
                <a:avLst/>
              </a:prstGeom>
            </p:spPr>
          </p:pic>
        </p:grpSp>
        <p:grpSp>
          <p:nvGrpSpPr>
            <p:cNvPr id="5" name="Gruppieren 29"/>
            <p:cNvGrpSpPr/>
            <p:nvPr/>
          </p:nvGrpSpPr>
          <p:grpSpPr>
            <a:xfrm>
              <a:off x="6015198" y="2492896"/>
              <a:ext cx="2952328" cy="2666675"/>
              <a:chOff x="6465168" y="2492896"/>
              <a:chExt cx="2952328" cy="2666675"/>
            </a:xfrm>
          </p:grpSpPr>
          <p:grpSp>
            <p:nvGrpSpPr>
              <p:cNvPr id="6" name="Group 22"/>
              <p:cNvGrpSpPr>
                <a:grpSpLocks/>
              </p:cNvGrpSpPr>
              <p:nvPr/>
            </p:nvGrpSpPr>
            <p:grpSpPr bwMode="auto">
              <a:xfrm rot="-9246918">
                <a:off x="7040563" y="3141663"/>
                <a:ext cx="1944687" cy="433387"/>
                <a:chOff x="1488" y="2640"/>
                <a:chExt cx="2448" cy="336"/>
              </a:xfrm>
            </p:grpSpPr>
            <p:sp>
              <p:nvSpPr>
                <p:cNvPr id="97299" name="Line 23"/>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97300" name="Line 24"/>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97301" name="Line 25"/>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endParaRPr>
                </a:p>
              </p:txBody>
            </p:sp>
          </p:grpSp>
          <p:pic>
            <p:nvPicPr>
              <p:cNvPr id="24" name="Grafik 23" descr="bts.png"/>
              <p:cNvPicPr>
                <a:picLocks noChangeAspect="1"/>
              </p:cNvPicPr>
              <p:nvPr/>
            </p:nvPicPr>
            <p:blipFill>
              <a:blip r:embed="rId4" cstate="print"/>
              <a:stretch>
                <a:fillRect/>
              </a:stretch>
            </p:blipFill>
            <p:spPr>
              <a:xfrm>
                <a:off x="6465168" y="2492896"/>
                <a:ext cx="630150" cy="1872208"/>
              </a:xfrm>
              <a:prstGeom prst="rect">
                <a:avLst/>
              </a:prstGeom>
            </p:spPr>
          </p:pic>
          <p:pic>
            <p:nvPicPr>
              <p:cNvPr id="26" name="Grafik 25" descr="hrt.png"/>
              <p:cNvPicPr>
                <a:picLocks noChangeAspect="1"/>
              </p:cNvPicPr>
              <p:nvPr/>
            </p:nvPicPr>
            <p:blipFill>
              <a:blip r:embed="rId5" cstate="print"/>
              <a:stretch>
                <a:fillRect/>
              </a:stretch>
            </p:blipFill>
            <p:spPr>
              <a:xfrm>
                <a:off x="8841432" y="3933056"/>
                <a:ext cx="576064" cy="1226515"/>
              </a:xfrm>
              <a:prstGeom prst="rect">
                <a:avLst/>
              </a:prstGeom>
            </p:spPr>
          </p:pic>
        </p:grpSp>
      </p:grpSp>
      <p:sp>
        <p:nvSpPr>
          <p:cNvPr id="29" name="Text Box 15"/>
          <p:cNvSpPr txBox="1">
            <a:spLocks noChangeArrowheads="1"/>
          </p:cNvSpPr>
          <p:nvPr/>
        </p:nvSpPr>
        <p:spPr bwMode="auto">
          <a:xfrm>
            <a:off x="632520" y="828007"/>
            <a:ext cx="8712968" cy="584769"/>
          </a:xfrm>
          <a:prstGeom prst="rect">
            <a:avLst/>
          </a:prstGeom>
          <a:noFill/>
          <a:ln w="9525">
            <a:noFill/>
            <a:miter lim="800000"/>
            <a:headEnd/>
            <a:tailEnd/>
          </a:ln>
        </p:spPr>
        <p:txBody>
          <a:bodyPr wrap="square" lIns="91433" tIns="45717" rIns="91433" bIns="45717">
            <a:spAutoFit/>
          </a:bodyPr>
          <a:lstStyle/>
          <a:p>
            <a:pPr algn="ctr"/>
            <a:r>
              <a:rPr lang="de-DE" sz="3200" b="1" dirty="0" smtClean="0">
                <a:latin typeface="Arial" pitchFamily="34" charset="0"/>
                <a:cs typeface="Arial" pitchFamily="34" charset="0"/>
              </a:rPr>
              <a:t>Luftschnittstellenverschlüsselung</a:t>
            </a:r>
            <a:endParaRPr lang="de-DE" sz="3200" dirty="0">
              <a:latin typeface="Arial" pitchFamily="34" charset="0"/>
              <a:cs typeface="Arial" pitchFamily="34" charset="0"/>
            </a:endParaRPr>
          </a:p>
        </p:txBody>
      </p:sp>
      <p:sp>
        <p:nvSpPr>
          <p:cNvPr id="30" name="Fußzeilenplatzhalter 29"/>
          <p:cNvSpPr>
            <a:spLocks noGrp="1"/>
          </p:cNvSpPr>
          <p:nvPr>
            <p:ph type="ftr" sz="quarter" idx="11"/>
          </p:nvPr>
        </p:nvSpPr>
        <p:spPr/>
        <p:txBody>
          <a:bodyPr/>
          <a:lstStyle/>
          <a:p>
            <a:r>
              <a:rPr lang="de-DE" dirty="0" smtClean="0"/>
              <a:t>01/2018</a:t>
            </a:r>
            <a:endParaRPr lang="de-DE" dirty="0"/>
          </a:p>
        </p:txBody>
      </p:sp>
      <p:sp>
        <p:nvSpPr>
          <p:cNvPr id="32"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pic>
        <p:nvPicPr>
          <p:cNvPr id="28" name="Grafik 27" descr="schloss.png"/>
          <p:cNvPicPr>
            <a:picLocks noChangeAspect="1"/>
          </p:cNvPicPr>
          <p:nvPr/>
        </p:nvPicPr>
        <p:blipFill>
          <a:blip r:embed="rId6" cstate="print"/>
          <a:stretch>
            <a:fillRect/>
          </a:stretch>
        </p:blipFill>
        <p:spPr>
          <a:xfrm>
            <a:off x="7233107" y="3023047"/>
            <a:ext cx="780606" cy="75321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liennummernplatzhalter 3"/>
          <p:cNvSpPr>
            <a:spLocks noGrp="1"/>
          </p:cNvSpPr>
          <p:nvPr>
            <p:ph type="sldNum" sz="quarter" idx="10"/>
          </p:nvPr>
        </p:nvSpPr>
        <p:spPr>
          <a:noFill/>
        </p:spPr>
        <p:txBody>
          <a:bodyPr/>
          <a:lstStyle/>
          <a:p>
            <a:pPr defTabSz="874713"/>
            <a:fld id="{61DDAB98-79D1-47C3-AB43-85D3C2BDFFF2}" type="slidenum">
              <a:rPr lang="de-DE"/>
              <a:pPr defTabSz="874713"/>
              <a:t>17</a:t>
            </a:fld>
            <a:endParaRPr lang="de-DE"/>
          </a:p>
        </p:txBody>
      </p:sp>
      <p:sp>
        <p:nvSpPr>
          <p:cNvPr id="34" name="Text Box 15"/>
          <p:cNvSpPr txBox="1">
            <a:spLocks noChangeArrowheads="1"/>
          </p:cNvSpPr>
          <p:nvPr/>
        </p:nvSpPr>
        <p:spPr bwMode="auto">
          <a:xfrm>
            <a:off x="632520" y="836712"/>
            <a:ext cx="8784976" cy="584769"/>
          </a:xfrm>
          <a:prstGeom prst="rect">
            <a:avLst/>
          </a:prstGeom>
          <a:noFill/>
          <a:ln w="9525">
            <a:noFill/>
            <a:miter lim="800000"/>
            <a:headEnd/>
            <a:tailEnd/>
          </a:ln>
        </p:spPr>
        <p:txBody>
          <a:bodyPr wrap="square" lIns="91433" tIns="45717" rIns="91433" bIns="45717">
            <a:spAutoFit/>
          </a:bodyPr>
          <a:lstStyle/>
          <a:p>
            <a:pPr algn="ctr"/>
            <a:r>
              <a:rPr lang="de-DE" sz="3200" b="1" dirty="0" smtClean="0">
                <a:latin typeface="Arial" pitchFamily="34" charset="0"/>
                <a:cs typeface="Arial" pitchFamily="34" charset="0"/>
              </a:rPr>
              <a:t>Ende-zu-Ende-Verschlüsselung</a:t>
            </a:r>
            <a:endParaRPr lang="de-DE" sz="3200" dirty="0">
              <a:latin typeface="Arial" pitchFamily="34" charset="0"/>
              <a:cs typeface="Arial" pitchFamily="34" charset="0"/>
            </a:endParaRPr>
          </a:p>
        </p:txBody>
      </p:sp>
      <p:sp>
        <p:nvSpPr>
          <p:cNvPr id="98317" name="Line 33"/>
          <p:cNvSpPr>
            <a:spLocks noChangeShapeType="1"/>
          </p:cNvSpPr>
          <p:nvPr/>
        </p:nvSpPr>
        <p:spPr bwMode="auto">
          <a:xfrm>
            <a:off x="4016896" y="3789040"/>
            <a:ext cx="2160240" cy="1463"/>
          </a:xfrm>
          <a:prstGeom prst="line">
            <a:avLst/>
          </a:prstGeom>
          <a:noFill/>
          <a:ln w="50800">
            <a:solidFill>
              <a:srgbClr val="FF0000"/>
            </a:solidFill>
            <a:round/>
            <a:headEnd type="triangle" w="med" len="med"/>
            <a:tailEnd type="triangle" w="med" len="med"/>
          </a:ln>
        </p:spPr>
        <p:txBody>
          <a:bodyPr/>
          <a:lstStyle/>
          <a:p>
            <a:endParaRPr lang="de-DE" dirty="0">
              <a:latin typeface="Arial" pitchFamily="34" charset="0"/>
            </a:endParaRPr>
          </a:p>
        </p:txBody>
      </p:sp>
      <p:pic>
        <p:nvPicPr>
          <p:cNvPr id="27" name="Grafik 26" descr="schloss.png"/>
          <p:cNvPicPr>
            <a:picLocks noChangeAspect="1"/>
          </p:cNvPicPr>
          <p:nvPr/>
        </p:nvPicPr>
        <p:blipFill>
          <a:blip r:embed="rId3" cstate="print"/>
          <a:stretch>
            <a:fillRect/>
          </a:stretch>
        </p:blipFill>
        <p:spPr>
          <a:xfrm>
            <a:off x="4736976" y="3429000"/>
            <a:ext cx="723810" cy="698413"/>
          </a:xfrm>
          <a:prstGeom prst="rect">
            <a:avLst/>
          </a:prstGeom>
        </p:spPr>
      </p:pic>
      <p:grpSp>
        <p:nvGrpSpPr>
          <p:cNvPr id="3" name="Group 22"/>
          <p:cNvGrpSpPr>
            <a:grpSpLocks/>
          </p:cNvGrpSpPr>
          <p:nvPr/>
        </p:nvGrpSpPr>
        <p:grpSpPr bwMode="auto">
          <a:xfrm rot="7856524">
            <a:off x="1674738" y="2672482"/>
            <a:ext cx="1944687" cy="433388"/>
            <a:chOff x="1488" y="2640"/>
            <a:chExt cx="2448" cy="336"/>
          </a:xfrm>
        </p:grpSpPr>
        <p:sp>
          <p:nvSpPr>
            <p:cNvPr id="98320" name="Line 23"/>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98321" name="Line 24"/>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98322" name="Line 25"/>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endParaRPr>
            </a:p>
          </p:txBody>
        </p:sp>
      </p:grpSp>
      <p:pic>
        <p:nvPicPr>
          <p:cNvPr id="22" name="Grafik 21" descr="bts.png"/>
          <p:cNvPicPr>
            <a:picLocks noChangeAspect="1"/>
          </p:cNvPicPr>
          <p:nvPr/>
        </p:nvPicPr>
        <p:blipFill>
          <a:blip r:embed="rId4" cstate="print"/>
          <a:stretch>
            <a:fillRect/>
          </a:stretch>
        </p:blipFill>
        <p:spPr>
          <a:xfrm>
            <a:off x="3386746" y="2060922"/>
            <a:ext cx="630150" cy="1872208"/>
          </a:xfrm>
          <a:prstGeom prst="rect">
            <a:avLst/>
          </a:prstGeom>
        </p:spPr>
      </p:pic>
      <p:pic>
        <p:nvPicPr>
          <p:cNvPr id="24" name="Grafik 23" descr="hrt.png"/>
          <p:cNvPicPr>
            <a:picLocks noChangeAspect="1"/>
          </p:cNvPicPr>
          <p:nvPr/>
        </p:nvPicPr>
        <p:blipFill>
          <a:blip r:embed="rId5" cstate="print"/>
          <a:stretch>
            <a:fillRect/>
          </a:stretch>
        </p:blipFill>
        <p:spPr>
          <a:xfrm>
            <a:off x="1496616" y="3429074"/>
            <a:ext cx="576064" cy="1226515"/>
          </a:xfrm>
          <a:prstGeom prst="rect">
            <a:avLst/>
          </a:prstGeom>
        </p:spPr>
      </p:pic>
      <p:pic>
        <p:nvPicPr>
          <p:cNvPr id="26" name="Grafik 25" descr="schloss.png"/>
          <p:cNvPicPr>
            <a:picLocks noChangeAspect="1"/>
          </p:cNvPicPr>
          <p:nvPr/>
        </p:nvPicPr>
        <p:blipFill>
          <a:blip r:embed="rId3" cstate="print"/>
          <a:stretch>
            <a:fillRect/>
          </a:stretch>
        </p:blipFill>
        <p:spPr>
          <a:xfrm>
            <a:off x="2360712" y="2492970"/>
            <a:ext cx="723810" cy="698413"/>
          </a:xfrm>
          <a:prstGeom prst="rect">
            <a:avLst/>
          </a:prstGeom>
        </p:spPr>
      </p:pic>
      <p:cxnSp>
        <p:nvCxnSpPr>
          <p:cNvPr id="67" name="Gerade Verbindung mit Pfeil 66"/>
          <p:cNvCxnSpPr/>
          <p:nvPr/>
        </p:nvCxnSpPr>
        <p:spPr bwMode="auto">
          <a:xfrm flipH="1" flipV="1">
            <a:off x="1856656" y="4437186"/>
            <a:ext cx="360040" cy="576064"/>
          </a:xfrm>
          <a:prstGeom prst="straightConnector1">
            <a:avLst/>
          </a:prstGeom>
          <a:solidFill>
            <a:schemeClr val="accent1"/>
          </a:solidFill>
          <a:ln w="25400" cap="flat" cmpd="sng" algn="ctr">
            <a:solidFill>
              <a:srgbClr val="D44848"/>
            </a:solidFill>
            <a:prstDash val="solid"/>
            <a:round/>
            <a:headEnd type="none" w="med" len="med"/>
            <a:tailEnd type="arrow"/>
          </a:ln>
          <a:effectLst/>
        </p:spPr>
      </p:cxnSp>
      <p:grpSp>
        <p:nvGrpSpPr>
          <p:cNvPr id="4" name="Gruppieren 59"/>
          <p:cNvGrpSpPr/>
          <p:nvPr/>
        </p:nvGrpSpPr>
        <p:grpSpPr>
          <a:xfrm>
            <a:off x="2144688" y="4941242"/>
            <a:ext cx="554292" cy="770316"/>
            <a:chOff x="2648744" y="5445224"/>
            <a:chExt cx="554292" cy="770316"/>
          </a:xfrm>
        </p:grpSpPr>
        <p:sp>
          <p:nvSpPr>
            <p:cNvPr id="31" name="Freeform 550"/>
            <p:cNvSpPr>
              <a:spLocks/>
            </p:cNvSpPr>
            <p:nvPr/>
          </p:nvSpPr>
          <p:spPr bwMode="auto">
            <a:xfrm>
              <a:off x="2648744" y="5445224"/>
              <a:ext cx="525463" cy="728663"/>
            </a:xfrm>
            <a:custGeom>
              <a:avLst/>
              <a:gdLst/>
              <a:ahLst/>
              <a:cxnLst>
                <a:cxn ang="0">
                  <a:pos x="40" y="0"/>
                </a:cxn>
                <a:cxn ang="0">
                  <a:pos x="302" y="0"/>
                </a:cxn>
                <a:cxn ang="0">
                  <a:pos x="322" y="4"/>
                </a:cxn>
                <a:cxn ang="0">
                  <a:pos x="326" y="18"/>
                </a:cxn>
                <a:cxn ang="0">
                  <a:pos x="331" y="441"/>
                </a:cxn>
                <a:cxn ang="0">
                  <a:pos x="326" y="454"/>
                </a:cxn>
                <a:cxn ang="0">
                  <a:pos x="307" y="459"/>
                </a:cxn>
                <a:cxn ang="0">
                  <a:pos x="64" y="459"/>
                </a:cxn>
                <a:cxn ang="0">
                  <a:pos x="0" y="409"/>
                </a:cxn>
                <a:cxn ang="0">
                  <a:pos x="0" y="22"/>
                </a:cxn>
                <a:cxn ang="0">
                  <a:pos x="5" y="4"/>
                </a:cxn>
                <a:cxn ang="0">
                  <a:pos x="25" y="0"/>
                </a:cxn>
                <a:cxn ang="0">
                  <a:pos x="40" y="0"/>
                </a:cxn>
              </a:cxnLst>
              <a:rect l="0" t="0" r="r" b="b"/>
              <a:pathLst>
                <a:path w="331" h="459">
                  <a:moveTo>
                    <a:pt x="40" y="0"/>
                  </a:moveTo>
                  <a:lnTo>
                    <a:pt x="302" y="0"/>
                  </a:lnTo>
                  <a:lnTo>
                    <a:pt x="322" y="4"/>
                  </a:lnTo>
                  <a:lnTo>
                    <a:pt x="326" y="18"/>
                  </a:lnTo>
                  <a:lnTo>
                    <a:pt x="331" y="441"/>
                  </a:lnTo>
                  <a:lnTo>
                    <a:pt x="326" y="454"/>
                  </a:lnTo>
                  <a:lnTo>
                    <a:pt x="307" y="459"/>
                  </a:lnTo>
                  <a:lnTo>
                    <a:pt x="64" y="459"/>
                  </a:lnTo>
                  <a:lnTo>
                    <a:pt x="0" y="409"/>
                  </a:lnTo>
                  <a:lnTo>
                    <a:pt x="0" y="22"/>
                  </a:lnTo>
                  <a:lnTo>
                    <a:pt x="5" y="4"/>
                  </a:lnTo>
                  <a:lnTo>
                    <a:pt x="25" y="0"/>
                  </a:lnTo>
                  <a:lnTo>
                    <a:pt x="40" y="0"/>
                  </a:lnTo>
                  <a:close/>
                </a:path>
              </a:pathLst>
            </a:custGeom>
            <a:solidFill>
              <a:schemeClr val="bg1">
                <a:lumMod val="9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de-DE" dirty="0">
                <a:latin typeface="Arial" pitchFamily="34" charset="0"/>
              </a:endParaRPr>
            </a:p>
          </p:txBody>
        </p:sp>
        <p:sp>
          <p:nvSpPr>
            <p:cNvPr id="32" name="Freeform 551"/>
            <p:cNvSpPr>
              <a:spLocks/>
            </p:cNvSpPr>
            <p:nvPr/>
          </p:nvSpPr>
          <p:spPr bwMode="auto">
            <a:xfrm>
              <a:off x="2648744" y="5445224"/>
              <a:ext cx="525463" cy="728663"/>
            </a:xfrm>
            <a:custGeom>
              <a:avLst/>
              <a:gdLst/>
              <a:ahLst/>
              <a:cxnLst>
                <a:cxn ang="0">
                  <a:pos x="40" y="0"/>
                </a:cxn>
                <a:cxn ang="0">
                  <a:pos x="302" y="0"/>
                </a:cxn>
                <a:cxn ang="0">
                  <a:pos x="322" y="4"/>
                </a:cxn>
                <a:cxn ang="0">
                  <a:pos x="326" y="18"/>
                </a:cxn>
                <a:cxn ang="0">
                  <a:pos x="331" y="441"/>
                </a:cxn>
                <a:cxn ang="0">
                  <a:pos x="326" y="454"/>
                </a:cxn>
                <a:cxn ang="0">
                  <a:pos x="307" y="459"/>
                </a:cxn>
                <a:cxn ang="0">
                  <a:pos x="64" y="459"/>
                </a:cxn>
                <a:cxn ang="0">
                  <a:pos x="0" y="409"/>
                </a:cxn>
                <a:cxn ang="0">
                  <a:pos x="0" y="22"/>
                </a:cxn>
                <a:cxn ang="0">
                  <a:pos x="5" y="4"/>
                </a:cxn>
                <a:cxn ang="0">
                  <a:pos x="25" y="0"/>
                </a:cxn>
                <a:cxn ang="0">
                  <a:pos x="40" y="0"/>
                </a:cxn>
              </a:cxnLst>
              <a:rect l="0" t="0" r="r" b="b"/>
              <a:pathLst>
                <a:path w="331" h="459">
                  <a:moveTo>
                    <a:pt x="40" y="0"/>
                  </a:moveTo>
                  <a:lnTo>
                    <a:pt x="302" y="0"/>
                  </a:lnTo>
                  <a:lnTo>
                    <a:pt x="322" y="4"/>
                  </a:lnTo>
                  <a:lnTo>
                    <a:pt x="326" y="18"/>
                  </a:lnTo>
                  <a:lnTo>
                    <a:pt x="331" y="441"/>
                  </a:lnTo>
                  <a:lnTo>
                    <a:pt x="326" y="454"/>
                  </a:lnTo>
                  <a:lnTo>
                    <a:pt x="307" y="459"/>
                  </a:lnTo>
                  <a:lnTo>
                    <a:pt x="64" y="459"/>
                  </a:lnTo>
                  <a:lnTo>
                    <a:pt x="0" y="409"/>
                  </a:lnTo>
                  <a:lnTo>
                    <a:pt x="0" y="22"/>
                  </a:lnTo>
                  <a:lnTo>
                    <a:pt x="5" y="4"/>
                  </a:lnTo>
                  <a:lnTo>
                    <a:pt x="25" y="0"/>
                  </a:lnTo>
                  <a:lnTo>
                    <a:pt x="40"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dirty="0">
                <a:latin typeface="Arial" pitchFamily="34" charset="0"/>
              </a:endParaRPr>
            </a:p>
          </p:txBody>
        </p:sp>
        <p:pic>
          <p:nvPicPr>
            <p:cNvPr id="58" name="Grafik 57" descr="sim.png"/>
            <p:cNvPicPr>
              <a:picLocks noChangeAspect="1"/>
            </p:cNvPicPr>
            <p:nvPr/>
          </p:nvPicPr>
          <p:blipFill>
            <a:blip r:embed="rId6" cstate="print"/>
            <a:stretch>
              <a:fillRect/>
            </a:stretch>
          </p:blipFill>
          <p:spPr>
            <a:xfrm rot="16200000">
              <a:off x="2686976" y="5522544"/>
              <a:ext cx="442673" cy="432049"/>
            </a:xfrm>
            <a:prstGeom prst="rect">
              <a:avLst/>
            </a:prstGeom>
          </p:spPr>
        </p:pic>
        <p:sp>
          <p:nvSpPr>
            <p:cNvPr id="59" name="Textfeld 58"/>
            <p:cNvSpPr txBox="1"/>
            <p:nvPr/>
          </p:nvSpPr>
          <p:spPr>
            <a:xfrm>
              <a:off x="2648744" y="5907763"/>
              <a:ext cx="554292" cy="307777"/>
            </a:xfrm>
            <a:prstGeom prst="rect">
              <a:avLst/>
            </a:prstGeom>
            <a:noFill/>
          </p:spPr>
          <p:txBody>
            <a:bodyPr wrap="square" rtlCol="0">
              <a:spAutoFit/>
            </a:bodyPr>
            <a:lstStyle/>
            <a:p>
              <a:pPr algn="ctr"/>
              <a:r>
                <a:rPr lang="de-DE" sz="700" dirty="0" smtClean="0">
                  <a:latin typeface="Arial" pitchFamily="34" charset="0"/>
                </a:rPr>
                <a:t>BOS</a:t>
              </a:r>
              <a:br>
                <a:rPr lang="de-DE" sz="700" dirty="0" smtClean="0">
                  <a:latin typeface="Arial" pitchFamily="34" charset="0"/>
                </a:rPr>
              </a:br>
              <a:r>
                <a:rPr lang="de-DE" sz="700" dirty="0" smtClean="0">
                  <a:latin typeface="Arial" pitchFamily="34" charset="0"/>
                </a:rPr>
                <a:t>SIM</a:t>
              </a:r>
              <a:endParaRPr lang="de-DE" sz="700" dirty="0">
                <a:latin typeface="Arial" pitchFamily="34" charset="0"/>
              </a:endParaRPr>
            </a:p>
          </p:txBody>
        </p:sp>
      </p:grpSp>
      <p:grpSp>
        <p:nvGrpSpPr>
          <p:cNvPr id="5" name="Group 22"/>
          <p:cNvGrpSpPr>
            <a:grpSpLocks/>
          </p:cNvGrpSpPr>
          <p:nvPr/>
        </p:nvGrpSpPr>
        <p:grpSpPr bwMode="auto">
          <a:xfrm rot="13743476" flipH="1">
            <a:off x="6646615" y="2744490"/>
            <a:ext cx="1944687" cy="433388"/>
            <a:chOff x="1488" y="2640"/>
            <a:chExt cx="2448" cy="336"/>
          </a:xfrm>
        </p:grpSpPr>
        <p:sp>
          <p:nvSpPr>
            <p:cNvPr id="49" name="Line 23"/>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50" name="Line 24"/>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51" name="Line 25"/>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endParaRPr>
            </a:p>
          </p:txBody>
        </p:sp>
      </p:grpSp>
      <p:pic>
        <p:nvPicPr>
          <p:cNvPr id="40" name="Grafik 39" descr="bts.png"/>
          <p:cNvPicPr>
            <a:picLocks noChangeAspect="1"/>
          </p:cNvPicPr>
          <p:nvPr/>
        </p:nvPicPr>
        <p:blipFill>
          <a:blip r:embed="rId4" cstate="print"/>
          <a:stretch>
            <a:fillRect/>
          </a:stretch>
        </p:blipFill>
        <p:spPr>
          <a:xfrm flipH="1">
            <a:off x="6249144" y="2132930"/>
            <a:ext cx="630150" cy="1872208"/>
          </a:xfrm>
          <a:prstGeom prst="rect">
            <a:avLst/>
          </a:prstGeom>
        </p:spPr>
      </p:pic>
      <p:pic>
        <p:nvPicPr>
          <p:cNvPr id="41" name="Grafik 40" descr="hrt.png"/>
          <p:cNvPicPr>
            <a:picLocks noChangeAspect="1"/>
          </p:cNvPicPr>
          <p:nvPr/>
        </p:nvPicPr>
        <p:blipFill>
          <a:blip r:embed="rId5" cstate="print"/>
          <a:stretch>
            <a:fillRect/>
          </a:stretch>
        </p:blipFill>
        <p:spPr>
          <a:xfrm>
            <a:off x="8193360" y="3501082"/>
            <a:ext cx="576064" cy="1226515"/>
          </a:xfrm>
          <a:prstGeom prst="rect">
            <a:avLst/>
          </a:prstGeom>
        </p:spPr>
      </p:pic>
      <p:pic>
        <p:nvPicPr>
          <p:cNvPr id="42" name="Grafik 41" descr="schloss.png"/>
          <p:cNvPicPr>
            <a:picLocks noChangeAspect="1"/>
          </p:cNvPicPr>
          <p:nvPr/>
        </p:nvPicPr>
        <p:blipFill>
          <a:blip r:embed="rId3" cstate="print"/>
          <a:stretch>
            <a:fillRect/>
          </a:stretch>
        </p:blipFill>
        <p:spPr>
          <a:xfrm flipH="1">
            <a:off x="7181518" y="2564978"/>
            <a:ext cx="723810" cy="698413"/>
          </a:xfrm>
          <a:prstGeom prst="rect">
            <a:avLst/>
          </a:prstGeom>
        </p:spPr>
      </p:pic>
      <p:cxnSp>
        <p:nvCxnSpPr>
          <p:cNvPr id="43" name="Gerade Verbindung mit Pfeil 42"/>
          <p:cNvCxnSpPr/>
          <p:nvPr/>
        </p:nvCxnSpPr>
        <p:spPr bwMode="auto">
          <a:xfrm flipV="1">
            <a:off x="8049344" y="4509194"/>
            <a:ext cx="360040" cy="576064"/>
          </a:xfrm>
          <a:prstGeom prst="straightConnector1">
            <a:avLst/>
          </a:prstGeom>
          <a:solidFill>
            <a:schemeClr val="accent1"/>
          </a:solidFill>
          <a:ln w="25400" cap="flat" cmpd="sng" algn="ctr">
            <a:solidFill>
              <a:srgbClr val="D44848"/>
            </a:solidFill>
            <a:prstDash val="solid"/>
            <a:round/>
            <a:headEnd type="none" w="med" len="med"/>
            <a:tailEnd type="arrow"/>
          </a:ln>
          <a:effectLst/>
        </p:spPr>
      </p:cxnSp>
      <p:grpSp>
        <p:nvGrpSpPr>
          <p:cNvPr id="6" name="Gruppieren 59"/>
          <p:cNvGrpSpPr/>
          <p:nvPr/>
        </p:nvGrpSpPr>
        <p:grpSpPr>
          <a:xfrm flipH="1">
            <a:off x="7567060" y="5013250"/>
            <a:ext cx="554292" cy="770316"/>
            <a:chOff x="2648744" y="5445224"/>
            <a:chExt cx="554292" cy="770316"/>
          </a:xfrm>
        </p:grpSpPr>
        <p:sp>
          <p:nvSpPr>
            <p:cNvPr id="45" name="Freeform 550"/>
            <p:cNvSpPr>
              <a:spLocks/>
            </p:cNvSpPr>
            <p:nvPr/>
          </p:nvSpPr>
          <p:spPr bwMode="auto">
            <a:xfrm>
              <a:off x="2648744" y="5445224"/>
              <a:ext cx="525463" cy="728663"/>
            </a:xfrm>
            <a:custGeom>
              <a:avLst/>
              <a:gdLst/>
              <a:ahLst/>
              <a:cxnLst>
                <a:cxn ang="0">
                  <a:pos x="40" y="0"/>
                </a:cxn>
                <a:cxn ang="0">
                  <a:pos x="302" y="0"/>
                </a:cxn>
                <a:cxn ang="0">
                  <a:pos x="322" y="4"/>
                </a:cxn>
                <a:cxn ang="0">
                  <a:pos x="326" y="18"/>
                </a:cxn>
                <a:cxn ang="0">
                  <a:pos x="331" y="441"/>
                </a:cxn>
                <a:cxn ang="0">
                  <a:pos x="326" y="454"/>
                </a:cxn>
                <a:cxn ang="0">
                  <a:pos x="307" y="459"/>
                </a:cxn>
                <a:cxn ang="0">
                  <a:pos x="64" y="459"/>
                </a:cxn>
                <a:cxn ang="0">
                  <a:pos x="0" y="409"/>
                </a:cxn>
                <a:cxn ang="0">
                  <a:pos x="0" y="22"/>
                </a:cxn>
                <a:cxn ang="0">
                  <a:pos x="5" y="4"/>
                </a:cxn>
                <a:cxn ang="0">
                  <a:pos x="25" y="0"/>
                </a:cxn>
                <a:cxn ang="0">
                  <a:pos x="40" y="0"/>
                </a:cxn>
              </a:cxnLst>
              <a:rect l="0" t="0" r="r" b="b"/>
              <a:pathLst>
                <a:path w="331" h="459">
                  <a:moveTo>
                    <a:pt x="40" y="0"/>
                  </a:moveTo>
                  <a:lnTo>
                    <a:pt x="302" y="0"/>
                  </a:lnTo>
                  <a:lnTo>
                    <a:pt x="322" y="4"/>
                  </a:lnTo>
                  <a:lnTo>
                    <a:pt x="326" y="18"/>
                  </a:lnTo>
                  <a:lnTo>
                    <a:pt x="331" y="441"/>
                  </a:lnTo>
                  <a:lnTo>
                    <a:pt x="326" y="454"/>
                  </a:lnTo>
                  <a:lnTo>
                    <a:pt x="307" y="459"/>
                  </a:lnTo>
                  <a:lnTo>
                    <a:pt x="64" y="459"/>
                  </a:lnTo>
                  <a:lnTo>
                    <a:pt x="0" y="409"/>
                  </a:lnTo>
                  <a:lnTo>
                    <a:pt x="0" y="22"/>
                  </a:lnTo>
                  <a:lnTo>
                    <a:pt x="5" y="4"/>
                  </a:lnTo>
                  <a:lnTo>
                    <a:pt x="25" y="0"/>
                  </a:lnTo>
                  <a:lnTo>
                    <a:pt x="40" y="0"/>
                  </a:lnTo>
                  <a:close/>
                </a:path>
              </a:pathLst>
            </a:custGeom>
            <a:solidFill>
              <a:schemeClr val="bg1">
                <a:lumMod val="9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de-DE" dirty="0">
                <a:latin typeface="Arial" pitchFamily="34" charset="0"/>
              </a:endParaRPr>
            </a:p>
          </p:txBody>
        </p:sp>
        <p:sp>
          <p:nvSpPr>
            <p:cNvPr id="46" name="Freeform 551"/>
            <p:cNvSpPr>
              <a:spLocks/>
            </p:cNvSpPr>
            <p:nvPr/>
          </p:nvSpPr>
          <p:spPr bwMode="auto">
            <a:xfrm>
              <a:off x="2648744" y="5445224"/>
              <a:ext cx="525463" cy="728663"/>
            </a:xfrm>
            <a:custGeom>
              <a:avLst/>
              <a:gdLst/>
              <a:ahLst/>
              <a:cxnLst>
                <a:cxn ang="0">
                  <a:pos x="40" y="0"/>
                </a:cxn>
                <a:cxn ang="0">
                  <a:pos x="302" y="0"/>
                </a:cxn>
                <a:cxn ang="0">
                  <a:pos x="322" y="4"/>
                </a:cxn>
                <a:cxn ang="0">
                  <a:pos x="326" y="18"/>
                </a:cxn>
                <a:cxn ang="0">
                  <a:pos x="331" y="441"/>
                </a:cxn>
                <a:cxn ang="0">
                  <a:pos x="326" y="454"/>
                </a:cxn>
                <a:cxn ang="0">
                  <a:pos x="307" y="459"/>
                </a:cxn>
                <a:cxn ang="0">
                  <a:pos x="64" y="459"/>
                </a:cxn>
                <a:cxn ang="0">
                  <a:pos x="0" y="409"/>
                </a:cxn>
                <a:cxn ang="0">
                  <a:pos x="0" y="22"/>
                </a:cxn>
                <a:cxn ang="0">
                  <a:pos x="5" y="4"/>
                </a:cxn>
                <a:cxn ang="0">
                  <a:pos x="25" y="0"/>
                </a:cxn>
                <a:cxn ang="0">
                  <a:pos x="40" y="0"/>
                </a:cxn>
              </a:cxnLst>
              <a:rect l="0" t="0" r="r" b="b"/>
              <a:pathLst>
                <a:path w="331" h="459">
                  <a:moveTo>
                    <a:pt x="40" y="0"/>
                  </a:moveTo>
                  <a:lnTo>
                    <a:pt x="302" y="0"/>
                  </a:lnTo>
                  <a:lnTo>
                    <a:pt x="322" y="4"/>
                  </a:lnTo>
                  <a:lnTo>
                    <a:pt x="326" y="18"/>
                  </a:lnTo>
                  <a:lnTo>
                    <a:pt x="331" y="441"/>
                  </a:lnTo>
                  <a:lnTo>
                    <a:pt x="326" y="454"/>
                  </a:lnTo>
                  <a:lnTo>
                    <a:pt x="307" y="459"/>
                  </a:lnTo>
                  <a:lnTo>
                    <a:pt x="64" y="459"/>
                  </a:lnTo>
                  <a:lnTo>
                    <a:pt x="0" y="409"/>
                  </a:lnTo>
                  <a:lnTo>
                    <a:pt x="0" y="22"/>
                  </a:lnTo>
                  <a:lnTo>
                    <a:pt x="5" y="4"/>
                  </a:lnTo>
                  <a:lnTo>
                    <a:pt x="25" y="0"/>
                  </a:lnTo>
                  <a:lnTo>
                    <a:pt x="40"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dirty="0">
                <a:latin typeface="Arial" pitchFamily="34" charset="0"/>
              </a:endParaRPr>
            </a:p>
          </p:txBody>
        </p:sp>
        <p:pic>
          <p:nvPicPr>
            <p:cNvPr id="47" name="Grafik 46" descr="sim.png"/>
            <p:cNvPicPr>
              <a:picLocks noChangeAspect="1"/>
            </p:cNvPicPr>
            <p:nvPr/>
          </p:nvPicPr>
          <p:blipFill>
            <a:blip r:embed="rId6" cstate="print"/>
            <a:stretch>
              <a:fillRect/>
            </a:stretch>
          </p:blipFill>
          <p:spPr>
            <a:xfrm rot="16200000">
              <a:off x="2686976" y="5522544"/>
              <a:ext cx="442673" cy="432049"/>
            </a:xfrm>
            <a:prstGeom prst="rect">
              <a:avLst/>
            </a:prstGeom>
          </p:spPr>
        </p:pic>
        <p:sp>
          <p:nvSpPr>
            <p:cNvPr id="48" name="Textfeld 47"/>
            <p:cNvSpPr txBox="1"/>
            <p:nvPr/>
          </p:nvSpPr>
          <p:spPr>
            <a:xfrm>
              <a:off x="2648744" y="5907763"/>
              <a:ext cx="554292" cy="307777"/>
            </a:xfrm>
            <a:prstGeom prst="rect">
              <a:avLst/>
            </a:prstGeom>
            <a:noFill/>
          </p:spPr>
          <p:txBody>
            <a:bodyPr wrap="square" rtlCol="0">
              <a:spAutoFit/>
            </a:bodyPr>
            <a:lstStyle/>
            <a:p>
              <a:pPr algn="ctr"/>
              <a:r>
                <a:rPr lang="de-DE" sz="700" dirty="0" smtClean="0">
                  <a:latin typeface="Arial" pitchFamily="34" charset="0"/>
                </a:rPr>
                <a:t>BOS</a:t>
              </a:r>
              <a:br>
                <a:rPr lang="de-DE" sz="700" dirty="0" smtClean="0">
                  <a:latin typeface="Arial" pitchFamily="34" charset="0"/>
                </a:rPr>
              </a:br>
              <a:r>
                <a:rPr lang="de-DE" sz="700" dirty="0" smtClean="0">
                  <a:latin typeface="Arial" pitchFamily="34" charset="0"/>
                </a:rPr>
                <a:t>SIM</a:t>
              </a:r>
              <a:endParaRPr lang="de-DE" sz="700" dirty="0">
                <a:latin typeface="Arial" pitchFamily="34" charset="0"/>
              </a:endParaRPr>
            </a:p>
          </p:txBody>
        </p:sp>
      </p:grpSp>
      <p:sp>
        <p:nvSpPr>
          <p:cNvPr id="35" name="Fußzeilenplatzhalter 34"/>
          <p:cNvSpPr>
            <a:spLocks noGrp="1"/>
          </p:cNvSpPr>
          <p:nvPr>
            <p:ph type="ftr" sz="quarter" idx="11"/>
          </p:nvPr>
        </p:nvSpPr>
        <p:spPr/>
        <p:txBody>
          <a:bodyPr/>
          <a:lstStyle/>
          <a:p>
            <a:r>
              <a:rPr lang="de-DE" dirty="0" smtClean="0"/>
              <a:t>01/2018</a:t>
            </a:r>
            <a:endParaRPr lang="de-DE" dirty="0"/>
          </a:p>
        </p:txBody>
      </p:sp>
      <p:sp>
        <p:nvSpPr>
          <p:cNvPr id="38"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liennummernplatzhalter 3"/>
          <p:cNvSpPr>
            <a:spLocks noGrp="1"/>
          </p:cNvSpPr>
          <p:nvPr>
            <p:ph type="sldNum" sz="quarter" idx="10"/>
          </p:nvPr>
        </p:nvSpPr>
        <p:spPr>
          <a:noFill/>
        </p:spPr>
        <p:txBody>
          <a:bodyPr/>
          <a:lstStyle/>
          <a:p>
            <a:pPr defTabSz="874713"/>
            <a:fld id="{61DDAB98-79D1-47C3-AB43-85D3C2BDFFF2}" type="slidenum">
              <a:rPr lang="de-DE"/>
              <a:pPr defTabSz="874713"/>
              <a:t>18</a:t>
            </a:fld>
            <a:endParaRPr lang="de-DE"/>
          </a:p>
        </p:txBody>
      </p:sp>
      <p:sp>
        <p:nvSpPr>
          <p:cNvPr id="34" name="Text Box 15"/>
          <p:cNvSpPr txBox="1">
            <a:spLocks noChangeArrowheads="1"/>
          </p:cNvSpPr>
          <p:nvPr/>
        </p:nvSpPr>
        <p:spPr bwMode="auto">
          <a:xfrm>
            <a:off x="632520" y="941825"/>
            <a:ext cx="8784976" cy="830991"/>
          </a:xfrm>
          <a:prstGeom prst="rect">
            <a:avLst/>
          </a:prstGeom>
          <a:noFill/>
          <a:ln w="9525">
            <a:noFill/>
            <a:miter lim="800000"/>
            <a:headEnd/>
            <a:tailEnd/>
          </a:ln>
        </p:spPr>
        <p:txBody>
          <a:bodyPr wrap="square" lIns="91433" tIns="45717" rIns="91433" bIns="45717">
            <a:spAutoFit/>
          </a:bodyPr>
          <a:lstStyle/>
          <a:p>
            <a:pPr marL="266700" lvl="0" indent="-266700" algn="ctr">
              <a:lnSpc>
                <a:spcPct val="150000"/>
              </a:lnSpc>
            </a:pPr>
            <a:r>
              <a:rPr lang="de-DE" sz="3200" b="1" dirty="0" smtClean="0">
                <a:latin typeface="+mj-lt"/>
              </a:rPr>
              <a:t>Handhabung der BOS-Sicherheitskarten</a:t>
            </a:r>
          </a:p>
        </p:txBody>
      </p:sp>
      <p:sp>
        <p:nvSpPr>
          <p:cNvPr id="35" name="Fußzeilenplatzhalter 34"/>
          <p:cNvSpPr>
            <a:spLocks noGrp="1"/>
          </p:cNvSpPr>
          <p:nvPr>
            <p:ph type="ftr" sz="quarter" idx="11"/>
          </p:nvPr>
        </p:nvSpPr>
        <p:spPr/>
        <p:txBody>
          <a:bodyPr/>
          <a:lstStyle/>
          <a:p>
            <a:r>
              <a:rPr lang="de-DE" dirty="0" smtClean="0"/>
              <a:t>01/2018</a:t>
            </a:r>
            <a:endParaRPr lang="de-DE" dirty="0"/>
          </a:p>
        </p:txBody>
      </p:sp>
      <p:sp>
        <p:nvSpPr>
          <p:cNvPr id="38"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grpSp>
        <p:nvGrpSpPr>
          <p:cNvPr id="54" name="Gruppieren 53"/>
          <p:cNvGrpSpPr/>
          <p:nvPr/>
        </p:nvGrpSpPr>
        <p:grpSpPr>
          <a:xfrm>
            <a:off x="3368824" y="1916832"/>
            <a:ext cx="3024336" cy="1944216"/>
            <a:chOff x="6558219" y="1916832"/>
            <a:chExt cx="2859277" cy="1800200"/>
          </a:xfrm>
        </p:grpSpPr>
        <p:pic>
          <p:nvPicPr>
            <p:cNvPr id="36" name="Grafik 35" descr="BSI-Karte.png"/>
            <p:cNvPicPr>
              <a:picLocks noChangeAspect="1"/>
            </p:cNvPicPr>
            <p:nvPr/>
          </p:nvPicPr>
          <p:blipFill>
            <a:blip r:embed="rId3" cstate="print"/>
            <a:stretch>
              <a:fillRect/>
            </a:stretch>
          </p:blipFill>
          <p:spPr>
            <a:xfrm>
              <a:off x="6558219" y="1916832"/>
              <a:ext cx="2499237" cy="1584176"/>
            </a:xfrm>
            <a:prstGeom prst="rect">
              <a:avLst/>
            </a:prstGeom>
          </p:spPr>
        </p:pic>
        <p:grpSp>
          <p:nvGrpSpPr>
            <p:cNvPr id="37" name="Gruppieren 59"/>
            <p:cNvGrpSpPr/>
            <p:nvPr/>
          </p:nvGrpSpPr>
          <p:grpSpPr>
            <a:xfrm>
              <a:off x="8863204" y="2946716"/>
              <a:ext cx="554292" cy="770316"/>
              <a:chOff x="2648744" y="5445224"/>
              <a:chExt cx="554292" cy="770316"/>
            </a:xfrm>
          </p:grpSpPr>
          <p:sp>
            <p:nvSpPr>
              <p:cNvPr id="39" name="Freeform 550"/>
              <p:cNvSpPr>
                <a:spLocks/>
              </p:cNvSpPr>
              <p:nvPr/>
            </p:nvSpPr>
            <p:spPr bwMode="auto">
              <a:xfrm>
                <a:off x="2648744" y="5445224"/>
                <a:ext cx="525463" cy="728663"/>
              </a:xfrm>
              <a:custGeom>
                <a:avLst/>
                <a:gdLst/>
                <a:ahLst/>
                <a:cxnLst>
                  <a:cxn ang="0">
                    <a:pos x="40" y="0"/>
                  </a:cxn>
                  <a:cxn ang="0">
                    <a:pos x="302" y="0"/>
                  </a:cxn>
                  <a:cxn ang="0">
                    <a:pos x="322" y="4"/>
                  </a:cxn>
                  <a:cxn ang="0">
                    <a:pos x="326" y="18"/>
                  </a:cxn>
                  <a:cxn ang="0">
                    <a:pos x="331" y="441"/>
                  </a:cxn>
                  <a:cxn ang="0">
                    <a:pos x="326" y="454"/>
                  </a:cxn>
                  <a:cxn ang="0">
                    <a:pos x="307" y="459"/>
                  </a:cxn>
                  <a:cxn ang="0">
                    <a:pos x="64" y="459"/>
                  </a:cxn>
                  <a:cxn ang="0">
                    <a:pos x="0" y="409"/>
                  </a:cxn>
                  <a:cxn ang="0">
                    <a:pos x="0" y="22"/>
                  </a:cxn>
                  <a:cxn ang="0">
                    <a:pos x="5" y="4"/>
                  </a:cxn>
                  <a:cxn ang="0">
                    <a:pos x="25" y="0"/>
                  </a:cxn>
                  <a:cxn ang="0">
                    <a:pos x="40" y="0"/>
                  </a:cxn>
                </a:cxnLst>
                <a:rect l="0" t="0" r="r" b="b"/>
                <a:pathLst>
                  <a:path w="331" h="459">
                    <a:moveTo>
                      <a:pt x="40" y="0"/>
                    </a:moveTo>
                    <a:lnTo>
                      <a:pt x="302" y="0"/>
                    </a:lnTo>
                    <a:lnTo>
                      <a:pt x="322" y="4"/>
                    </a:lnTo>
                    <a:lnTo>
                      <a:pt x="326" y="18"/>
                    </a:lnTo>
                    <a:lnTo>
                      <a:pt x="331" y="441"/>
                    </a:lnTo>
                    <a:lnTo>
                      <a:pt x="326" y="454"/>
                    </a:lnTo>
                    <a:lnTo>
                      <a:pt x="307" y="459"/>
                    </a:lnTo>
                    <a:lnTo>
                      <a:pt x="64" y="459"/>
                    </a:lnTo>
                    <a:lnTo>
                      <a:pt x="0" y="409"/>
                    </a:lnTo>
                    <a:lnTo>
                      <a:pt x="0" y="22"/>
                    </a:lnTo>
                    <a:lnTo>
                      <a:pt x="5" y="4"/>
                    </a:lnTo>
                    <a:lnTo>
                      <a:pt x="25" y="0"/>
                    </a:lnTo>
                    <a:lnTo>
                      <a:pt x="40" y="0"/>
                    </a:lnTo>
                    <a:close/>
                  </a:path>
                </a:pathLst>
              </a:custGeom>
              <a:solidFill>
                <a:schemeClr val="bg1">
                  <a:lumMod val="9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de-DE" dirty="0">
                  <a:latin typeface="Arial" pitchFamily="34" charset="0"/>
                </a:endParaRPr>
              </a:p>
            </p:txBody>
          </p:sp>
          <p:sp>
            <p:nvSpPr>
              <p:cNvPr id="44" name="Freeform 551"/>
              <p:cNvSpPr>
                <a:spLocks/>
              </p:cNvSpPr>
              <p:nvPr/>
            </p:nvSpPr>
            <p:spPr bwMode="auto">
              <a:xfrm>
                <a:off x="2648744" y="5445224"/>
                <a:ext cx="525463" cy="728663"/>
              </a:xfrm>
              <a:custGeom>
                <a:avLst/>
                <a:gdLst/>
                <a:ahLst/>
                <a:cxnLst>
                  <a:cxn ang="0">
                    <a:pos x="40" y="0"/>
                  </a:cxn>
                  <a:cxn ang="0">
                    <a:pos x="302" y="0"/>
                  </a:cxn>
                  <a:cxn ang="0">
                    <a:pos x="322" y="4"/>
                  </a:cxn>
                  <a:cxn ang="0">
                    <a:pos x="326" y="18"/>
                  </a:cxn>
                  <a:cxn ang="0">
                    <a:pos x="331" y="441"/>
                  </a:cxn>
                  <a:cxn ang="0">
                    <a:pos x="326" y="454"/>
                  </a:cxn>
                  <a:cxn ang="0">
                    <a:pos x="307" y="459"/>
                  </a:cxn>
                  <a:cxn ang="0">
                    <a:pos x="64" y="459"/>
                  </a:cxn>
                  <a:cxn ang="0">
                    <a:pos x="0" y="409"/>
                  </a:cxn>
                  <a:cxn ang="0">
                    <a:pos x="0" y="22"/>
                  </a:cxn>
                  <a:cxn ang="0">
                    <a:pos x="5" y="4"/>
                  </a:cxn>
                  <a:cxn ang="0">
                    <a:pos x="25" y="0"/>
                  </a:cxn>
                  <a:cxn ang="0">
                    <a:pos x="40" y="0"/>
                  </a:cxn>
                </a:cxnLst>
                <a:rect l="0" t="0" r="r" b="b"/>
                <a:pathLst>
                  <a:path w="331" h="459">
                    <a:moveTo>
                      <a:pt x="40" y="0"/>
                    </a:moveTo>
                    <a:lnTo>
                      <a:pt x="302" y="0"/>
                    </a:lnTo>
                    <a:lnTo>
                      <a:pt x="322" y="4"/>
                    </a:lnTo>
                    <a:lnTo>
                      <a:pt x="326" y="18"/>
                    </a:lnTo>
                    <a:lnTo>
                      <a:pt x="331" y="441"/>
                    </a:lnTo>
                    <a:lnTo>
                      <a:pt x="326" y="454"/>
                    </a:lnTo>
                    <a:lnTo>
                      <a:pt x="307" y="459"/>
                    </a:lnTo>
                    <a:lnTo>
                      <a:pt x="64" y="459"/>
                    </a:lnTo>
                    <a:lnTo>
                      <a:pt x="0" y="409"/>
                    </a:lnTo>
                    <a:lnTo>
                      <a:pt x="0" y="22"/>
                    </a:lnTo>
                    <a:lnTo>
                      <a:pt x="5" y="4"/>
                    </a:lnTo>
                    <a:lnTo>
                      <a:pt x="25" y="0"/>
                    </a:lnTo>
                    <a:lnTo>
                      <a:pt x="40"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dirty="0">
                  <a:latin typeface="Arial" pitchFamily="34" charset="0"/>
                </a:endParaRPr>
              </a:p>
            </p:txBody>
          </p:sp>
          <p:pic>
            <p:nvPicPr>
              <p:cNvPr id="52" name="Grafik 51" descr="sim.png"/>
              <p:cNvPicPr>
                <a:picLocks noChangeAspect="1"/>
              </p:cNvPicPr>
              <p:nvPr/>
            </p:nvPicPr>
            <p:blipFill>
              <a:blip r:embed="rId4" cstate="print"/>
              <a:stretch>
                <a:fillRect/>
              </a:stretch>
            </p:blipFill>
            <p:spPr>
              <a:xfrm rot="16200000">
                <a:off x="2686976" y="5522544"/>
                <a:ext cx="442673" cy="432049"/>
              </a:xfrm>
              <a:prstGeom prst="rect">
                <a:avLst/>
              </a:prstGeom>
            </p:spPr>
          </p:pic>
          <p:sp>
            <p:nvSpPr>
              <p:cNvPr id="53" name="Textfeld 52"/>
              <p:cNvSpPr txBox="1"/>
              <p:nvPr/>
            </p:nvSpPr>
            <p:spPr>
              <a:xfrm>
                <a:off x="2648744" y="5907763"/>
                <a:ext cx="554292" cy="307777"/>
              </a:xfrm>
              <a:prstGeom prst="rect">
                <a:avLst/>
              </a:prstGeom>
              <a:noFill/>
            </p:spPr>
            <p:txBody>
              <a:bodyPr wrap="square" rtlCol="0">
                <a:spAutoFit/>
              </a:bodyPr>
              <a:lstStyle/>
              <a:p>
                <a:pPr algn="ctr"/>
                <a:r>
                  <a:rPr lang="de-DE" sz="700" dirty="0" smtClean="0">
                    <a:latin typeface="Arial" pitchFamily="34" charset="0"/>
                  </a:rPr>
                  <a:t>BOS</a:t>
                </a:r>
                <a:br>
                  <a:rPr lang="de-DE" sz="700" dirty="0" smtClean="0">
                    <a:latin typeface="Arial" pitchFamily="34" charset="0"/>
                  </a:rPr>
                </a:br>
                <a:r>
                  <a:rPr lang="de-DE" sz="700" dirty="0" smtClean="0">
                    <a:latin typeface="Arial" pitchFamily="34" charset="0"/>
                  </a:rPr>
                  <a:t>SIM</a:t>
                </a:r>
                <a:endParaRPr lang="de-DE" sz="700" dirty="0">
                  <a:latin typeface="Arial" pitchFamily="34" charset="0"/>
                </a:endParaRPr>
              </a:p>
            </p:txBody>
          </p:sp>
        </p:grpSp>
      </p:grpSp>
      <p:sp>
        <p:nvSpPr>
          <p:cNvPr id="55" name="Rechteck 54"/>
          <p:cNvSpPr/>
          <p:nvPr/>
        </p:nvSpPr>
        <p:spPr>
          <a:xfrm>
            <a:off x="704528" y="4077072"/>
            <a:ext cx="8712968" cy="2246769"/>
          </a:xfrm>
          <a:prstGeom prst="rect">
            <a:avLst/>
          </a:prstGeom>
        </p:spPr>
        <p:txBody>
          <a:bodyPr wrap="square">
            <a:spAutoFit/>
          </a:bodyPr>
          <a:lstStyle/>
          <a:p>
            <a:pPr marL="266700" indent="-266700">
              <a:buFont typeface="Arial" pitchFamily="34" charset="0"/>
              <a:buChar char="•"/>
            </a:pPr>
            <a:r>
              <a:rPr lang="de-DE" sz="2800" dirty="0" smtClean="0">
                <a:latin typeface="+mj-lt"/>
              </a:rPr>
              <a:t>Empfang / Ausgabe beim Servicepoint</a:t>
            </a:r>
          </a:p>
          <a:p>
            <a:pPr marL="266700" indent="-266700">
              <a:buFont typeface="Arial" pitchFamily="34" charset="0"/>
              <a:buChar char="•"/>
            </a:pPr>
            <a:r>
              <a:rPr lang="de-DE" sz="2800" dirty="0" smtClean="0">
                <a:latin typeface="+mj-lt"/>
              </a:rPr>
              <a:t>Karte verbleibt grundsätzlich im Gerät</a:t>
            </a:r>
          </a:p>
          <a:p>
            <a:pPr marL="266700" indent="-266700">
              <a:buFont typeface="Arial" pitchFamily="34" charset="0"/>
              <a:buChar char="•"/>
            </a:pPr>
            <a:r>
              <a:rPr lang="de-DE" sz="2800" dirty="0" smtClean="0">
                <a:latin typeface="+mj-lt"/>
              </a:rPr>
              <a:t>bei Reparatur eines Endgerätes Karte entnehmen oder deaktivieren lassen  </a:t>
            </a:r>
          </a:p>
          <a:p>
            <a:pPr marL="266700" indent="-266700">
              <a:buFont typeface="Arial" pitchFamily="34" charset="0"/>
              <a:buChar char="•"/>
            </a:pPr>
            <a:r>
              <a:rPr lang="de-DE" sz="2800" dirty="0" smtClean="0">
                <a:latin typeface="+mj-lt"/>
              </a:rPr>
              <a:t>Verlust / Diebstahl unverzüglich melden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2"/>
          <p:cNvSpPr>
            <a:spLocks noGrp="1"/>
          </p:cNvSpPr>
          <p:nvPr>
            <p:ph type="sldNum" sz="quarter" idx="10"/>
          </p:nvPr>
        </p:nvSpPr>
        <p:spPr/>
        <p:txBody>
          <a:bodyPr/>
          <a:lstStyle/>
          <a:p>
            <a:pPr defTabSz="956549">
              <a:defRPr/>
            </a:pPr>
            <a:fld id="{2DB8942C-8A56-427F-80F3-D820F1288928}" type="slidenum">
              <a:rPr lang="en-US">
                <a:latin typeface="+mj-lt"/>
              </a:rPr>
              <a:pPr defTabSz="956549">
                <a:defRPr/>
              </a:pPr>
              <a:t>2</a:t>
            </a:fld>
            <a:endParaRPr lang="en-US" dirty="0">
              <a:latin typeface="+mj-lt"/>
            </a:endParaRPr>
          </a:p>
        </p:txBody>
      </p:sp>
      <p:sp>
        <p:nvSpPr>
          <p:cNvPr id="10244" name="Rectangle 2"/>
          <p:cNvSpPr>
            <a:spLocks noGrp="1" noChangeArrowheads="1"/>
          </p:cNvSpPr>
          <p:nvPr>
            <p:ph type="title"/>
          </p:nvPr>
        </p:nvSpPr>
        <p:spPr>
          <a:xfrm>
            <a:off x="609600" y="228601"/>
            <a:ext cx="6647656" cy="381000"/>
          </a:xfrm>
        </p:spPr>
        <p:txBody>
          <a:bodyPr/>
          <a:lstStyle/>
          <a:p>
            <a:pPr algn="l"/>
            <a:r>
              <a:rPr lang="de-DE" dirty="0" smtClean="0"/>
              <a:t>Das gemeinsame Funknetz in Hessen</a:t>
            </a:r>
            <a:r>
              <a:rPr lang="de-DE" b="0" dirty="0" smtClean="0"/>
              <a:t> - Systembestandteile</a:t>
            </a:r>
            <a:endParaRPr lang="de-DE" dirty="0" smtClean="0"/>
          </a:p>
        </p:txBody>
      </p:sp>
      <p:sp>
        <p:nvSpPr>
          <p:cNvPr id="10245" name="Text Box 9"/>
          <p:cNvSpPr txBox="1">
            <a:spLocks noChangeArrowheads="1"/>
          </p:cNvSpPr>
          <p:nvPr/>
        </p:nvSpPr>
        <p:spPr bwMode="auto">
          <a:xfrm>
            <a:off x="440267" y="836712"/>
            <a:ext cx="9025467" cy="584763"/>
          </a:xfrm>
          <a:prstGeom prst="rect">
            <a:avLst/>
          </a:prstGeom>
          <a:solidFill>
            <a:schemeClr val="bg1"/>
          </a:solidFill>
          <a:ln w="12700">
            <a:noFill/>
            <a:miter lim="800000"/>
            <a:headEnd type="none" w="sm" len="sm"/>
            <a:tailEnd type="none" w="sm" len="sm"/>
          </a:ln>
        </p:spPr>
        <p:txBody>
          <a:bodyPr lIns="91426" tIns="45714" rIns="91426" bIns="45714">
            <a:spAutoFit/>
          </a:bodyPr>
          <a:lstStyle/>
          <a:p>
            <a:pPr algn="ctr" defTabSz="762202" eaLnBrk="1" hangingPunct="1"/>
            <a:r>
              <a:rPr lang="de-DE" sz="3200" b="1" dirty="0">
                <a:latin typeface="Arial" charset="0"/>
              </a:rPr>
              <a:t>Systembestandteile</a:t>
            </a:r>
          </a:p>
        </p:txBody>
      </p:sp>
      <p:sp>
        <p:nvSpPr>
          <p:cNvPr id="10246" name="Text Box 10"/>
          <p:cNvSpPr txBox="1">
            <a:spLocks noChangeArrowheads="1"/>
          </p:cNvSpPr>
          <p:nvPr/>
        </p:nvSpPr>
        <p:spPr bwMode="auto">
          <a:xfrm>
            <a:off x="704528" y="1860384"/>
            <a:ext cx="8182792" cy="2033878"/>
          </a:xfrm>
          <a:prstGeom prst="rect">
            <a:avLst/>
          </a:prstGeom>
          <a:noFill/>
          <a:ln w="12700">
            <a:noFill/>
            <a:miter lim="800000"/>
            <a:headEnd type="none" w="sm" len="sm"/>
            <a:tailEnd type="none" w="sm" len="sm"/>
          </a:ln>
        </p:spPr>
        <p:txBody>
          <a:bodyPr wrap="square" lIns="53992" tIns="45714" rIns="53992" bIns="45714">
            <a:spAutoFit/>
          </a:bodyPr>
          <a:lstStyle/>
          <a:p>
            <a:pPr marL="256597" lvl="1" indent="-256597" defTabSz="375028">
              <a:spcAft>
                <a:spcPts val="1661"/>
              </a:spcAft>
              <a:buFontTx/>
              <a:buChar char="•"/>
            </a:pPr>
            <a:r>
              <a:rPr lang="de-DE" sz="2800" dirty="0">
                <a:latin typeface="Arial" charset="0"/>
              </a:rPr>
              <a:t>ortsfeste Sprechfunkbetriebsstellen</a:t>
            </a:r>
            <a:br>
              <a:rPr lang="de-DE" sz="2800" dirty="0">
                <a:latin typeface="Arial" charset="0"/>
              </a:rPr>
            </a:br>
            <a:r>
              <a:rPr lang="de-DE" sz="2800" dirty="0">
                <a:latin typeface="Arial" charset="0"/>
              </a:rPr>
              <a:t>(z.B. in Leitstellen, Rettungswachen)</a:t>
            </a:r>
          </a:p>
          <a:p>
            <a:pPr marL="256597" lvl="1" indent="-256597" defTabSz="375028">
              <a:spcAft>
                <a:spcPts val="1661"/>
              </a:spcAft>
              <a:buFontTx/>
              <a:buChar char="•"/>
            </a:pPr>
            <a:r>
              <a:rPr lang="de-DE" sz="2800" dirty="0">
                <a:latin typeface="Arial" charset="0"/>
              </a:rPr>
              <a:t>mobile </a:t>
            </a:r>
            <a:r>
              <a:rPr lang="de-DE" sz="2800" dirty="0" smtClean="0">
                <a:latin typeface="Arial" charset="0"/>
              </a:rPr>
              <a:t>Sprechfunkbetriebsstellen </a:t>
            </a:r>
            <a:br>
              <a:rPr lang="de-DE" sz="2800" dirty="0" smtClean="0">
                <a:latin typeface="Arial" charset="0"/>
              </a:rPr>
            </a:br>
            <a:r>
              <a:rPr lang="de-DE" sz="2800" dirty="0" smtClean="0">
                <a:latin typeface="Arial" charset="0"/>
              </a:rPr>
              <a:t>(z.B. Fahrzeug- und </a:t>
            </a:r>
            <a:r>
              <a:rPr lang="de-DE" sz="2800" dirty="0">
                <a:latin typeface="Arial" charset="0"/>
              </a:rPr>
              <a:t>Handfunkgeräte</a:t>
            </a:r>
            <a:r>
              <a:rPr lang="de-DE" sz="2800" dirty="0" smtClean="0">
                <a:latin typeface="Arial" charset="0"/>
              </a:rPr>
              <a:t>)</a:t>
            </a:r>
          </a:p>
        </p:txBody>
      </p:sp>
      <p:sp>
        <p:nvSpPr>
          <p:cNvPr id="7" name="Fußzeilenplatzhalter 6"/>
          <p:cNvSpPr>
            <a:spLocks noGrp="1"/>
          </p:cNvSpPr>
          <p:nvPr>
            <p:ph type="ftr" sz="quarter" idx="11"/>
          </p:nvPr>
        </p:nvSpPr>
        <p:spPr/>
        <p:txBody>
          <a:bodyPr/>
          <a:lstStyle/>
          <a:p>
            <a:r>
              <a:rPr lang="de-DE" dirty="0" smtClean="0"/>
              <a:t>01/2018</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Oval 8"/>
          <p:cNvSpPr>
            <a:spLocks noChangeArrowheads="1"/>
          </p:cNvSpPr>
          <p:nvPr/>
        </p:nvSpPr>
        <p:spPr bwMode="auto">
          <a:xfrm>
            <a:off x="992560" y="1844824"/>
            <a:ext cx="8064896" cy="4248472"/>
          </a:xfrm>
          <a:prstGeom prst="ellipse">
            <a:avLst/>
          </a:prstGeom>
          <a:solidFill>
            <a:schemeClr val="bg1">
              <a:lumMod val="95000"/>
            </a:schemeClr>
          </a:solidFill>
          <a:ln w="9525">
            <a:solidFill>
              <a:schemeClr val="tx1"/>
            </a:solidFill>
            <a:round/>
            <a:headEnd/>
            <a:tailEnd/>
          </a:ln>
        </p:spPr>
        <p:txBody>
          <a:bodyPr wrap="none" lIns="91433" tIns="45717" rIns="91433" bIns="45717" anchor="ctr"/>
          <a:lstStyle/>
          <a:p>
            <a:pPr eaLnBrk="0" hangingPunct="0"/>
            <a:endParaRPr lang="de-DE" dirty="0">
              <a:latin typeface="Arial" pitchFamily="34" charset="0"/>
              <a:cs typeface="Arial" pitchFamily="34" charset="0"/>
            </a:endParaRPr>
          </a:p>
        </p:txBody>
      </p:sp>
      <p:sp>
        <p:nvSpPr>
          <p:cNvPr id="14338" name="Foliennummernplatzhalter 5"/>
          <p:cNvSpPr>
            <a:spLocks noGrp="1"/>
          </p:cNvSpPr>
          <p:nvPr>
            <p:ph type="sldNum" sz="quarter" idx="10"/>
          </p:nvPr>
        </p:nvSpPr>
        <p:spPr>
          <a:noFill/>
        </p:spPr>
        <p:txBody>
          <a:bodyPr/>
          <a:lstStyle/>
          <a:p>
            <a:pPr defTabSz="874648"/>
            <a:fld id="{2F609054-386A-4D3C-A8F4-C712988D9715}" type="slidenum">
              <a:rPr lang="de-DE" smtClean="0"/>
              <a:pPr defTabSz="874648"/>
              <a:t>3</a:t>
            </a:fld>
            <a:endParaRPr lang="de-DE" dirty="0" smtClean="0"/>
          </a:p>
        </p:txBody>
      </p:sp>
      <p:sp>
        <p:nvSpPr>
          <p:cNvPr id="14342" name="Text Box 9"/>
          <p:cNvSpPr txBox="1">
            <a:spLocks noChangeArrowheads="1"/>
          </p:cNvSpPr>
          <p:nvPr/>
        </p:nvSpPr>
        <p:spPr bwMode="auto">
          <a:xfrm>
            <a:off x="4232921" y="1948770"/>
            <a:ext cx="1727200" cy="400110"/>
          </a:xfrm>
          <a:prstGeom prst="rect">
            <a:avLst/>
          </a:prstGeom>
          <a:noFill/>
          <a:ln w="9525">
            <a:noFill/>
            <a:miter lim="800000"/>
            <a:headEnd/>
            <a:tailEnd/>
          </a:ln>
        </p:spPr>
        <p:txBody>
          <a:bodyPr lIns="91433" tIns="45717" rIns="91433" bIns="45717">
            <a:spAutoFit/>
          </a:bodyPr>
          <a:lstStyle/>
          <a:p>
            <a:pPr algn="ctr" eaLnBrk="0" hangingPunct="0"/>
            <a:r>
              <a:rPr lang="de-DE" sz="2000" b="1" dirty="0">
                <a:latin typeface="Arial" pitchFamily="34" charset="0"/>
                <a:cs typeface="Arial" pitchFamily="34" charset="0"/>
              </a:rPr>
              <a:t>Netzbereich</a:t>
            </a:r>
          </a:p>
        </p:txBody>
      </p:sp>
      <p:sp>
        <p:nvSpPr>
          <p:cNvPr id="16" name="Textfeld 15"/>
          <p:cNvSpPr txBox="1"/>
          <p:nvPr/>
        </p:nvSpPr>
        <p:spPr>
          <a:xfrm>
            <a:off x="4016896" y="4941168"/>
            <a:ext cx="2160240" cy="307777"/>
          </a:xfrm>
          <a:prstGeom prst="rect">
            <a:avLst/>
          </a:prstGeom>
          <a:noFill/>
        </p:spPr>
        <p:txBody>
          <a:bodyPr wrap="square" lIns="91433" tIns="45717" rIns="91433" bIns="45717" rtlCol="0">
            <a:spAutoFit/>
          </a:bodyPr>
          <a:lstStyle/>
          <a:p>
            <a:pPr algn="ctr"/>
            <a:r>
              <a:rPr lang="de-DE" b="1" dirty="0" smtClean="0">
                <a:latin typeface="Arial" pitchFamily="34" charset="0"/>
                <a:cs typeface="Arial" pitchFamily="34" charset="0"/>
              </a:rPr>
              <a:t>Basisstation</a:t>
            </a:r>
            <a:endParaRPr lang="de-DE" b="1" dirty="0">
              <a:latin typeface="Arial" pitchFamily="34" charset="0"/>
              <a:cs typeface="Arial" pitchFamily="34" charset="0"/>
            </a:endParaRPr>
          </a:p>
        </p:txBody>
      </p:sp>
      <p:grpSp>
        <p:nvGrpSpPr>
          <p:cNvPr id="2" name="Gruppieren 16"/>
          <p:cNvGrpSpPr/>
          <p:nvPr/>
        </p:nvGrpSpPr>
        <p:grpSpPr>
          <a:xfrm>
            <a:off x="2232462" y="4273352"/>
            <a:ext cx="1296144" cy="1243881"/>
            <a:chOff x="2232462" y="3985319"/>
            <a:chExt cx="1296144" cy="1243881"/>
          </a:xfrm>
        </p:grpSpPr>
        <p:pic>
          <p:nvPicPr>
            <p:cNvPr id="19" name="Grafik 18" descr="hrt.png"/>
            <p:cNvPicPr>
              <a:picLocks noChangeAspect="1"/>
            </p:cNvPicPr>
            <p:nvPr/>
          </p:nvPicPr>
          <p:blipFill>
            <a:blip r:embed="rId3" cstate="print"/>
            <a:stretch>
              <a:fillRect/>
            </a:stretch>
          </p:blipFill>
          <p:spPr>
            <a:xfrm>
              <a:off x="2648744" y="3985319"/>
              <a:ext cx="439665" cy="936104"/>
            </a:xfrm>
            <a:prstGeom prst="rect">
              <a:avLst/>
            </a:prstGeom>
          </p:spPr>
        </p:pic>
        <p:sp>
          <p:nvSpPr>
            <p:cNvPr id="18" name="Textfeld 17"/>
            <p:cNvSpPr txBox="1"/>
            <p:nvPr/>
          </p:nvSpPr>
          <p:spPr>
            <a:xfrm>
              <a:off x="2232462" y="4921423"/>
              <a:ext cx="1296144" cy="307777"/>
            </a:xfrm>
            <a:prstGeom prst="rect">
              <a:avLst/>
            </a:prstGeom>
            <a:noFill/>
          </p:spPr>
          <p:txBody>
            <a:bodyPr wrap="square" rtlCol="0">
              <a:spAutoFit/>
            </a:bodyPr>
            <a:lstStyle/>
            <a:p>
              <a:pPr algn="ctr"/>
              <a:r>
                <a:rPr lang="de-DE" b="1" dirty="0" smtClean="0">
                  <a:latin typeface="Arial" pitchFamily="34" charset="0"/>
                  <a:cs typeface="Arial" pitchFamily="34" charset="0"/>
                </a:rPr>
                <a:t>Endgerät</a:t>
              </a:r>
              <a:endParaRPr lang="de-DE" b="1" dirty="0">
                <a:latin typeface="Arial" pitchFamily="34" charset="0"/>
                <a:cs typeface="Arial" pitchFamily="34" charset="0"/>
              </a:endParaRPr>
            </a:p>
          </p:txBody>
        </p:sp>
      </p:grpSp>
      <p:sp>
        <p:nvSpPr>
          <p:cNvPr id="21" name="Text Box 9"/>
          <p:cNvSpPr txBox="1">
            <a:spLocks noChangeArrowheads="1"/>
          </p:cNvSpPr>
          <p:nvPr/>
        </p:nvSpPr>
        <p:spPr bwMode="auto">
          <a:xfrm>
            <a:off x="6322144" y="3553271"/>
            <a:ext cx="1727200" cy="307777"/>
          </a:xfrm>
          <a:prstGeom prst="rect">
            <a:avLst/>
          </a:prstGeom>
          <a:noFill/>
          <a:ln w="9525">
            <a:noFill/>
            <a:miter lim="800000"/>
            <a:headEnd/>
            <a:tailEnd/>
          </a:ln>
        </p:spPr>
        <p:txBody>
          <a:bodyPr lIns="91433" tIns="45717" rIns="91433" bIns="45717">
            <a:spAutoFit/>
          </a:bodyPr>
          <a:lstStyle/>
          <a:p>
            <a:pPr algn="ctr" eaLnBrk="0" hangingPunct="0"/>
            <a:r>
              <a:rPr lang="de-DE" b="1" dirty="0" smtClean="0">
                <a:latin typeface="Arial" pitchFamily="34" charset="0"/>
                <a:cs typeface="Arial" pitchFamily="34" charset="0"/>
              </a:rPr>
              <a:t>Funkzelle</a:t>
            </a:r>
            <a:endParaRPr lang="de-DE" b="1" dirty="0">
              <a:latin typeface="Arial" pitchFamily="34" charset="0"/>
              <a:cs typeface="Arial" pitchFamily="34" charset="0"/>
            </a:endParaRPr>
          </a:p>
        </p:txBody>
      </p:sp>
      <p:grpSp>
        <p:nvGrpSpPr>
          <p:cNvPr id="3" name="Gruppieren 26"/>
          <p:cNvGrpSpPr/>
          <p:nvPr/>
        </p:nvGrpSpPr>
        <p:grpSpPr>
          <a:xfrm>
            <a:off x="1928664" y="3341708"/>
            <a:ext cx="3145326" cy="539085"/>
            <a:chOff x="1928664" y="3053676"/>
            <a:chExt cx="3145326" cy="539085"/>
          </a:xfrm>
        </p:grpSpPr>
        <p:grpSp>
          <p:nvGrpSpPr>
            <p:cNvPr id="4" name="Group 73"/>
            <p:cNvGrpSpPr>
              <a:grpSpLocks/>
            </p:cNvGrpSpPr>
            <p:nvPr/>
          </p:nvGrpSpPr>
          <p:grpSpPr bwMode="auto">
            <a:xfrm rot="8317242">
              <a:off x="2715769" y="3053676"/>
              <a:ext cx="2358221" cy="439807"/>
              <a:chOff x="1488" y="2640"/>
              <a:chExt cx="2448" cy="336"/>
            </a:xfrm>
          </p:grpSpPr>
          <p:sp>
            <p:nvSpPr>
              <p:cNvPr id="23"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4"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25"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26" name="Textfeld 25"/>
            <p:cNvSpPr txBox="1"/>
            <p:nvPr/>
          </p:nvSpPr>
          <p:spPr>
            <a:xfrm>
              <a:off x="1928664" y="3284984"/>
              <a:ext cx="2160240" cy="307777"/>
            </a:xfrm>
            <a:prstGeom prst="rect">
              <a:avLst/>
            </a:prstGeom>
            <a:noFill/>
          </p:spPr>
          <p:txBody>
            <a:bodyPr wrap="square" rtlCol="0">
              <a:spAutoFit/>
            </a:bodyPr>
            <a:lstStyle/>
            <a:p>
              <a:pPr algn="ctr"/>
              <a:r>
                <a:rPr lang="de-DE" b="1" dirty="0" smtClean="0">
                  <a:latin typeface="Arial" pitchFamily="34" charset="0"/>
                  <a:cs typeface="Arial" pitchFamily="34" charset="0"/>
                </a:rPr>
                <a:t>Luftschnittstelle</a:t>
              </a:r>
              <a:endParaRPr lang="de-DE" b="1" dirty="0">
                <a:latin typeface="Arial" pitchFamily="34" charset="0"/>
                <a:cs typeface="Arial" pitchFamily="34" charset="0"/>
              </a:endParaRPr>
            </a:p>
          </p:txBody>
        </p:sp>
      </p:grpSp>
      <p:sp>
        <p:nvSpPr>
          <p:cNvPr id="28" name="Text Box 15"/>
          <p:cNvSpPr txBox="1">
            <a:spLocks noChangeArrowheads="1"/>
          </p:cNvSpPr>
          <p:nvPr/>
        </p:nvSpPr>
        <p:spPr bwMode="auto">
          <a:xfrm>
            <a:off x="3757014" y="836712"/>
            <a:ext cx="2391973" cy="584763"/>
          </a:xfrm>
          <a:prstGeom prst="rect">
            <a:avLst/>
          </a:prstGeom>
          <a:noFill/>
          <a:ln w="9525">
            <a:noFill/>
            <a:miter lim="800000"/>
            <a:headEnd/>
            <a:tailEnd/>
          </a:ln>
        </p:spPr>
        <p:txBody>
          <a:bodyPr wrap="none" lIns="91426" tIns="45714" rIns="91426" bIns="45714">
            <a:spAutoFit/>
          </a:bodyPr>
          <a:lstStyle/>
          <a:p>
            <a:pPr algn="ctr"/>
            <a:r>
              <a:rPr lang="de-DE" sz="3200" b="1" dirty="0" smtClean="0">
                <a:latin typeface="Arial" pitchFamily="34" charset="0"/>
                <a:cs typeface="Arial" pitchFamily="34" charset="0"/>
              </a:rPr>
              <a:t>Netzaufbau</a:t>
            </a:r>
            <a:endParaRPr lang="de-DE" sz="3200" b="1" dirty="0">
              <a:latin typeface="Arial" pitchFamily="34" charset="0"/>
              <a:cs typeface="Arial" pitchFamily="34" charset="0"/>
            </a:endParaRPr>
          </a:p>
        </p:txBody>
      </p:sp>
      <p:pic>
        <p:nvPicPr>
          <p:cNvPr id="22" name="Grafik 21" descr="bts.png"/>
          <p:cNvPicPr>
            <a:picLocks noChangeAspect="1"/>
          </p:cNvPicPr>
          <p:nvPr/>
        </p:nvPicPr>
        <p:blipFill>
          <a:blip r:embed="rId4" cstate="print"/>
          <a:stretch>
            <a:fillRect/>
          </a:stretch>
        </p:blipFill>
        <p:spPr>
          <a:xfrm>
            <a:off x="4664969" y="2515826"/>
            <a:ext cx="792088" cy="2353335"/>
          </a:xfrm>
          <a:prstGeom prst="rect">
            <a:avLst/>
          </a:prstGeom>
        </p:spPr>
      </p:pic>
      <p:sp>
        <p:nvSpPr>
          <p:cNvPr id="27"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
        <p:nvSpPr>
          <p:cNvPr id="20" name="Fußzeilenplatzhalter 6"/>
          <p:cNvSpPr txBox="1">
            <a:spLocks/>
          </p:cNvSpPr>
          <p:nvPr/>
        </p:nvSpPr>
        <p:spPr>
          <a:xfrm>
            <a:off x="533400" y="6477000"/>
            <a:ext cx="2935288" cy="222250"/>
          </a:xfrm>
          <a:prstGeom prst="rect">
            <a:avLst/>
          </a:prstGeom>
        </p:spPr>
        <p:txBody>
          <a:bodyPr/>
          <a:lstStyle>
            <a:defPPr>
              <a:defRPr lang="de-DE"/>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166"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332"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498"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663"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5828" algn="l" defTabSz="914332" rtl="0" eaLnBrk="1" latinLnBrk="0" hangingPunct="1">
              <a:defRPr sz="1400" kern="1200">
                <a:solidFill>
                  <a:schemeClr val="tx1"/>
                </a:solidFill>
                <a:latin typeface="Times New Roman" pitchFamily="18" charset="0"/>
                <a:ea typeface="+mn-ea"/>
                <a:cs typeface="+mn-cs"/>
              </a:defRPr>
            </a:lvl6pPr>
            <a:lvl7pPr marL="2742994" algn="l" defTabSz="914332" rtl="0" eaLnBrk="1" latinLnBrk="0" hangingPunct="1">
              <a:defRPr sz="1400" kern="1200">
                <a:solidFill>
                  <a:schemeClr val="tx1"/>
                </a:solidFill>
                <a:latin typeface="Times New Roman" pitchFamily="18" charset="0"/>
                <a:ea typeface="+mn-ea"/>
                <a:cs typeface="+mn-cs"/>
              </a:defRPr>
            </a:lvl7pPr>
            <a:lvl8pPr marL="3200160" algn="l" defTabSz="914332" rtl="0" eaLnBrk="1" latinLnBrk="0" hangingPunct="1">
              <a:defRPr sz="1400" kern="1200">
                <a:solidFill>
                  <a:schemeClr val="tx1"/>
                </a:solidFill>
                <a:latin typeface="Times New Roman" pitchFamily="18" charset="0"/>
                <a:ea typeface="+mn-ea"/>
                <a:cs typeface="+mn-cs"/>
              </a:defRPr>
            </a:lvl8pPr>
            <a:lvl9pPr marL="3657326" algn="l" defTabSz="914332" rtl="0" eaLnBrk="1" latinLnBrk="0" hangingPunct="1">
              <a:defRPr sz="1400" kern="1200">
                <a:solidFill>
                  <a:schemeClr val="tx1"/>
                </a:solidFill>
                <a:latin typeface="Times New Roman" pitchFamily="18" charset="0"/>
                <a:ea typeface="+mn-ea"/>
                <a:cs typeface="+mn-cs"/>
              </a:defRPr>
            </a:lvl9pPr>
          </a:lstStyle>
          <a:p>
            <a:r>
              <a:rPr lang="de-DE" sz="800" dirty="0" smtClean="0">
                <a:latin typeface="+mj-lt"/>
              </a:rPr>
              <a:t>01/2018</a:t>
            </a:r>
            <a:endParaRPr lang="de-DE" sz="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Grafik 33" descr="lankreis2.png"/>
          <p:cNvPicPr>
            <a:picLocks noChangeAspect="1"/>
          </p:cNvPicPr>
          <p:nvPr/>
        </p:nvPicPr>
        <p:blipFill>
          <a:blip r:embed="rId3" cstate="print"/>
          <a:stretch>
            <a:fillRect/>
          </a:stretch>
        </p:blipFill>
        <p:spPr>
          <a:xfrm>
            <a:off x="2000673" y="1556792"/>
            <a:ext cx="5935179" cy="4680520"/>
          </a:xfrm>
          <a:prstGeom prst="rect">
            <a:avLst/>
          </a:prstGeom>
        </p:spPr>
      </p:pic>
      <p:cxnSp>
        <p:nvCxnSpPr>
          <p:cNvPr id="28" name="Gerade Verbindung 27"/>
          <p:cNvCxnSpPr/>
          <p:nvPr/>
        </p:nvCxnSpPr>
        <p:spPr bwMode="auto">
          <a:xfrm flipH="1">
            <a:off x="751826" y="2636912"/>
            <a:ext cx="936104" cy="0"/>
          </a:xfrm>
          <a:prstGeom prst="line">
            <a:avLst/>
          </a:prstGeom>
          <a:solidFill>
            <a:schemeClr val="accent1"/>
          </a:solidFill>
          <a:ln w="25400" cap="flat" cmpd="sng" algn="ctr">
            <a:solidFill>
              <a:srgbClr val="FF0000"/>
            </a:solidFill>
            <a:prstDash val="solid"/>
            <a:round/>
            <a:headEnd type="none" w="med" len="med"/>
            <a:tailEnd type="triangle" w="med" len="med"/>
          </a:ln>
          <a:effectLst/>
        </p:spPr>
      </p:cxnSp>
      <p:sp>
        <p:nvSpPr>
          <p:cNvPr id="66" name="Textfeld 65"/>
          <p:cNvSpPr txBox="1"/>
          <p:nvPr/>
        </p:nvSpPr>
        <p:spPr>
          <a:xfrm>
            <a:off x="416496" y="5589241"/>
            <a:ext cx="1584176" cy="307777"/>
          </a:xfrm>
          <a:prstGeom prst="rect">
            <a:avLst/>
          </a:prstGeom>
          <a:noFill/>
        </p:spPr>
        <p:txBody>
          <a:bodyPr wrap="square" lIns="91433" tIns="45717" rIns="91433" bIns="45717" rtlCol="0">
            <a:spAutoFit/>
          </a:bodyPr>
          <a:lstStyle/>
          <a:p>
            <a:pPr algn="ctr"/>
            <a:r>
              <a:rPr lang="de-DE" b="1" dirty="0" smtClean="0">
                <a:latin typeface="Arial" pitchFamily="34" charset="0"/>
                <a:cs typeface="Arial" pitchFamily="34" charset="0"/>
              </a:rPr>
              <a:t>Basisstation</a:t>
            </a:r>
            <a:endParaRPr lang="de-DE" b="1" dirty="0">
              <a:latin typeface="Arial" pitchFamily="34" charset="0"/>
              <a:cs typeface="Arial" pitchFamily="34" charset="0"/>
            </a:endParaRPr>
          </a:p>
        </p:txBody>
      </p:sp>
      <p:sp>
        <p:nvSpPr>
          <p:cNvPr id="33" name="Text Box 15"/>
          <p:cNvSpPr txBox="1">
            <a:spLocks noChangeArrowheads="1"/>
          </p:cNvSpPr>
          <p:nvPr/>
        </p:nvSpPr>
        <p:spPr bwMode="auto">
          <a:xfrm>
            <a:off x="2255000" y="828013"/>
            <a:ext cx="5396001" cy="584763"/>
          </a:xfrm>
          <a:prstGeom prst="rect">
            <a:avLst/>
          </a:prstGeom>
          <a:noFill/>
          <a:ln w="9525">
            <a:noFill/>
            <a:miter lim="800000"/>
            <a:headEnd/>
            <a:tailEnd/>
          </a:ln>
        </p:spPr>
        <p:txBody>
          <a:bodyPr wrap="none" lIns="91426" tIns="45714" rIns="91426" bIns="45714">
            <a:spAutoFit/>
          </a:bodyPr>
          <a:lstStyle/>
          <a:p>
            <a:pPr algn="ctr"/>
            <a:r>
              <a:rPr lang="de-DE" sz="3200" b="1" dirty="0" smtClean="0">
                <a:latin typeface="Arial" pitchFamily="34" charset="0"/>
                <a:cs typeface="Arial" pitchFamily="34" charset="0"/>
              </a:rPr>
              <a:t>Netzbestandteile (Beispiel)</a:t>
            </a:r>
            <a:endParaRPr lang="de-DE" sz="3200" b="1" dirty="0">
              <a:latin typeface="Arial" pitchFamily="34" charset="0"/>
              <a:cs typeface="Arial" pitchFamily="34" charset="0"/>
            </a:endParaRPr>
          </a:p>
        </p:txBody>
      </p:sp>
      <p:sp>
        <p:nvSpPr>
          <p:cNvPr id="46" name="Foliennummernplatzhalter 45"/>
          <p:cNvSpPr>
            <a:spLocks noGrp="1"/>
          </p:cNvSpPr>
          <p:nvPr>
            <p:ph type="sldNum" sz="quarter" idx="10"/>
          </p:nvPr>
        </p:nvSpPr>
        <p:spPr/>
        <p:txBody>
          <a:bodyPr/>
          <a:lstStyle/>
          <a:p>
            <a:fld id="{4221EBF7-E068-4F8D-869D-A69C98A0E026}" type="slidenum">
              <a:rPr lang="en-US" smtClean="0"/>
              <a:pPr/>
              <a:t>4</a:t>
            </a:fld>
            <a:endParaRPr lang="en-US"/>
          </a:p>
        </p:txBody>
      </p:sp>
      <p:cxnSp>
        <p:nvCxnSpPr>
          <p:cNvPr id="77" name="Gerade Verbindung 76"/>
          <p:cNvCxnSpPr/>
          <p:nvPr/>
        </p:nvCxnSpPr>
        <p:spPr bwMode="auto">
          <a:xfrm>
            <a:off x="8841432" y="4149081"/>
            <a:ext cx="0" cy="1152128"/>
          </a:xfrm>
          <a:prstGeom prst="line">
            <a:avLst/>
          </a:prstGeom>
          <a:solidFill>
            <a:schemeClr val="accent1"/>
          </a:solidFill>
          <a:ln w="25400" cap="flat" cmpd="sng" algn="ctr">
            <a:solidFill>
              <a:srgbClr val="FF0000"/>
            </a:solidFill>
            <a:prstDash val="solid"/>
            <a:round/>
            <a:headEnd type="none" w="med" len="med"/>
            <a:tailEnd type="triangle" w="med" len="med"/>
          </a:ln>
          <a:effectLst/>
        </p:spPr>
      </p:cxnSp>
      <p:grpSp>
        <p:nvGrpSpPr>
          <p:cNvPr id="2" name="Gruppieren 38"/>
          <p:cNvGrpSpPr/>
          <p:nvPr/>
        </p:nvGrpSpPr>
        <p:grpSpPr>
          <a:xfrm>
            <a:off x="992560" y="1988840"/>
            <a:ext cx="7752154" cy="4196209"/>
            <a:chOff x="992560" y="1825079"/>
            <a:chExt cx="7752154" cy="4196209"/>
          </a:xfrm>
        </p:grpSpPr>
        <p:cxnSp>
          <p:nvCxnSpPr>
            <p:cNvPr id="93" name="Gerade Verbindung 92"/>
            <p:cNvCxnSpPr/>
            <p:nvPr/>
          </p:nvCxnSpPr>
          <p:spPr bwMode="auto">
            <a:xfrm>
              <a:off x="6969224" y="2996952"/>
              <a:ext cx="1080120" cy="936104"/>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97" name="Gerade Verbindung 96"/>
            <p:cNvCxnSpPr/>
            <p:nvPr/>
          </p:nvCxnSpPr>
          <p:spPr bwMode="auto">
            <a:xfrm flipV="1">
              <a:off x="8168650" y="4221088"/>
              <a:ext cx="576064" cy="1368152"/>
            </a:xfrm>
            <a:prstGeom prst="line">
              <a:avLst/>
            </a:prstGeom>
            <a:solidFill>
              <a:schemeClr val="accent1"/>
            </a:solidFill>
            <a:ln w="25400" cap="flat" cmpd="sng" algn="ctr">
              <a:solidFill>
                <a:srgbClr val="FF0000"/>
              </a:solidFill>
              <a:prstDash val="solid"/>
              <a:round/>
              <a:headEnd type="none" w="med" len="med"/>
              <a:tailEnd type="none" w="med" len="med"/>
            </a:ln>
            <a:effectLst/>
          </p:spPr>
        </p:cxnSp>
        <p:grpSp>
          <p:nvGrpSpPr>
            <p:cNvPr id="3" name="Gruppieren 37"/>
            <p:cNvGrpSpPr/>
            <p:nvPr/>
          </p:nvGrpSpPr>
          <p:grpSpPr>
            <a:xfrm>
              <a:off x="992560" y="1825079"/>
              <a:ext cx="5400600" cy="4196209"/>
              <a:chOff x="992560" y="1825079"/>
              <a:chExt cx="5400600" cy="4196209"/>
            </a:xfrm>
          </p:grpSpPr>
          <p:sp>
            <p:nvSpPr>
              <p:cNvPr id="67" name="Textfeld 66"/>
              <p:cNvSpPr txBox="1"/>
              <p:nvPr/>
            </p:nvSpPr>
            <p:spPr>
              <a:xfrm>
                <a:off x="992560" y="1825079"/>
                <a:ext cx="1800200" cy="307777"/>
              </a:xfrm>
              <a:prstGeom prst="rect">
                <a:avLst/>
              </a:prstGeom>
              <a:noFill/>
            </p:spPr>
            <p:txBody>
              <a:bodyPr wrap="square" rtlCol="0">
                <a:spAutoFit/>
              </a:bodyPr>
              <a:lstStyle/>
              <a:p>
                <a:pPr algn="ctr"/>
                <a:r>
                  <a:rPr lang="de-DE" b="1" dirty="0" smtClean="0">
                    <a:latin typeface="Arial" pitchFamily="34" charset="0"/>
                    <a:cs typeface="Arial" pitchFamily="34" charset="0"/>
                  </a:rPr>
                  <a:t>Vermittlungsstelle</a:t>
                </a:r>
                <a:endParaRPr lang="de-DE" b="1" dirty="0">
                  <a:latin typeface="Arial" pitchFamily="34" charset="0"/>
                  <a:cs typeface="Arial" pitchFamily="34" charset="0"/>
                </a:endParaRPr>
              </a:p>
            </p:txBody>
          </p:sp>
          <p:grpSp>
            <p:nvGrpSpPr>
              <p:cNvPr id="4" name="Gruppieren 34"/>
              <p:cNvGrpSpPr/>
              <p:nvPr/>
            </p:nvGrpSpPr>
            <p:grpSpPr>
              <a:xfrm>
                <a:off x="1327890" y="2204864"/>
                <a:ext cx="5065270" cy="3816424"/>
                <a:chOff x="1327890" y="2204864"/>
                <a:chExt cx="5065270" cy="3816424"/>
              </a:xfrm>
            </p:grpSpPr>
            <p:cxnSp>
              <p:nvCxnSpPr>
                <p:cNvPr id="87" name="Gerade Verbindung 86"/>
                <p:cNvCxnSpPr/>
                <p:nvPr/>
              </p:nvCxnSpPr>
              <p:spPr bwMode="auto">
                <a:xfrm>
                  <a:off x="2200370" y="2645296"/>
                  <a:ext cx="3015952" cy="1143744"/>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85" name="Gerade Verbindung 84"/>
                <p:cNvCxnSpPr/>
                <p:nvPr/>
              </p:nvCxnSpPr>
              <p:spPr bwMode="auto">
                <a:xfrm>
                  <a:off x="1903954" y="2420888"/>
                  <a:ext cx="1800200" cy="3600400"/>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75" name="Gerade Verbindung 74"/>
                <p:cNvCxnSpPr/>
                <p:nvPr/>
              </p:nvCxnSpPr>
              <p:spPr bwMode="auto">
                <a:xfrm>
                  <a:off x="1975962" y="2636912"/>
                  <a:ext cx="1248846" cy="1800200"/>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78" name="Gerade Verbindung 77"/>
                <p:cNvCxnSpPr/>
                <p:nvPr/>
              </p:nvCxnSpPr>
              <p:spPr bwMode="auto">
                <a:xfrm>
                  <a:off x="2216696" y="2564904"/>
                  <a:ext cx="2664296" cy="360040"/>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80" name="Gerade Verbindung 79"/>
                <p:cNvCxnSpPr/>
                <p:nvPr/>
              </p:nvCxnSpPr>
              <p:spPr bwMode="auto">
                <a:xfrm>
                  <a:off x="2104212" y="2636912"/>
                  <a:ext cx="4288948" cy="3024336"/>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74" name="Gerade Verbindung 73"/>
                <p:cNvCxnSpPr/>
                <p:nvPr/>
              </p:nvCxnSpPr>
              <p:spPr bwMode="auto">
                <a:xfrm flipH="1">
                  <a:off x="1327890" y="2708920"/>
                  <a:ext cx="504056" cy="2592288"/>
                </a:xfrm>
                <a:prstGeom prst="line">
                  <a:avLst/>
                </a:prstGeom>
                <a:solidFill>
                  <a:schemeClr val="accent1"/>
                </a:solidFill>
                <a:ln w="25400" cap="flat" cmpd="sng" algn="ctr">
                  <a:solidFill>
                    <a:srgbClr val="FF0000"/>
                  </a:solidFill>
                  <a:prstDash val="solid"/>
                  <a:round/>
                  <a:headEnd type="none" w="med" len="med"/>
                  <a:tailEnd type="none" w="med" len="med"/>
                </a:ln>
                <a:effectLst/>
              </p:spPr>
            </p:cxnSp>
            <p:pic>
              <p:nvPicPr>
                <p:cNvPr id="1026"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568624" y="2204864"/>
                  <a:ext cx="864096" cy="723126"/>
                </a:xfrm>
                <a:prstGeom prst="rect">
                  <a:avLst/>
                </a:prstGeom>
                <a:noFill/>
                <a:ln w="9525">
                  <a:noFill/>
                  <a:miter lim="800000"/>
                  <a:headEnd/>
                  <a:tailEnd/>
                </a:ln>
              </p:spPr>
            </p:pic>
          </p:grpSp>
        </p:grpSp>
      </p:grpSp>
      <p:pic>
        <p:nvPicPr>
          <p:cNvPr id="36"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049344" y="3785994"/>
            <a:ext cx="864096" cy="723126"/>
          </a:xfrm>
          <a:prstGeom prst="rect">
            <a:avLst/>
          </a:prstGeom>
          <a:noFill/>
          <a:ln w="9525">
            <a:noFill/>
            <a:miter lim="800000"/>
            <a:headEnd/>
            <a:tailEnd/>
          </a:ln>
        </p:spPr>
      </p:pic>
      <p:grpSp>
        <p:nvGrpSpPr>
          <p:cNvPr id="5" name="Gruppieren 67"/>
          <p:cNvGrpSpPr/>
          <p:nvPr/>
        </p:nvGrpSpPr>
        <p:grpSpPr>
          <a:xfrm>
            <a:off x="4592961" y="3437944"/>
            <a:ext cx="1439863" cy="1083448"/>
            <a:chOff x="4594225" y="5373688"/>
            <a:chExt cx="1439863" cy="1083449"/>
          </a:xfrm>
        </p:grpSpPr>
        <p:pic>
          <p:nvPicPr>
            <p:cNvPr id="69" name="Picture 24" descr="Computer2"/>
            <p:cNvPicPr>
              <a:picLocks noChangeAspect="1" noChangeArrowheads="1"/>
            </p:cNvPicPr>
            <p:nvPr/>
          </p:nvPicPr>
          <p:blipFill>
            <a:blip r:embed="rId5" cstate="print"/>
            <a:srcRect/>
            <a:stretch>
              <a:fillRect/>
            </a:stretch>
          </p:blipFill>
          <p:spPr bwMode="auto">
            <a:xfrm>
              <a:off x="4594225" y="5446713"/>
              <a:ext cx="1217613" cy="912812"/>
            </a:xfrm>
            <a:prstGeom prst="rect">
              <a:avLst/>
            </a:prstGeom>
            <a:noFill/>
            <a:ln w="9525">
              <a:noFill/>
              <a:miter lim="800000"/>
              <a:headEnd/>
              <a:tailEnd/>
            </a:ln>
          </p:spPr>
        </p:pic>
        <p:sp>
          <p:nvSpPr>
            <p:cNvPr id="70" name="Rectangle 25"/>
            <p:cNvSpPr>
              <a:spLocks noChangeArrowheads="1"/>
            </p:cNvSpPr>
            <p:nvPr/>
          </p:nvSpPr>
          <p:spPr bwMode="auto">
            <a:xfrm>
              <a:off x="4737100" y="5373688"/>
              <a:ext cx="1296988" cy="1079500"/>
            </a:xfrm>
            <a:prstGeom prst="rect">
              <a:avLst/>
            </a:prstGeom>
            <a:noFill/>
            <a:ln w="25400">
              <a:solidFill>
                <a:schemeClr val="tx1"/>
              </a:solidFill>
              <a:prstDash val="sysDot"/>
              <a:miter lim="800000"/>
              <a:headEnd/>
              <a:tailEnd/>
            </a:ln>
          </p:spPr>
          <p:txBody>
            <a:bodyPr wrap="none" anchor="ctr"/>
            <a:lstStyle/>
            <a:p>
              <a:pPr eaLnBrk="0" hangingPunct="0"/>
              <a:endParaRPr lang="de-DE" dirty="0">
                <a:latin typeface="Arial" pitchFamily="34" charset="0"/>
                <a:cs typeface="Arial" pitchFamily="34" charset="0"/>
              </a:endParaRPr>
            </a:p>
          </p:txBody>
        </p:sp>
        <p:sp>
          <p:nvSpPr>
            <p:cNvPr id="71" name="Text Box 28"/>
            <p:cNvSpPr txBox="1">
              <a:spLocks noChangeArrowheads="1"/>
            </p:cNvSpPr>
            <p:nvPr/>
          </p:nvSpPr>
          <p:spPr bwMode="auto">
            <a:xfrm>
              <a:off x="4953000" y="6180138"/>
              <a:ext cx="877093" cy="276999"/>
            </a:xfrm>
            <a:prstGeom prst="rect">
              <a:avLst/>
            </a:prstGeom>
            <a:noFill/>
            <a:ln w="9525">
              <a:noFill/>
              <a:miter lim="800000"/>
              <a:headEnd/>
              <a:tailEnd/>
            </a:ln>
          </p:spPr>
          <p:txBody>
            <a:bodyPr wrap="none">
              <a:spAutoFit/>
            </a:bodyPr>
            <a:lstStyle/>
            <a:p>
              <a:pPr eaLnBrk="0" hangingPunct="0"/>
              <a:r>
                <a:rPr lang="de-DE" sz="1200" b="1" dirty="0">
                  <a:latin typeface="Arial" pitchFamily="34" charset="0"/>
                  <a:cs typeface="Arial" pitchFamily="34" charset="0"/>
                </a:rPr>
                <a:t>Leitstelle</a:t>
              </a:r>
            </a:p>
          </p:txBody>
        </p:sp>
        <p:pic>
          <p:nvPicPr>
            <p:cNvPr id="72" name="Picture 81" descr="Telefon2"/>
            <p:cNvPicPr>
              <a:picLocks noChangeAspect="1" noChangeArrowheads="1"/>
            </p:cNvPicPr>
            <p:nvPr/>
          </p:nvPicPr>
          <p:blipFill>
            <a:blip r:embed="rId6" cstate="print"/>
            <a:srcRect/>
            <a:stretch>
              <a:fillRect/>
            </a:stretch>
          </p:blipFill>
          <p:spPr bwMode="auto">
            <a:xfrm>
              <a:off x="5313363" y="5824538"/>
              <a:ext cx="647700" cy="485775"/>
            </a:xfrm>
            <a:prstGeom prst="rect">
              <a:avLst/>
            </a:prstGeom>
            <a:noFill/>
            <a:ln w="9525">
              <a:noFill/>
              <a:miter lim="800000"/>
              <a:headEnd/>
              <a:tailEnd/>
            </a:ln>
          </p:spPr>
        </p:pic>
      </p:grpSp>
      <p:grpSp>
        <p:nvGrpSpPr>
          <p:cNvPr id="6" name="Gruppieren 36"/>
          <p:cNvGrpSpPr/>
          <p:nvPr/>
        </p:nvGrpSpPr>
        <p:grpSpPr>
          <a:xfrm>
            <a:off x="967850" y="2060848"/>
            <a:ext cx="5652839" cy="4248472"/>
            <a:chOff x="967850" y="1916832"/>
            <a:chExt cx="5652839" cy="4248472"/>
          </a:xfrm>
        </p:grpSpPr>
        <p:pic>
          <p:nvPicPr>
            <p:cNvPr id="60" name="Grafik 59" descr="bts.png"/>
            <p:cNvPicPr>
              <a:picLocks noChangeAspect="1"/>
            </p:cNvPicPr>
            <p:nvPr/>
          </p:nvPicPr>
          <p:blipFill>
            <a:blip r:embed="rId7" cstate="print"/>
            <a:stretch>
              <a:fillRect/>
            </a:stretch>
          </p:blipFill>
          <p:spPr>
            <a:xfrm>
              <a:off x="967850" y="4221088"/>
              <a:ext cx="412021" cy="1224136"/>
            </a:xfrm>
            <a:prstGeom prst="rect">
              <a:avLst/>
            </a:prstGeom>
          </p:spPr>
        </p:pic>
        <p:pic>
          <p:nvPicPr>
            <p:cNvPr id="61" name="Grafik 60" descr="bts.png"/>
            <p:cNvPicPr>
              <a:picLocks noChangeAspect="1"/>
            </p:cNvPicPr>
            <p:nvPr/>
          </p:nvPicPr>
          <p:blipFill>
            <a:blip r:embed="rId7" cstate="print"/>
            <a:stretch>
              <a:fillRect/>
            </a:stretch>
          </p:blipFill>
          <p:spPr>
            <a:xfrm>
              <a:off x="3632146" y="4941168"/>
              <a:ext cx="412021" cy="1224136"/>
            </a:xfrm>
            <a:prstGeom prst="rect">
              <a:avLst/>
            </a:prstGeom>
          </p:spPr>
        </p:pic>
        <p:pic>
          <p:nvPicPr>
            <p:cNvPr id="62" name="Grafik 61" descr="bts.png"/>
            <p:cNvPicPr>
              <a:picLocks noChangeAspect="1"/>
            </p:cNvPicPr>
            <p:nvPr/>
          </p:nvPicPr>
          <p:blipFill>
            <a:blip r:embed="rId7" cstate="print"/>
            <a:stretch>
              <a:fillRect/>
            </a:stretch>
          </p:blipFill>
          <p:spPr>
            <a:xfrm>
              <a:off x="6208668" y="4653136"/>
              <a:ext cx="412021" cy="1224136"/>
            </a:xfrm>
            <a:prstGeom prst="rect">
              <a:avLst/>
            </a:prstGeom>
          </p:spPr>
        </p:pic>
        <p:pic>
          <p:nvPicPr>
            <p:cNvPr id="58" name="Grafik 57" descr="bts.png"/>
            <p:cNvPicPr>
              <a:picLocks noChangeAspect="1"/>
            </p:cNvPicPr>
            <p:nvPr/>
          </p:nvPicPr>
          <p:blipFill>
            <a:blip r:embed="rId7" cstate="print"/>
            <a:stretch>
              <a:fillRect/>
            </a:stretch>
          </p:blipFill>
          <p:spPr>
            <a:xfrm>
              <a:off x="4736976" y="1916832"/>
              <a:ext cx="412021" cy="1224136"/>
            </a:xfrm>
            <a:prstGeom prst="rect">
              <a:avLst/>
            </a:prstGeom>
          </p:spPr>
        </p:pic>
        <p:pic>
          <p:nvPicPr>
            <p:cNvPr id="52" name="Grafik 51" descr="bts.png"/>
            <p:cNvPicPr>
              <a:picLocks noChangeAspect="1"/>
            </p:cNvPicPr>
            <p:nvPr/>
          </p:nvPicPr>
          <p:blipFill>
            <a:blip r:embed="rId7" cstate="print"/>
            <a:stretch>
              <a:fillRect/>
            </a:stretch>
          </p:blipFill>
          <p:spPr>
            <a:xfrm>
              <a:off x="3080792" y="3361692"/>
              <a:ext cx="412021" cy="1224136"/>
            </a:xfrm>
            <a:prstGeom prst="rect">
              <a:avLst/>
            </a:prstGeom>
          </p:spPr>
        </p:pic>
      </p:grpSp>
      <p:pic>
        <p:nvPicPr>
          <p:cNvPr id="57" name="Grafik 56" descr="bts.png"/>
          <p:cNvPicPr>
            <a:picLocks noChangeAspect="1"/>
          </p:cNvPicPr>
          <p:nvPr/>
        </p:nvPicPr>
        <p:blipFill>
          <a:blip r:embed="rId7" cstate="print"/>
          <a:stretch>
            <a:fillRect/>
          </a:stretch>
        </p:blipFill>
        <p:spPr>
          <a:xfrm>
            <a:off x="6753201" y="2204864"/>
            <a:ext cx="412021" cy="1224136"/>
          </a:xfrm>
          <a:prstGeom prst="rect">
            <a:avLst/>
          </a:prstGeom>
        </p:spPr>
      </p:pic>
      <p:pic>
        <p:nvPicPr>
          <p:cNvPr id="55" name="Grafik 54" descr="bts.png"/>
          <p:cNvPicPr>
            <a:picLocks noChangeAspect="1"/>
          </p:cNvPicPr>
          <p:nvPr/>
        </p:nvPicPr>
        <p:blipFill>
          <a:blip r:embed="rId7" cstate="print"/>
          <a:stretch>
            <a:fillRect/>
          </a:stretch>
        </p:blipFill>
        <p:spPr>
          <a:xfrm>
            <a:off x="7880618" y="4725144"/>
            <a:ext cx="412021" cy="1224136"/>
          </a:xfrm>
          <a:prstGeom prst="rect">
            <a:avLst/>
          </a:prstGeom>
        </p:spPr>
      </p:pic>
      <p:sp>
        <p:nvSpPr>
          <p:cNvPr id="38" name="Fußzeilenplatzhalter 37"/>
          <p:cNvSpPr>
            <a:spLocks noGrp="1"/>
          </p:cNvSpPr>
          <p:nvPr>
            <p:ph type="ftr" sz="quarter" idx="11"/>
          </p:nvPr>
        </p:nvSpPr>
        <p:spPr/>
        <p:txBody>
          <a:bodyPr/>
          <a:lstStyle/>
          <a:p>
            <a:r>
              <a:rPr lang="de-DE" dirty="0" smtClean="0"/>
              <a:t>01/2018</a:t>
            </a:r>
            <a:endParaRPr lang="de-DE" dirty="0"/>
          </a:p>
        </p:txBody>
      </p:sp>
      <p:sp>
        <p:nvSpPr>
          <p:cNvPr id="40"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nummernplatzhalter 3"/>
          <p:cNvSpPr>
            <a:spLocks noGrp="1"/>
          </p:cNvSpPr>
          <p:nvPr>
            <p:ph type="sldNum" sz="quarter" idx="10"/>
          </p:nvPr>
        </p:nvSpPr>
        <p:spPr>
          <a:noFill/>
        </p:spPr>
        <p:txBody>
          <a:bodyPr/>
          <a:lstStyle/>
          <a:p>
            <a:pPr defTabSz="874648"/>
            <a:fld id="{15A23F82-56C5-4B5E-A079-8D517CD0F76C}" type="slidenum">
              <a:rPr lang="de-DE"/>
              <a:pPr defTabSz="874648"/>
              <a:t>5</a:t>
            </a:fld>
            <a:endParaRPr lang="de-DE" dirty="0"/>
          </a:p>
        </p:txBody>
      </p:sp>
      <p:sp>
        <p:nvSpPr>
          <p:cNvPr id="32" name="Abgerundetes Rechteck 31"/>
          <p:cNvSpPr/>
          <p:nvPr/>
        </p:nvSpPr>
        <p:spPr bwMode="auto">
          <a:xfrm>
            <a:off x="1064569" y="2088208"/>
            <a:ext cx="2428892" cy="571504"/>
          </a:xfrm>
          <a:prstGeom prst="roundRect">
            <a:avLst/>
          </a:prstGeom>
          <a:solidFill>
            <a:schemeClr val="bg1"/>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pPr algn="ctr" defTabSz="914332"/>
            <a:r>
              <a:rPr lang="de-DE" sz="2000" b="1" dirty="0" smtClean="0">
                <a:latin typeface="Arial" charset="0"/>
              </a:rPr>
              <a:t>Kategorie 0</a:t>
            </a:r>
          </a:p>
        </p:txBody>
      </p:sp>
      <p:sp>
        <p:nvSpPr>
          <p:cNvPr id="34" name="Abgerundetes Rechteck 33"/>
          <p:cNvSpPr/>
          <p:nvPr/>
        </p:nvSpPr>
        <p:spPr bwMode="auto">
          <a:xfrm>
            <a:off x="1064569" y="2802588"/>
            <a:ext cx="2428892" cy="571504"/>
          </a:xfrm>
          <a:prstGeom prst="roundRect">
            <a:avLst/>
          </a:prstGeom>
          <a:solidFill>
            <a:srgbClr val="FFDC6D"/>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pPr algn="ctr" defTabSz="914332"/>
            <a:r>
              <a:rPr lang="de-DE" sz="2000" b="1" dirty="0" smtClean="0">
                <a:latin typeface="Arial" charset="0"/>
              </a:rPr>
              <a:t>Kategorie 1</a:t>
            </a:r>
          </a:p>
        </p:txBody>
      </p:sp>
      <p:sp>
        <p:nvSpPr>
          <p:cNvPr id="35" name="Abgerundetes Rechteck 34"/>
          <p:cNvSpPr/>
          <p:nvPr/>
        </p:nvSpPr>
        <p:spPr bwMode="auto">
          <a:xfrm>
            <a:off x="1064569" y="3516968"/>
            <a:ext cx="2428892" cy="571504"/>
          </a:xfrm>
          <a:prstGeom prst="roundRect">
            <a:avLst/>
          </a:prstGeom>
          <a:solidFill>
            <a:srgbClr val="F0EA00"/>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pPr algn="ctr" defTabSz="914332"/>
            <a:r>
              <a:rPr lang="de-DE" sz="2000" b="1" dirty="0" smtClean="0">
                <a:latin typeface="Arial" charset="0"/>
              </a:rPr>
              <a:t>Kategorie 2</a:t>
            </a:r>
          </a:p>
        </p:txBody>
      </p:sp>
      <p:sp>
        <p:nvSpPr>
          <p:cNvPr id="36" name="Abgerundetes Rechteck 35"/>
          <p:cNvSpPr/>
          <p:nvPr/>
        </p:nvSpPr>
        <p:spPr bwMode="auto">
          <a:xfrm>
            <a:off x="1064569" y="4231348"/>
            <a:ext cx="2428892" cy="571504"/>
          </a:xfrm>
          <a:prstGeom prst="roundRect">
            <a:avLst/>
          </a:prstGeom>
          <a:solidFill>
            <a:srgbClr val="B4DE86"/>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pPr algn="ctr" defTabSz="914332"/>
            <a:r>
              <a:rPr lang="de-DE" sz="2000" b="1" dirty="0" smtClean="0">
                <a:latin typeface="Arial" charset="0"/>
              </a:rPr>
              <a:t>Kategorie 3</a:t>
            </a:r>
          </a:p>
        </p:txBody>
      </p:sp>
      <p:sp>
        <p:nvSpPr>
          <p:cNvPr id="37" name="Abgerundetes Rechteck 36"/>
          <p:cNvSpPr/>
          <p:nvPr/>
        </p:nvSpPr>
        <p:spPr bwMode="auto">
          <a:xfrm>
            <a:off x="1064569" y="4945728"/>
            <a:ext cx="2428892" cy="571504"/>
          </a:xfrm>
          <a:prstGeom prst="roundRect">
            <a:avLst/>
          </a:prstGeom>
          <a:solidFill>
            <a:srgbClr val="00B050"/>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pPr algn="ctr" defTabSz="914332"/>
            <a:r>
              <a:rPr lang="de-DE" sz="2000" b="1" dirty="0" smtClean="0">
                <a:latin typeface="Arial" charset="0"/>
              </a:rPr>
              <a:t>Kategorie 4</a:t>
            </a:r>
          </a:p>
        </p:txBody>
      </p:sp>
      <p:sp>
        <p:nvSpPr>
          <p:cNvPr id="38" name="Abgerundetes Rechteck 37"/>
          <p:cNvSpPr/>
          <p:nvPr/>
        </p:nvSpPr>
        <p:spPr bwMode="auto">
          <a:xfrm>
            <a:off x="3707775" y="2088208"/>
            <a:ext cx="4929222" cy="571504"/>
          </a:xfrm>
          <a:prstGeom prst="roundRect">
            <a:avLst/>
          </a:prstGeom>
          <a:solidFill>
            <a:schemeClr val="bg1"/>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pPr defTabSz="914332"/>
            <a:r>
              <a:rPr lang="de-DE" sz="1600" b="1" dirty="0" smtClean="0">
                <a:latin typeface="Arial" charset="0"/>
              </a:rPr>
              <a:t>Fahrzeugfunkversorgung gewährleistet</a:t>
            </a:r>
          </a:p>
        </p:txBody>
      </p:sp>
      <p:sp>
        <p:nvSpPr>
          <p:cNvPr id="39" name="Abgerundetes Rechteck 38"/>
          <p:cNvSpPr/>
          <p:nvPr/>
        </p:nvSpPr>
        <p:spPr bwMode="auto">
          <a:xfrm>
            <a:off x="3707775" y="2802588"/>
            <a:ext cx="4929222" cy="571504"/>
          </a:xfrm>
          <a:prstGeom prst="roundRect">
            <a:avLst/>
          </a:prstGeom>
          <a:solidFill>
            <a:srgbClr val="FFDC6D"/>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r>
              <a:rPr lang="de-DE" sz="1600" b="1" dirty="0" smtClean="0">
                <a:latin typeface="+mj-lt"/>
              </a:rPr>
              <a:t>Handsprechfunkversorgung in der Freifläche in Kopftrageweise</a:t>
            </a:r>
          </a:p>
        </p:txBody>
      </p:sp>
      <p:sp>
        <p:nvSpPr>
          <p:cNvPr id="40" name="Abgerundetes Rechteck 39"/>
          <p:cNvSpPr/>
          <p:nvPr/>
        </p:nvSpPr>
        <p:spPr bwMode="auto">
          <a:xfrm>
            <a:off x="3707775" y="3516968"/>
            <a:ext cx="4929222" cy="571504"/>
          </a:xfrm>
          <a:prstGeom prst="roundRect">
            <a:avLst/>
          </a:prstGeom>
          <a:solidFill>
            <a:srgbClr val="F0EA00"/>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r>
              <a:rPr lang="de-DE" sz="1600" b="1" dirty="0" smtClean="0">
                <a:latin typeface="+mj-lt"/>
              </a:rPr>
              <a:t>Handsprechfunkversorgung in der Freifläche in Gürteltrageweise</a:t>
            </a:r>
          </a:p>
        </p:txBody>
      </p:sp>
      <p:sp>
        <p:nvSpPr>
          <p:cNvPr id="41" name="Abgerundetes Rechteck 40"/>
          <p:cNvSpPr/>
          <p:nvPr/>
        </p:nvSpPr>
        <p:spPr bwMode="auto">
          <a:xfrm>
            <a:off x="3707775" y="4231348"/>
            <a:ext cx="4929222" cy="571504"/>
          </a:xfrm>
          <a:prstGeom prst="roundRect">
            <a:avLst/>
          </a:prstGeom>
          <a:solidFill>
            <a:srgbClr val="B4DE86"/>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r>
              <a:rPr lang="de-DE" sz="1600" b="1" dirty="0" smtClean="0">
                <a:latin typeface="+mj-lt"/>
              </a:rPr>
              <a:t>Handsprechfunkversorgung in Gebäuden in Kopftrageweise</a:t>
            </a:r>
          </a:p>
        </p:txBody>
      </p:sp>
      <p:sp>
        <p:nvSpPr>
          <p:cNvPr id="42" name="Abgerundetes Rechteck 41"/>
          <p:cNvSpPr/>
          <p:nvPr/>
        </p:nvSpPr>
        <p:spPr bwMode="auto">
          <a:xfrm>
            <a:off x="3707775" y="4945728"/>
            <a:ext cx="4929222" cy="571504"/>
          </a:xfrm>
          <a:prstGeom prst="roundRect">
            <a:avLst/>
          </a:prstGeom>
          <a:solidFill>
            <a:srgbClr val="00B050"/>
          </a:solidFill>
          <a:ln w="15875" cap="flat" cmpd="sng" algn="ctr">
            <a:solidFill>
              <a:schemeClr val="tx1"/>
            </a:solidFill>
            <a:prstDash val="solid"/>
            <a:round/>
            <a:headEnd type="none" w="med" len="med"/>
            <a:tailEnd type="none" w="med" len="med"/>
          </a:ln>
          <a:effectLst/>
        </p:spPr>
        <p:txBody>
          <a:bodyPr vert="horz" wrap="square" lIns="91433" tIns="45717" rIns="91433" bIns="45717" numCol="1" rtlCol="0" anchor="ctr" anchorCtr="0" compatLnSpc="1">
            <a:prstTxWarp prst="textNoShape">
              <a:avLst/>
            </a:prstTxWarp>
          </a:bodyPr>
          <a:lstStyle/>
          <a:p>
            <a:r>
              <a:rPr lang="de-DE" sz="1600" b="1" dirty="0" smtClean="0">
                <a:latin typeface="+mj-lt"/>
              </a:rPr>
              <a:t>Handsprechfunkversorgung in Gebäuden in Gürteltrageweise</a:t>
            </a:r>
          </a:p>
        </p:txBody>
      </p:sp>
      <p:sp>
        <p:nvSpPr>
          <p:cNvPr id="17" name="Text Box 15"/>
          <p:cNvSpPr txBox="1">
            <a:spLocks noChangeArrowheads="1"/>
          </p:cNvSpPr>
          <p:nvPr/>
        </p:nvSpPr>
        <p:spPr bwMode="auto">
          <a:xfrm>
            <a:off x="1764481" y="836712"/>
            <a:ext cx="6377038" cy="584763"/>
          </a:xfrm>
          <a:prstGeom prst="rect">
            <a:avLst/>
          </a:prstGeom>
          <a:noFill/>
          <a:ln w="9525">
            <a:noFill/>
            <a:miter lim="800000"/>
            <a:headEnd/>
            <a:tailEnd/>
          </a:ln>
        </p:spPr>
        <p:txBody>
          <a:bodyPr wrap="none" lIns="91426" tIns="45714" rIns="91426" bIns="45714">
            <a:spAutoFit/>
          </a:bodyPr>
          <a:lstStyle/>
          <a:p>
            <a:pPr algn="ctr"/>
            <a:r>
              <a:rPr lang="de-DE" sz="3200" b="1" dirty="0" smtClean="0">
                <a:latin typeface="Arial" pitchFamily="34" charset="0"/>
                <a:cs typeface="Arial" pitchFamily="34" charset="0"/>
              </a:rPr>
              <a:t>Bedeutung der GAN-Kategorien</a:t>
            </a:r>
            <a:endParaRPr lang="de-DE" sz="3200" b="1" dirty="0">
              <a:latin typeface="Arial" pitchFamily="34" charset="0"/>
              <a:cs typeface="Arial" pitchFamily="34" charset="0"/>
            </a:endParaRPr>
          </a:p>
        </p:txBody>
      </p:sp>
      <p:sp>
        <p:nvSpPr>
          <p:cNvPr id="16" name="Fußzeilenplatzhalter 15"/>
          <p:cNvSpPr>
            <a:spLocks noGrp="1"/>
          </p:cNvSpPr>
          <p:nvPr>
            <p:ph type="ftr" sz="quarter" idx="11"/>
          </p:nvPr>
        </p:nvSpPr>
        <p:spPr/>
        <p:txBody>
          <a:bodyPr/>
          <a:lstStyle/>
          <a:p>
            <a:r>
              <a:rPr lang="de-DE" dirty="0" smtClean="0"/>
              <a:t>01/2018</a:t>
            </a:r>
            <a:endParaRPr lang="de-DE" dirty="0"/>
          </a:p>
        </p:txBody>
      </p:sp>
      <p:sp>
        <p:nvSpPr>
          <p:cNvPr id="21"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36" grpId="0" animBg="1"/>
      <p:bldP spid="37" grpId="0" animBg="1"/>
      <p:bldP spid="38" grpId="0" animBg="1"/>
      <p:bldP spid="39" grpId="0" animBg="1"/>
      <p:bldP spid="40" grpId="0" animBg="1"/>
      <p:bldP spid="41" grpId="0"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nummernplatzhalter 3"/>
          <p:cNvSpPr>
            <a:spLocks noGrp="1"/>
          </p:cNvSpPr>
          <p:nvPr>
            <p:ph type="sldNum" sz="quarter" idx="10"/>
          </p:nvPr>
        </p:nvSpPr>
        <p:spPr>
          <a:noFill/>
        </p:spPr>
        <p:txBody>
          <a:bodyPr/>
          <a:lstStyle/>
          <a:p>
            <a:pPr defTabSz="874648"/>
            <a:fld id="{15A23F82-56C5-4B5E-A079-8D517CD0F76C}" type="slidenum">
              <a:rPr lang="de-DE"/>
              <a:pPr defTabSz="874648"/>
              <a:t>6</a:t>
            </a:fld>
            <a:endParaRPr lang="de-DE" dirty="0"/>
          </a:p>
        </p:txBody>
      </p:sp>
      <p:graphicFrame>
        <p:nvGraphicFramePr>
          <p:cNvPr id="7" name="Diagramm 6"/>
          <p:cNvGraphicFramePr/>
          <p:nvPr/>
        </p:nvGraphicFramePr>
        <p:xfrm>
          <a:off x="992560" y="1628800"/>
          <a:ext cx="7715304" cy="485037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Box 15"/>
          <p:cNvSpPr txBox="1">
            <a:spLocks noChangeArrowheads="1"/>
          </p:cNvSpPr>
          <p:nvPr/>
        </p:nvSpPr>
        <p:spPr bwMode="auto">
          <a:xfrm>
            <a:off x="2220536" y="836712"/>
            <a:ext cx="5464929" cy="584763"/>
          </a:xfrm>
          <a:prstGeom prst="rect">
            <a:avLst/>
          </a:prstGeom>
          <a:noFill/>
          <a:ln w="9525">
            <a:noFill/>
            <a:miter lim="800000"/>
            <a:headEnd/>
            <a:tailEnd/>
          </a:ln>
        </p:spPr>
        <p:txBody>
          <a:bodyPr wrap="none" lIns="91426" tIns="45714" rIns="91426" bIns="45714">
            <a:spAutoFit/>
          </a:bodyPr>
          <a:lstStyle/>
          <a:p>
            <a:pPr algn="ctr"/>
            <a:r>
              <a:rPr lang="de-DE" sz="3200" b="1" dirty="0" smtClean="0">
                <a:latin typeface="Arial" pitchFamily="34" charset="0"/>
                <a:cs typeface="Arial" pitchFamily="34" charset="0"/>
              </a:rPr>
              <a:t>Funkversorgung in Hessen</a:t>
            </a:r>
            <a:endParaRPr lang="de-DE" sz="3200" b="1" dirty="0">
              <a:latin typeface="Arial" pitchFamily="34" charset="0"/>
              <a:cs typeface="Arial" pitchFamily="34" charset="0"/>
            </a:endParaRPr>
          </a:p>
        </p:txBody>
      </p:sp>
      <p:sp>
        <p:nvSpPr>
          <p:cNvPr id="10" name="Fußzeilenplatzhalter 9"/>
          <p:cNvSpPr>
            <a:spLocks noGrp="1"/>
          </p:cNvSpPr>
          <p:nvPr>
            <p:ph type="ftr" sz="quarter" idx="11"/>
          </p:nvPr>
        </p:nvSpPr>
        <p:spPr/>
        <p:txBody>
          <a:bodyPr/>
          <a:lstStyle/>
          <a:p>
            <a:r>
              <a:rPr lang="de-DE" dirty="0" smtClean="0"/>
              <a:t>01/2018</a:t>
            </a:r>
            <a:endParaRPr lang="de-DE" dirty="0"/>
          </a:p>
        </p:txBody>
      </p:sp>
      <p:sp>
        <p:nvSpPr>
          <p:cNvPr id="13"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nummernplatzhalter 3"/>
          <p:cNvSpPr>
            <a:spLocks noGrp="1"/>
          </p:cNvSpPr>
          <p:nvPr>
            <p:ph type="sldNum" sz="quarter" idx="10"/>
          </p:nvPr>
        </p:nvSpPr>
        <p:spPr>
          <a:noFill/>
        </p:spPr>
        <p:txBody>
          <a:bodyPr/>
          <a:lstStyle/>
          <a:p>
            <a:pPr defTabSz="874648"/>
            <a:fld id="{5516E5E1-8EE2-4869-97FC-63C70818F090}" type="slidenum">
              <a:rPr lang="de-DE" smtClean="0"/>
              <a:pPr defTabSz="874648"/>
              <a:t>7</a:t>
            </a:fld>
            <a:endParaRPr lang="de-DE" dirty="0" smtClean="0"/>
          </a:p>
        </p:txBody>
      </p:sp>
      <p:sp>
        <p:nvSpPr>
          <p:cNvPr id="11268" name="Rectangle 3"/>
          <p:cNvSpPr>
            <a:spLocks noGrp="1" noChangeArrowheads="1"/>
          </p:cNvSpPr>
          <p:nvPr>
            <p:ph type="body" idx="1"/>
          </p:nvPr>
        </p:nvSpPr>
        <p:spPr>
          <a:xfrm>
            <a:off x="344488" y="836712"/>
            <a:ext cx="9217025" cy="5617170"/>
          </a:xfrm>
        </p:spPr>
        <p:txBody>
          <a:bodyPr/>
          <a:lstStyle/>
          <a:p>
            <a:pPr algn="ctr">
              <a:buNone/>
            </a:pPr>
            <a:r>
              <a:rPr lang="de-DE" b="1" dirty="0" smtClean="0"/>
              <a:t>Vergleich der Übertragungsqualität</a:t>
            </a:r>
          </a:p>
        </p:txBody>
      </p:sp>
      <p:cxnSp>
        <p:nvCxnSpPr>
          <p:cNvPr id="8" name="Gerade Verbindung mit Pfeil 7"/>
          <p:cNvCxnSpPr/>
          <p:nvPr/>
        </p:nvCxnSpPr>
        <p:spPr bwMode="auto">
          <a:xfrm>
            <a:off x="1640632" y="5589240"/>
            <a:ext cx="7056784" cy="1588"/>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cxnSp>
        <p:nvCxnSpPr>
          <p:cNvPr id="10" name="Gerade Verbindung mit Pfeil 9"/>
          <p:cNvCxnSpPr/>
          <p:nvPr/>
        </p:nvCxnSpPr>
        <p:spPr bwMode="auto">
          <a:xfrm rot="5400000" flipH="1" flipV="1">
            <a:off x="-339588" y="3681028"/>
            <a:ext cx="4248472" cy="1588"/>
          </a:xfrm>
          <a:prstGeom prst="straightConnector1">
            <a:avLst/>
          </a:prstGeom>
          <a:solidFill>
            <a:schemeClr val="accent1"/>
          </a:solidFill>
          <a:ln w="15875" cap="flat" cmpd="sng" algn="ctr">
            <a:solidFill>
              <a:schemeClr val="tx1"/>
            </a:solidFill>
            <a:prstDash val="solid"/>
            <a:round/>
            <a:headEnd type="none" w="med" len="med"/>
            <a:tailEnd type="arrow"/>
          </a:ln>
          <a:effectLst/>
        </p:spPr>
      </p:cxnSp>
      <p:sp>
        <p:nvSpPr>
          <p:cNvPr id="11" name="Textfeld 10"/>
          <p:cNvSpPr txBox="1"/>
          <p:nvPr/>
        </p:nvSpPr>
        <p:spPr>
          <a:xfrm>
            <a:off x="7377003" y="5661249"/>
            <a:ext cx="1337449" cy="368444"/>
          </a:xfrm>
          <a:prstGeom prst="rect">
            <a:avLst/>
          </a:prstGeom>
          <a:noFill/>
        </p:spPr>
        <p:txBody>
          <a:bodyPr wrap="none" lIns="91433" tIns="45717" rIns="91433" bIns="45717" rtlCol="0">
            <a:spAutoFit/>
          </a:bodyPr>
          <a:lstStyle/>
          <a:p>
            <a:pPr algn="r"/>
            <a:r>
              <a:rPr lang="de-DE" sz="1800" dirty="0" smtClean="0">
                <a:latin typeface="+mj-lt"/>
              </a:rPr>
              <a:t>Entfernung</a:t>
            </a:r>
            <a:endParaRPr lang="de-DE" dirty="0">
              <a:latin typeface="+mj-lt"/>
            </a:endParaRPr>
          </a:p>
        </p:txBody>
      </p:sp>
      <p:sp>
        <p:nvSpPr>
          <p:cNvPr id="12" name="Textfeld 11"/>
          <p:cNvSpPr txBox="1"/>
          <p:nvPr/>
        </p:nvSpPr>
        <p:spPr>
          <a:xfrm>
            <a:off x="759985" y="1628801"/>
            <a:ext cx="996307" cy="368444"/>
          </a:xfrm>
          <a:prstGeom prst="rect">
            <a:avLst/>
          </a:prstGeom>
          <a:noFill/>
        </p:spPr>
        <p:txBody>
          <a:bodyPr wrap="none" lIns="91433" tIns="45717" rIns="91433" bIns="45717" rtlCol="0">
            <a:spAutoFit/>
          </a:bodyPr>
          <a:lstStyle/>
          <a:p>
            <a:pPr algn="r"/>
            <a:r>
              <a:rPr lang="de-DE" sz="1800" dirty="0" smtClean="0">
                <a:latin typeface="+mj-lt"/>
              </a:rPr>
              <a:t>Qualität</a:t>
            </a:r>
            <a:endParaRPr lang="de-DE" dirty="0">
              <a:latin typeface="+mj-lt"/>
            </a:endParaRPr>
          </a:p>
        </p:txBody>
      </p:sp>
      <p:sp>
        <p:nvSpPr>
          <p:cNvPr id="18" name="Freihandform 17"/>
          <p:cNvSpPr/>
          <p:nvPr/>
        </p:nvSpPr>
        <p:spPr bwMode="auto">
          <a:xfrm>
            <a:off x="1778001" y="1993900"/>
            <a:ext cx="5803900" cy="3606800"/>
          </a:xfrm>
          <a:custGeom>
            <a:avLst/>
            <a:gdLst>
              <a:gd name="connsiteX0" fmla="*/ 0 w 5803900"/>
              <a:gd name="connsiteY0" fmla="*/ 0 h 3606800"/>
              <a:gd name="connsiteX1" fmla="*/ 2768600 w 5803900"/>
              <a:gd name="connsiteY1" fmla="*/ 774700 h 3606800"/>
              <a:gd name="connsiteX2" fmla="*/ 4267200 w 5803900"/>
              <a:gd name="connsiteY2" fmla="*/ 1701800 h 3606800"/>
              <a:gd name="connsiteX3" fmla="*/ 5410200 w 5803900"/>
              <a:gd name="connsiteY3" fmla="*/ 2870200 h 3606800"/>
              <a:gd name="connsiteX4" fmla="*/ 5803900 w 5803900"/>
              <a:gd name="connsiteY4" fmla="*/ 3606800 h 360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03900" h="3606800">
                <a:moveTo>
                  <a:pt x="0" y="0"/>
                </a:moveTo>
                <a:cubicBezTo>
                  <a:pt x="1028700" y="245533"/>
                  <a:pt x="2057400" y="491067"/>
                  <a:pt x="2768600" y="774700"/>
                </a:cubicBezTo>
                <a:cubicBezTo>
                  <a:pt x="3479800" y="1058333"/>
                  <a:pt x="3826933" y="1352550"/>
                  <a:pt x="4267200" y="1701800"/>
                </a:cubicBezTo>
                <a:cubicBezTo>
                  <a:pt x="4707467" y="2051050"/>
                  <a:pt x="5154083" y="2552700"/>
                  <a:pt x="5410200" y="2870200"/>
                </a:cubicBezTo>
                <a:cubicBezTo>
                  <a:pt x="5666317" y="3187700"/>
                  <a:pt x="5803900" y="3606800"/>
                  <a:pt x="5803900" y="3606800"/>
                </a:cubicBezTo>
              </a:path>
            </a:pathLst>
          </a:custGeom>
          <a:noFill/>
          <a:ln w="25400" cap="flat" cmpd="sng" algn="ctr">
            <a:solidFill>
              <a:srgbClr val="FF0000"/>
            </a:solidFill>
            <a:prstDash val="solid"/>
            <a:round/>
            <a:headEnd type="none" w="med" len="med"/>
            <a:tailEnd type="none" w="med" len="med"/>
          </a:ln>
          <a:effectLst/>
        </p:spPr>
        <p:txBody>
          <a:bodyPr vert="horz" wrap="square" lIns="91433" tIns="45717" rIns="91433" bIns="45717" numCol="1" rtlCol="0" anchor="t" anchorCtr="0" compatLnSpc="1">
            <a:prstTxWarp prst="textNoShape">
              <a:avLst/>
            </a:prstTxWarp>
          </a:bodyPr>
          <a:lstStyle/>
          <a:p>
            <a:pPr defTabSz="914332"/>
            <a:endParaRPr lang="de-DE" sz="2400" dirty="0" smtClean="0">
              <a:latin typeface="Arial" charset="0"/>
            </a:endParaRPr>
          </a:p>
        </p:txBody>
      </p:sp>
      <p:grpSp>
        <p:nvGrpSpPr>
          <p:cNvPr id="2" name="Gruppieren 26"/>
          <p:cNvGrpSpPr/>
          <p:nvPr/>
        </p:nvGrpSpPr>
        <p:grpSpPr>
          <a:xfrm>
            <a:off x="1784648" y="2204864"/>
            <a:ext cx="6048672" cy="3384376"/>
            <a:chOff x="1784648" y="2204864"/>
            <a:chExt cx="6048672" cy="3384376"/>
          </a:xfrm>
        </p:grpSpPr>
        <p:cxnSp>
          <p:nvCxnSpPr>
            <p:cNvPr id="20" name="Gerade Verbindung 19"/>
            <p:cNvCxnSpPr>
              <a:endCxn id="21" idx="0"/>
            </p:cNvCxnSpPr>
            <p:nvPr/>
          </p:nvCxnSpPr>
          <p:spPr bwMode="auto">
            <a:xfrm>
              <a:off x="1784648" y="2204864"/>
              <a:ext cx="5724636" cy="0"/>
            </a:xfrm>
            <a:prstGeom prst="line">
              <a:avLst/>
            </a:prstGeom>
            <a:solidFill>
              <a:schemeClr val="accent1"/>
            </a:solidFill>
            <a:ln w="25400" cap="flat" cmpd="sng" algn="ctr">
              <a:solidFill>
                <a:srgbClr val="0066FF"/>
              </a:solidFill>
              <a:prstDash val="solid"/>
              <a:round/>
              <a:headEnd type="none" w="med" len="med"/>
              <a:tailEnd type="none" w="med" len="med"/>
            </a:ln>
            <a:effectLst/>
          </p:spPr>
        </p:cxnSp>
        <p:sp>
          <p:nvSpPr>
            <p:cNvPr id="21" name="Bogen 20"/>
            <p:cNvSpPr/>
            <p:nvPr/>
          </p:nvSpPr>
          <p:spPr bwMode="auto">
            <a:xfrm>
              <a:off x="7329264" y="2204864"/>
              <a:ext cx="360040" cy="360040"/>
            </a:xfrm>
            <a:prstGeom prst="arc">
              <a:avLst/>
            </a:prstGeom>
            <a:noFill/>
            <a:ln w="254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32"/>
              <a:endParaRPr lang="de-DE" sz="2400" dirty="0" smtClean="0">
                <a:latin typeface="Arial" charset="0"/>
              </a:endParaRPr>
            </a:p>
          </p:txBody>
        </p:sp>
        <p:cxnSp>
          <p:nvCxnSpPr>
            <p:cNvPr id="23" name="Gerade Verbindung 22"/>
            <p:cNvCxnSpPr>
              <a:stCxn id="21" idx="2"/>
            </p:cNvCxnSpPr>
            <p:nvPr/>
          </p:nvCxnSpPr>
          <p:spPr bwMode="auto">
            <a:xfrm rot="16200000" flipH="1">
              <a:off x="6159134" y="3915054"/>
              <a:ext cx="3204356" cy="144016"/>
            </a:xfrm>
            <a:prstGeom prst="line">
              <a:avLst/>
            </a:prstGeom>
            <a:solidFill>
              <a:schemeClr val="accent1"/>
            </a:solidFill>
            <a:ln w="25400" cap="flat" cmpd="sng" algn="ctr">
              <a:solidFill>
                <a:srgbClr val="0066FF"/>
              </a:solidFill>
              <a:prstDash val="solid"/>
              <a:round/>
              <a:headEnd type="none" w="med" len="med"/>
              <a:tailEnd type="none" w="med" len="med"/>
            </a:ln>
            <a:effectLst/>
          </p:spPr>
        </p:cxnSp>
      </p:grpSp>
      <p:sp>
        <p:nvSpPr>
          <p:cNvPr id="28" name="Textfeld 27"/>
          <p:cNvSpPr txBox="1"/>
          <p:nvPr/>
        </p:nvSpPr>
        <p:spPr>
          <a:xfrm>
            <a:off x="4938586" y="1844824"/>
            <a:ext cx="801809" cy="368444"/>
          </a:xfrm>
          <a:prstGeom prst="rect">
            <a:avLst/>
          </a:prstGeom>
          <a:noFill/>
        </p:spPr>
        <p:txBody>
          <a:bodyPr wrap="none" lIns="91433" tIns="45717" rIns="91433" bIns="45717" rtlCol="0">
            <a:spAutoFit/>
          </a:bodyPr>
          <a:lstStyle/>
          <a:p>
            <a:pPr algn="r"/>
            <a:r>
              <a:rPr lang="de-DE" sz="1800" dirty="0" smtClean="0">
                <a:solidFill>
                  <a:srgbClr val="0066FF"/>
                </a:solidFill>
                <a:latin typeface="+mj-lt"/>
              </a:rPr>
              <a:t>digital</a:t>
            </a:r>
            <a:endParaRPr lang="de-DE" dirty="0">
              <a:solidFill>
                <a:srgbClr val="0066FF"/>
              </a:solidFill>
              <a:latin typeface="+mj-lt"/>
            </a:endParaRPr>
          </a:p>
        </p:txBody>
      </p:sp>
      <p:sp>
        <p:nvSpPr>
          <p:cNvPr id="29" name="Textfeld 28"/>
          <p:cNvSpPr txBox="1"/>
          <p:nvPr/>
        </p:nvSpPr>
        <p:spPr>
          <a:xfrm>
            <a:off x="5151760" y="2780928"/>
            <a:ext cx="894427" cy="368444"/>
          </a:xfrm>
          <a:prstGeom prst="rect">
            <a:avLst/>
          </a:prstGeom>
          <a:noFill/>
        </p:spPr>
        <p:txBody>
          <a:bodyPr wrap="none" lIns="91433" tIns="45717" rIns="91433" bIns="45717" rtlCol="0">
            <a:spAutoFit/>
          </a:bodyPr>
          <a:lstStyle/>
          <a:p>
            <a:pPr algn="r"/>
            <a:r>
              <a:rPr lang="de-DE" sz="1800" dirty="0" smtClean="0">
                <a:solidFill>
                  <a:srgbClr val="FF0000"/>
                </a:solidFill>
                <a:latin typeface="+mj-lt"/>
              </a:rPr>
              <a:t>analog</a:t>
            </a:r>
            <a:endParaRPr lang="de-DE" dirty="0">
              <a:solidFill>
                <a:srgbClr val="FF0000"/>
              </a:solidFill>
              <a:latin typeface="+mj-lt"/>
            </a:endParaRPr>
          </a:p>
        </p:txBody>
      </p:sp>
      <p:sp>
        <p:nvSpPr>
          <p:cNvPr id="16" name="Fußzeilenplatzhalter 15"/>
          <p:cNvSpPr>
            <a:spLocks noGrp="1"/>
          </p:cNvSpPr>
          <p:nvPr>
            <p:ph type="ftr" sz="quarter" idx="11"/>
          </p:nvPr>
        </p:nvSpPr>
        <p:spPr/>
        <p:txBody>
          <a:bodyPr/>
          <a:lstStyle/>
          <a:p>
            <a:r>
              <a:rPr lang="de-DE" dirty="0" smtClean="0"/>
              <a:t>01/2018</a:t>
            </a:r>
            <a:endParaRPr lang="de-DE" dirty="0"/>
          </a:p>
        </p:txBody>
      </p:sp>
      <p:sp>
        <p:nvSpPr>
          <p:cNvPr id="22"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liennummernplatzhalter 2"/>
          <p:cNvSpPr>
            <a:spLocks noGrp="1"/>
          </p:cNvSpPr>
          <p:nvPr>
            <p:ph type="sldNum" sz="quarter" idx="10"/>
          </p:nvPr>
        </p:nvSpPr>
        <p:spPr/>
        <p:txBody>
          <a:bodyPr/>
          <a:lstStyle/>
          <a:p>
            <a:pPr defTabSz="957263">
              <a:defRPr/>
            </a:pPr>
            <a:fld id="{69516CB9-FFE2-4A8D-9D58-D636AED74C3D}" type="slidenum">
              <a:rPr lang="en-US">
                <a:latin typeface="+mj-lt"/>
              </a:rPr>
              <a:pPr defTabSz="957263">
                <a:defRPr/>
              </a:pPr>
              <a:t>8</a:t>
            </a:fld>
            <a:endParaRPr lang="en-US">
              <a:latin typeface="+mj-lt"/>
            </a:endParaRPr>
          </a:p>
        </p:txBody>
      </p:sp>
      <p:sp>
        <p:nvSpPr>
          <p:cNvPr id="12292" name="Text Box 2"/>
          <p:cNvSpPr txBox="1">
            <a:spLocks noChangeArrowheads="1"/>
          </p:cNvSpPr>
          <p:nvPr/>
        </p:nvSpPr>
        <p:spPr bwMode="auto">
          <a:xfrm>
            <a:off x="1079500" y="965671"/>
            <a:ext cx="7718780" cy="523220"/>
          </a:xfrm>
          <a:prstGeom prst="rect">
            <a:avLst/>
          </a:prstGeom>
          <a:noFill/>
          <a:ln w="9525">
            <a:noFill/>
            <a:miter lim="800000"/>
            <a:headEnd/>
            <a:tailEnd/>
          </a:ln>
        </p:spPr>
        <p:txBody>
          <a:bodyPr wrap="none">
            <a:spAutoFit/>
          </a:bodyPr>
          <a:lstStyle/>
          <a:p>
            <a:r>
              <a:rPr lang="de-DE" sz="2800" b="1" dirty="0">
                <a:latin typeface="Arial" pitchFamily="34" charset="0"/>
              </a:rPr>
              <a:t>Ausbreitungseigenschaften von </a:t>
            </a:r>
            <a:r>
              <a:rPr lang="de-DE" sz="2800" b="1" dirty="0" smtClean="0">
                <a:latin typeface="Arial" pitchFamily="34" charset="0"/>
              </a:rPr>
              <a:t>Funkwellen</a:t>
            </a:r>
            <a:endParaRPr lang="de-DE" sz="2800" b="1" dirty="0">
              <a:latin typeface="Arial" pitchFamily="34" charset="0"/>
            </a:endParaRPr>
          </a:p>
        </p:txBody>
      </p:sp>
      <p:grpSp>
        <p:nvGrpSpPr>
          <p:cNvPr id="72" name="Gruppieren 71"/>
          <p:cNvGrpSpPr/>
          <p:nvPr/>
        </p:nvGrpSpPr>
        <p:grpSpPr>
          <a:xfrm>
            <a:off x="920750" y="1830872"/>
            <a:ext cx="8064500" cy="3182224"/>
            <a:chOff x="920750" y="1830872"/>
            <a:chExt cx="8064500" cy="3182224"/>
          </a:xfrm>
        </p:grpSpPr>
        <p:sp>
          <p:nvSpPr>
            <p:cNvPr id="37" name="Tree"/>
            <p:cNvSpPr>
              <a:spLocks noEditPoints="1" noChangeArrowheads="1"/>
            </p:cNvSpPr>
            <p:nvPr/>
          </p:nvSpPr>
          <p:spPr bwMode="auto">
            <a:xfrm>
              <a:off x="4376738" y="2347913"/>
              <a:ext cx="298450"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38" name="Tree"/>
            <p:cNvSpPr>
              <a:spLocks noEditPoints="1" noChangeArrowheads="1"/>
            </p:cNvSpPr>
            <p:nvPr/>
          </p:nvSpPr>
          <p:spPr bwMode="auto">
            <a:xfrm>
              <a:off x="4521200" y="2420938"/>
              <a:ext cx="296863" cy="512762"/>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39" name="Tree"/>
            <p:cNvSpPr>
              <a:spLocks noEditPoints="1" noChangeArrowheads="1"/>
            </p:cNvSpPr>
            <p:nvPr/>
          </p:nvSpPr>
          <p:spPr bwMode="auto">
            <a:xfrm>
              <a:off x="4592638" y="2492375"/>
              <a:ext cx="298450"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0" name="Tree"/>
            <p:cNvSpPr>
              <a:spLocks noEditPoints="1" noChangeArrowheads="1"/>
            </p:cNvSpPr>
            <p:nvPr/>
          </p:nvSpPr>
          <p:spPr bwMode="auto">
            <a:xfrm>
              <a:off x="4665663" y="2636838"/>
              <a:ext cx="296862" cy="512762"/>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1" name="Tree"/>
            <p:cNvSpPr>
              <a:spLocks noEditPoints="1" noChangeArrowheads="1"/>
            </p:cNvSpPr>
            <p:nvPr/>
          </p:nvSpPr>
          <p:spPr bwMode="auto">
            <a:xfrm>
              <a:off x="4737100" y="2708275"/>
              <a:ext cx="296863"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2" name="Tree"/>
            <p:cNvSpPr>
              <a:spLocks noEditPoints="1" noChangeArrowheads="1"/>
            </p:cNvSpPr>
            <p:nvPr/>
          </p:nvSpPr>
          <p:spPr bwMode="auto">
            <a:xfrm>
              <a:off x="4808538" y="2852738"/>
              <a:ext cx="298450" cy="512762"/>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3" name="Tree"/>
            <p:cNvSpPr>
              <a:spLocks noEditPoints="1" noChangeArrowheads="1"/>
            </p:cNvSpPr>
            <p:nvPr/>
          </p:nvSpPr>
          <p:spPr bwMode="auto">
            <a:xfrm>
              <a:off x="4449763" y="2347913"/>
              <a:ext cx="296862"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4" name="Tree"/>
            <p:cNvSpPr>
              <a:spLocks noEditPoints="1" noChangeArrowheads="1"/>
            </p:cNvSpPr>
            <p:nvPr/>
          </p:nvSpPr>
          <p:spPr bwMode="auto">
            <a:xfrm>
              <a:off x="4305300" y="2347913"/>
              <a:ext cx="296863"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5" name="Tree"/>
            <p:cNvSpPr>
              <a:spLocks noEditPoints="1" noChangeArrowheads="1"/>
            </p:cNvSpPr>
            <p:nvPr/>
          </p:nvSpPr>
          <p:spPr bwMode="auto">
            <a:xfrm>
              <a:off x="3368675" y="3860800"/>
              <a:ext cx="298450"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6" name="Tree"/>
            <p:cNvSpPr>
              <a:spLocks noEditPoints="1" noChangeArrowheads="1"/>
            </p:cNvSpPr>
            <p:nvPr/>
          </p:nvSpPr>
          <p:spPr bwMode="auto">
            <a:xfrm>
              <a:off x="3224213" y="3932238"/>
              <a:ext cx="298450"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7" name="Tree"/>
            <p:cNvSpPr>
              <a:spLocks noEditPoints="1" noChangeArrowheads="1"/>
            </p:cNvSpPr>
            <p:nvPr/>
          </p:nvSpPr>
          <p:spPr bwMode="auto">
            <a:xfrm>
              <a:off x="6753225" y="3429000"/>
              <a:ext cx="296863" cy="512763"/>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sp>
          <p:nvSpPr>
            <p:cNvPr id="48" name="Tree"/>
            <p:cNvSpPr>
              <a:spLocks noEditPoints="1" noChangeArrowheads="1"/>
            </p:cNvSpPr>
            <p:nvPr/>
          </p:nvSpPr>
          <p:spPr bwMode="auto">
            <a:xfrm>
              <a:off x="6897688" y="3355975"/>
              <a:ext cx="296862" cy="51435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sx="1000" sy="1000" algn="ctr" rotWithShape="0">
                <a:srgbClr val="808080"/>
              </a:outerShdw>
            </a:effectLst>
          </p:spPr>
          <p:txBody>
            <a:bodyPr/>
            <a:lstStyle/>
            <a:p>
              <a:pPr>
                <a:defRPr/>
              </a:pPr>
              <a:endParaRPr lang="de-DE"/>
            </a:p>
          </p:txBody>
        </p:sp>
        <p:grpSp>
          <p:nvGrpSpPr>
            <p:cNvPr id="3" name="Gruppieren 32"/>
            <p:cNvGrpSpPr>
              <a:grpSpLocks/>
            </p:cNvGrpSpPr>
            <p:nvPr/>
          </p:nvGrpSpPr>
          <p:grpSpPr bwMode="auto">
            <a:xfrm rot="1468021">
              <a:off x="5751034" y="3560880"/>
              <a:ext cx="864063" cy="432137"/>
              <a:chOff x="5313039" y="3284985"/>
              <a:chExt cx="1708007" cy="864095"/>
            </a:xfrm>
          </p:grpSpPr>
          <p:cxnSp>
            <p:nvCxnSpPr>
              <p:cNvPr id="12334" name="Gerade Verbindung 69"/>
              <p:cNvCxnSpPr>
                <a:cxnSpLocks noChangeShapeType="1"/>
              </p:cNvCxnSpPr>
              <p:nvPr/>
            </p:nvCxnSpPr>
            <p:spPr bwMode="auto">
              <a:xfrm rot="5400000">
                <a:off x="6036271" y="3353842"/>
                <a:ext cx="183620" cy="45905"/>
              </a:xfrm>
              <a:prstGeom prst="line">
                <a:avLst/>
              </a:prstGeom>
              <a:noFill/>
              <a:ln w="9525" algn="ctr">
                <a:solidFill>
                  <a:schemeClr val="tx1"/>
                </a:solidFill>
                <a:round/>
                <a:headEnd/>
                <a:tailEnd/>
              </a:ln>
            </p:spPr>
          </p:cxnSp>
          <p:pic>
            <p:nvPicPr>
              <p:cNvPr id="12335" name="Grafik 70" descr="B02-593.GIF"/>
              <p:cNvPicPr>
                <a:picLocks noChangeAspect="1"/>
              </p:cNvPicPr>
              <p:nvPr/>
            </p:nvPicPr>
            <p:blipFill>
              <a:blip r:embed="rId2" cstate="print"/>
              <a:srcRect/>
              <a:stretch>
                <a:fillRect/>
              </a:stretch>
            </p:blipFill>
            <p:spPr bwMode="auto">
              <a:xfrm>
                <a:off x="5313039" y="3356992"/>
                <a:ext cx="1708007" cy="792088"/>
              </a:xfrm>
              <a:prstGeom prst="rect">
                <a:avLst/>
              </a:prstGeom>
              <a:noFill/>
              <a:ln w="9525">
                <a:noFill/>
                <a:miter lim="800000"/>
                <a:headEnd/>
                <a:tailEnd/>
              </a:ln>
            </p:spPr>
          </p:pic>
        </p:grpSp>
        <p:grpSp>
          <p:nvGrpSpPr>
            <p:cNvPr id="4" name="Gruppieren 71"/>
            <p:cNvGrpSpPr/>
            <p:nvPr/>
          </p:nvGrpSpPr>
          <p:grpSpPr bwMode="auto">
            <a:xfrm>
              <a:off x="920750" y="2518267"/>
              <a:ext cx="8064500" cy="2494829"/>
              <a:chOff x="920552" y="2518862"/>
              <a:chExt cx="8064896" cy="2494316"/>
            </a:xfrm>
            <a:solidFill>
              <a:schemeClr val="bg1">
                <a:lumMod val="75000"/>
              </a:schemeClr>
            </a:solidFill>
          </p:grpSpPr>
          <p:sp>
            <p:nvSpPr>
              <p:cNvPr id="50" name="Freihandform 49"/>
              <p:cNvSpPr/>
              <p:nvPr/>
            </p:nvSpPr>
            <p:spPr>
              <a:xfrm>
                <a:off x="924997" y="2518862"/>
                <a:ext cx="8015844" cy="2492393"/>
              </a:xfrm>
              <a:custGeom>
                <a:avLst/>
                <a:gdLst>
                  <a:gd name="connsiteX0" fmla="*/ 0 w 8015844"/>
                  <a:gd name="connsiteY0" fmla="*/ 166255 h 2492393"/>
                  <a:gd name="connsiteX1" fmla="*/ 213756 w 8015844"/>
                  <a:gd name="connsiteY1" fmla="*/ 154379 h 2492393"/>
                  <a:gd name="connsiteX2" fmla="*/ 522514 w 8015844"/>
                  <a:gd name="connsiteY2" fmla="*/ 178130 h 2492393"/>
                  <a:gd name="connsiteX3" fmla="*/ 546265 w 8015844"/>
                  <a:gd name="connsiteY3" fmla="*/ 213756 h 2492393"/>
                  <a:gd name="connsiteX4" fmla="*/ 617517 w 8015844"/>
                  <a:gd name="connsiteY4" fmla="*/ 249382 h 2492393"/>
                  <a:gd name="connsiteX5" fmla="*/ 641267 w 8015844"/>
                  <a:gd name="connsiteY5" fmla="*/ 285008 h 2492393"/>
                  <a:gd name="connsiteX6" fmla="*/ 676893 w 8015844"/>
                  <a:gd name="connsiteY6" fmla="*/ 308759 h 2492393"/>
                  <a:gd name="connsiteX7" fmla="*/ 724395 w 8015844"/>
                  <a:gd name="connsiteY7" fmla="*/ 380010 h 2492393"/>
                  <a:gd name="connsiteX8" fmla="*/ 771896 w 8015844"/>
                  <a:gd name="connsiteY8" fmla="*/ 451262 h 2492393"/>
                  <a:gd name="connsiteX9" fmla="*/ 819397 w 8015844"/>
                  <a:gd name="connsiteY9" fmla="*/ 522514 h 2492393"/>
                  <a:gd name="connsiteX10" fmla="*/ 843148 w 8015844"/>
                  <a:gd name="connsiteY10" fmla="*/ 558140 h 2492393"/>
                  <a:gd name="connsiteX11" fmla="*/ 866898 w 8015844"/>
                  <a:gd name="connsiteY11" fmla="*/ 629392 h 2492393"/>
                  <a:gd name="connsiteX12" fmla="*/ 878774 w 8015844"/>
                  <a:gd name="connsiteY12" fmla="*/ 665018 h 2492393"/>
                  <a:gd name="connsiteX13" fmla="*/ 902524 w 8015844"/>
                  <a:gd name="connsiteY13" fmla="*/ 700644 h 2492393"/>
                  <a:gd name="connsiteX14" fmla="*/ 926275 w 8015844"/>
                  <a:gd name="connsiteY14" fmla="*/ 771896 h 2492393"/>
                  <a:gd name="connsiteX15" fmla="*/ 938150 w 8015844"/>
                  <a:gd name="connsiteY15" fmla="*/ 807522 h 2492393"/>
                  <a:gd name="connsiteX16" fmla="*/ 950026 w 8015844"/>
                  <a:gd name="connsiteY16" fmla="*/ 843148 h 2492393"/>
                  <a:gd name="connsiteX17" fmla="*/ 973776 w 8015844"/>
                  <a:gd name="connsiteY17" fmla="*/ 950026 h 2492393"/>
                  <a:gd name="connsiteX18" fmla="*/ 997527 w 8015844"/>
                  <a:gd name="connsiteY18" fmla="*/ 1021278 h 2492393"/>
                  <a:gd name="connsiteX19" fmla="*/ 1021278 w 8015844"/>
                  <a:gd name="connsiteY19" fmla="*/ 1092530 h 2492393"/>
                  <a:gd name="connsiteX20" fmla="*/ 1033153 w 8015844"/>
                  <a:gd name="connsiteY20" fmla="*/ 1128156 h 2492393"/>
                  <a:gd name="connsiteX21" fmla="*/ 1080654 w 8015844"/>
                  <a:gd name="connsiteY21" fmla="*/ 1199408 h 2492393"/>
                  <a:gd name="connsiteX22" fmla="*/ 1092530 w 8015844"/>
                  <a:gd name="connsiteY22" fmla="*/ 1246909 h 2492393"/>
                  <a:gd name="connsiteX23" fmla="*/ 1116280 w 8015844"/>
                  <a:gd name="connsiteY23" fmla="*/ 1330036 h 2492393"/>
                  <a:gd name="connsiteX24" fmla="*/ 1140031 w 8015844"/>
                  <a:gd name="connsiteY24" fmla="*/ 1436914 h 2492393"/>
                  <a:gd name="connsiteX25" fmla="*/ 1187532 w 8015844"/>
                  <a:gd name="connsiteY25" fmla="*/ 1508166 h 2492393"/>
                  <a:gd name="connsiteX26" fmla="*/ 1258784 w 8015844"/>
                  <a:gd name="connsiteY26" fmla="*/ 1615044 h 2492393"/>
                  <a:gd name="connsiteX27" fmla="*/ 1294410 w 8015844"/>
                  <a:gd name="connsiteY27" fmla="*/ 1650670 h 2492393"/>
                  <a:gd name="connsiteX28" fmla="*/ 1318161 w 8015844"/>
                  <a:gd name="connsiteY28" fmla="*/ 1686296 h 2492393"/>
                  <a:gd name="connsiteX29" fmla="*/ 1330036 w 8015844"/>
                  <a:gd name="connsiteY29" fmla="*/ 1721922 h 2492393"/>
                  <a:gd name="connsiteX30" fmla="*/ 1401288 w 8015844"/>
                  <a:gd name="connsiteY30" fmla="*/ 1828800 h 2492393"/>
                  <a:gd name="connsiteX31" fmla="*/ 1472540 w 8015844"/>
                  <a:gd name="connsiteY31" fmla="*/ 1852551 h 2492393"/>
                  <a:gd name="connsiteX32" fmla="*/ 1508166 w 8015844"/>
                  <a:gd name="connsiteY32" fmla="*/ 1876301 h 2492393"/>
                  <a:gd name="connsiteX33" fmla="*/ 1543792 w 8015844"/>
                  <a:gd name="connsiteY33" fmla="*/ 1888177 h 2492393"/>
                  <a:gd name="connsiteX34" fmla="*/ 1650670 w 8015844"/>
                  <a:gd name="connsiteY34" fmla="*/ 1935678 h 2492393"/>
                  <a:gd name="connsiteX35" fmla="*/ 1686296 w 8015844"/>
                  <a:gd name="connsiteY35" fmla="*/ 1947553 h 2492393"/>
                  <a:gd name="connsiteX36" fmla="*/ 2018805 w 8015844"/>
                  <a:gd name="connsiteY36" fmla="*/ 1959429 h 2492393"/>
                  <a:gd name="connsiteX37" fmla="*/ 2422566 w 8015844"/>
                  <a:gd name="connsiteY37" fmla="*/ 1947553 h 2492393"/>
                  <a:gd name="connsiteX38" fmla="*/ 2493818 w 8015844"/>
                  <a:gd name="connsiteY38" fmla="*/ 1935678 h 2492393"/>
                  <a:gd name="connsiteX39" fmla="*/ 2565070 w 8015844"/>
                  <a:gd name="connsiteY39" fmla="*/ 1888177 h 2492393"/>
                  <a:gd name="connsiteX40" fmla="*/ 2636322 w 8015844"/>
                  <a:gd name="connsiteY40" fmla="*/ 1840675 h 2492393"/>
                  <a:gd name="connsiteX41" fmla="*/ 2707574 w 8015844"/>
                  <a:gd name="connsiteY41" fmla="*/ 1816925 h 2492393"/>
                  <a:gd name="connsiteX42" fmla="*/ 2743200 w 8015844"/>
                  <a:gd name="connsiteY42" fmla="*/ 1793174 h 2492393"/>
                  <a:gd name="connsiteX43" fmla="*/ 2778826 w 8015844"/>
                  <a:gd name="connsiteY43" fmla="*/ 1721922 h 2492393"/>
                  <a:gd name="connsiteX44" fmla="*/ 2802576 w 8015844"/>
                  <a:gd name="connsiteY44" fmla="*/ 1686296 h 2492393"/>
                  <a:gd name="connsiteX45" fmla="*/ 2814452 w 8015844"/>
                  <a:gd name="connsiteY45" fmla="*/ 1650670 h 2492393"/>
                  <a:gd name="connsiteX46" fmla="*/ 2885704 w 8015844"/>
                  <a:gd name="connsiteY46" fmla="*/ 1543792 h 2492393"/>
                  <a:gd name="connsiteX47" fmla="*/ 2909454 w 8015844"/>
                  <a:gd name="connsiteY47" fmla="*/ 1508166 h 2492393"/>
                  <a:gd name="connsiteX48" fmla="*/ 2921330 w 8015844"/>
                  <a:gd name="connsiteY48" fmla="*/ 1460665 h 2492393"/>
                  <a:gd name="connsiteX49" fmla="*/ 2933205 w 8015844"/>
                  <a:gd name="connsiteY49" fmla="*/ 1425039 h 2492393"/>
                  <a:gd name="connsiteX50" fmla="*/ 2945080 w 8015844"/>
                  <a:gd name="connsiteY50" fmla="*/ 1294410 h 2492393"/>
                  <a:gd name="connsiteX51" fmla="*/ 2968831 w 8015844"/>
                  <a:gd name="connsiteY51" fmla="*/ 1223159 h 2492393"/>
                  <a:gd name="connsiteX52" fmla="*/ 2980706 w 8015844"/>
                  <a:gd name="connsiteY52" fmla="*/ 1187533 h 2492393"/>
                  <a:gd name="connsiteX53" fmla="*/ 3016332 w 8015844"/>
                  <a:gd name="connsiteY53" fmla="*/ 1080655 h 2492393"/>
                  <a:gd name="connsiteX54" fmla="*/ 3075709 w 8015844"/>
                  <a:gd name="connsiteY54" fmla="*/ 1009403 h 2492393"/>
                  <a:gd name="connsiteX55" fmla="*/ 3087584 w 8015844"/>
                  <a:gd name="connsiteY55" fmla="*/ 973777 h 2492393"/>
                  <a:gd name="connsiteX56" fmla="*/ 3135085 w 8015844"/>
                  <a:gd name="connsiteY56" fmla="*/ 902525 h 2492393"/>
                  <a:gd name="connsiteX57" fmla="*/ 3158836 w 8015844"/>
                  <a:gd name="connsiteY57" fmla="*/ 831273 h 2492393"/>
                  <a:gd name="connsiteX58" fmla="*/ 3182587 w 8015844"/>
                  <a:gd name="connsiteY58" fmla="*/ 712520 h 2492393"/>
                  <a:gd name="connsiteX59" fmla="*/ 3241963 w 8015844"/>
                  <a:gd name="connsiteY59" fmla="*/ 534390 h 2492393"/>
                  <a:gd name="connsiteX60" fmla="*/ 3265714 w 8015844"/>
                  <a:gd name="connsiteY60" fmla="*/ 451262 h 2492393"/>
                  <a:gd name="connsiteX61" fmla="*/ 3277589 w 8015844"/>
                  <a:gd name="connsiteY61" fmla="*/ 415636 h 2492393"/>
                  <a:gd name="connsiteX62" fmla="*/ 3348841 w 8015844"/>
                  <a:gd name="connsiteY62" fmla="*/ 368135 h 2492393"/>
                  <a:gd name="connsiteX63" fmla="*/ 3420093 w 8015844"/>
                  <a:gd name="connsiteY63" fmla="*/ 332509 h 2492393"/>
                  <a:gd name="connsiteX64" fmla="*/ 3586348 w 8015844"/>
                  <a:gd name="connsiteY64" fmla="*/ 344384 h 2492393"/>
                  <a:gd name="connsiteX65" fmla="*/ 3621974 w 8015844"/>
                  <a:gd name="connsiteY65" fmla="*/ 356260 h 2492393"/>
                  <a:gd name="connsiteX66" fmla="*/ 3705101 w 8015844"/>
                  <a:gd name="connsiteY66" fmla="*/ 380010 h 2492393"/>
                  <a:gd name="connsiteX67" fmla="*/ 3728852 w 8015844"/>
                  <a:gd name="connsiteY67" fmla="*/ 415636 h 2492393"/>
                  <a:gd name="connsiteX68" fmla="*/ 3764478 w 8015844"/>
                  <a:gd name="connsiteY68" fmla="*/ 439387 h 2492393"/>
                  <a:gd name="connsiteX69" fmla="*/ 3811979 w 8015844"/>
                  <a:gd name="connsiteY69" fmla="*/ 510639 h 2492393"/>
                  <a:gd name="connsiteX70" fmla="*/ 3871356 w 8015844"/>
                  <a:gd name="connsiteY70" fmla="*/ 617517 h 2492393"/>
                  <a:gd name="connsiteX71" fmla="*/ 3906982 w 8015844"/>
                  <a:gd name="connsiteY71" fmla="*/ 641268 h 2492393"/>
                  <a:gd name="connsiteX72" fmla="*/ 3954483 w 8015844"/>
                  <a:gd name="connsiteY72" fmla="*/ 783772 h 2492393"/>
                  <a:gd name="connsiteX73" fmla="*/ 3978234 w 8015844"/>
                  <a:gd name="connsiteY73" fmla="*/ 819397 h 2492393"/>
                  <a:gd name="connsiteX74" fmla="*/ 4025735 w 8015844"/>
                  <a:gd name="connsiteY74" fmla="*/ 878774 h 2492393"/>
                  <a:gd name="connsiteX75" fmla="*/ 4085111 w 8015844"/>
                  <a:gd name="connsiteY75" fmla="*/ 938151 h 2492393"/>
                  <a:gd name="connsiteX76" fmla="*/ 4120737 w 8015844"/>
                  <a:gd name="connsiteY76" fmla="*/ 1009403 h 2492393"/>
                  <a:gd name="connsiteX77" fmla="*/ 4156363 w 8015844"/>
                  <a:gd name="connsiteY77" fmla="*/ 1033153 h 2492393"/>
                  <a:gd name="connsiteX78" fmla="*/ 4215740 w 8015844"/>
                  <a:gd name="connsiteY78" fmla="*/ 1080655 h 2492393"/>
                  <a:gd name="connsiteX79" fmla="*/ 4251366 w 8015844"/>
                  <a:gd name="connsiteY79" fmla="*/ 1104405 h 2492393"/>
                  <a:gd name="connsiteX80" fmla="*/ 4358244 w 8015844"/>
                  <a:gd name="connsiteY80" fmla="*/ 1140031 h 2492393"/>
                  <a:gd name="connsiteX81" fmla="*/ 4441371 w 8015844"/>
                  <a:gd name="connsiteY81" fmla="*/ 1151907 h 2492393"/>
                  <a:gd name="connsiteX82" fmla="*/ 4572000 w 8015844"/>
                  <a:gd name="connsiteY82" fmla="*/ 1187533 h 2492393"/>
                  <a:gd name="connsiteX83" fmla="*/ 4702628 w 8015844"/>
                  <a:gd name="connsiteY83" fmla="*/ 1211283 h 2492393"/>
                  <a:gd name="connsiteX84" fmla="*/ 4809506 w 8015844"/>
                  <a:gd name="connsiteY84" fmla="*/ 1270660 h 2492393"/>
                  <a:gd name="connsiteX85" fmla="*/ 4845132 w 8015844"/>
                  <a:gd name="connsiteY85" fmla="*/ 1306286 h 2492393"/>
                  <a:gd name="connsiteX86" fmla="*/ 4916384 w 8015844"/>
                  <a:gd name="connsiteY86" fmla="*/ 1353787 h 2492393"/>
                  <a:gd name="connsiteX87" fmla="*/ 4952010 w 8015844"/>
                  <a:gd name="connsiteY87" fmla="*/ 1377538 h 2492393"/>
                  <a:gd name="connsiteX88" fmla="*/ 5058888 w 8015844"/>
                  <a:gd name="connsiteY88" fmla="*/ 1460665 h 2492393"/>
                  <a:gd name="connsiteX89" fmla="*/ 5130140 w 8015844"/>
                  <a:gd name="connsiteY89" fmla="*/ 1484416 h 2492393"/>
                  <a:gd name="connsiteX90" fmla="*/ 5165766 w 8015844"/>
                  <a:gd name="connsiteY90" fmla="*/ 1508166 h 2492393"/>
                  <a:gd name="connsiteX91" fmla="*/ 5237018 w 8015844"/>
                  <a:gd name="connsiteY91" fmla="*/ 1531917 h 2492393"/>
                  <a:gd name="connsiteX92" fmla="*/ 5272644 w 8015844"/>
                  <a:gd name="connsiteY92" fmla="*/ 1543792 h 2492393"/>
                  <a:gd name="connsiteX93" fmla="*/ 5308270 w 8015844"/>
                  <a:gd name="connsiteY93" fmla="*/ 1555668 h 2492393"/>
                  <a:gd name="connsiteX94" fmla="*/ 5545776 w 8015844"/>
                  <a:gd name="connsiteY94" fmla="*/ 1567543 h 2492393"/>
                  <a:gd name="connsiteX95" fmla="*/ 5652654 w 8015844"/>
                  <a:gd name="connsiteY95" fmla="*/ 1579418 h 2492393"/>
                  <a:gd name="connsiteX96" fmla="*/ 5759532 w 8015844"/>
                  <a:gd name="connsiteY96" fmla="*/ 1555668 h 2492393"/>
                  <a:gd name="connsiteX97" fmla="*/ 5830784 w 8015844"/>
                  <a:gd name="connsiteY97" fmla="*/ 1543792 h 2492393"/>
                  <a:gd name="connsiteX98" fmla="*/ 5890161 w 8015844"/>
                  <a:gd name="connsiteY98" fmla="*/ 1531917 h 2492393"/>
                  <a:gd name="connsiteX99" fmla="*/ 5961413 w 8015844"/>
                  <a:gd name="connsiteY99" fmla="*/ 1508166 h 2492393"/>
                  <a:gd name="connsiteX100" fmla="*/ 5985163 w 8015844"/>
                  <a:gd name="connsiteY100" fmla="*/ 1472540 h 2492393"/>
                  <a:gd name="connsiteX101" fmla="*/ 6092041 w 8015844"/>
                  <a:gd name="connsiteY101" fmla="*/ 1365662 h 2492393"/>
                  <a:gd name="connsiteX102" fmla="*/ 6127667 w 8015844"/>
                  <a:gd name="connsiteY102" fmla="*/ 1330036 h 2492393"/>
                  <a:gd name="connsiteX103" fmla="*/ 6151418 w 8015844"/>
                  <a:gd name="connsiteY103" fmla="*/ 1294410 h 2492393"/>
                  <a:gd name="connsiteX104" fmla="*/ 6175169 w 8015844"/>
                  <a:gd name="connsiteY104" fmla="*/ 1223159 h 2492393"/>
                  <a:gd name="connsiteX105" fmla="*/ 6198919 w 8015844"/>
                  <a:gd name="connsiteY105" fmla="*/ 1187533 h 2492393"/>
                  <a:gd name="connsiteX106" fmla="*/ 6222670 w 8015844"/>
                  <a:gd name="connsiteY106" fmla="*/ 1116281 h 2492393"/>
                  <a:gd name="connsiteX107" fmla="*/ 6246421 w 8015844"/>
                  <a:gd name="connsiteY107" fmla="*/ 1033153 h 2492393"/>
                  <a:gd name="connsiteX108" fmla="*/ 6270171 w 8015844"/>
                  <a:gd name="connsiteY108" fmla="*/ 890649 h 2492393"/>
                  <a:gd name="connsiteX109" fmla="*/ 6305797 w 8015844"/>
                  <a:gd name="connsiteY109" fmla="*/ 760021 h 2492393"/>
                  <a:gd name="connsiteX110" fmla="*/ 6329548 w 8015844"/>
                  <a:gd name="connsiteY110" fmla="*/ 617517 h 2492393"/>
                  <a:gd name="connsiteX111" fmla="*/ 6353298 w 8015844"/>
                  <a:gd name="connsiteY111" fmla="*/ 463138 h 2492393"/>
                  <a:gd name="connsiteX112" fmla="*/ 6365174 w 8015844"/>
                  <a:gd name="connsiteY112" fmla="*/ 415636 h 2492393"/>
                  <a:gd name="connsiteX113" fmla="*/ 6388924 w 8015844"/>
                  <a:gd name="connsiteY113" fmla="*/ 344384 h 2492393"/>
                  <a:gd name="connsiteX114" fmla="*/ 6400800 w 8015844"/>
                  <a:gd name="connsiteY114" fmla="*/ 273133 h 2492393"/>
                  <a:gd name="connsiteX115" fmla="*/ 6436426 w 8015844"/>
                  <a:gd name="connsiteY115" fmla="*/ 166255 h 2492393"/>
                  <a:gd name="connsiteX116" fmla="*/ 6448301 w 8015844"/>
                  <a:gd name="connsiteY116" fmla="*/ 130629 h 2492393"/>
                  <a:gd name="connsiteX117" fmla="*/ 6483927 w 8015844"/>
                  <a:gd name="connsiteY117" fmla="*/ 0 h 2492393"/>
                  <a:gd name="connsiteX118" fmla="*/ 6531428 w 8015844"/>
                  <a:gd name="connsiteY118" fmla="*/ 11875 h 2492393"/>
                  <a:gd name="connsiteX119" fmla="*/ 6602680 w 8015844"/>
                  <a:gd name="connsiteY119" fmla="*/ 59377 h 2492393"/>
                  <a:gd name="connsiteX120" fmla="*/ 6685808 w 8015844"/>
                  <a:gd name="connsiteY120" fmla="*/ 142504 h 2492393"/>
                  <a:gd name="connsiteX121" fmla="*/ 6709558 w 8015844"/>
                  <a:gd name="connsiteY121" fmla="*/ 178130 h 2492393"/>
                  <a:gd name="connsiteX122" fmla="*/ 6721434 w 8015844"/>
                  <a:gd name="connsiteY122" fmla="*/ 213756 h 2492393"/>
                  <a:gd name="connsiteX123" fmla="*/ 6757060 w 8015844"/>
                  <a:gd name="connsiteY123" fmla="*/ 249382 h 2492393"/>
                  <a:gd name="connsiteX124" fmla="*/ 6792685 w 8015844"/>
                  <a:gd name="connsiteY124" fmla="*/ 320634 h 2492393"/>
                  <a:gd name="connsiteX125" fmla="*/ 6804561 w 8015844"/>
                  <a:gd name="connsiteY125" fmla="*/ 356260 h 2492393"/>
                  <a:gd name="connsiteX126" fmla="*/ 6828311 w 8015844"/>
                  <a:gd name="connsiteY126" fmla="*/ 391886 h 2492393"/>
                  <a:gd name="connsiteX127" fmla="*/ 6852062 w 8015844"/>
                  <a:gd name="connsiteY127" fmla="*/ 463138 h 2492393"/>
                  <a:gd name="connsiteX128" fmla="*/ 6887688 w 8015844"/>
                  <a:gd name="connsiteY128" fmla="*/ 570016 h 2492393"/>
                  <a:gd name="connsiteX129" fmla="*/ 6923314 w 8015844"/>
                  <a:gd name="connsiteY129" fmla="*/ 593766 h 2492393"/>
                  <a:gd name="connsiteX130" fmla="*/ 6947065 w 8015844"/>
                  <a:gd name="connsiteY130" fmla="*/ 629392 h 2492393"/>
                  <a:gd name="connsiteX131" fmla="*/ 7089569 w 8015844"/>
                  <a:gd name="connsiteY131" fmla="*/ 700644 h 2492393"/>
                  <a:gd name="connsiteX132" fmla="*/ 7125195 w 8015844"/>
                  <a:gd name="connsiteY132" fmla="*/ 712520 h 2492393"/>
                  <a:gd name="connsiteX133" fmla="*/ 7160821 w 8015844"/>
                  <a:gd name="connsiteY133" fmla="*/ 724395 h 2492393"/>
                  <a:gd name="connsiteX134" fmla="*/ 7303324 w 8015844"/>
                  <a:gd name="connsiteY134" fmla="*/ 712520 h 2492393"/>
                  <a:gd name="connsiteX135" fmla="*/ 7362701 w 8015844"/>
                  <a:gd name="connsiteY135" fmla="*/ 700644 h 2492393"/>
                  <a:gd name="connsiteX136" fmla="*/ 7588332 w 8015844"/>
                  <a:gd name="connsiteY136" fmla="*/ 712520 h 2492393"/>
                  <a:gd name="connsiteX137" fmla="*/ 7873340 w 8015844"/>
                  <a:gd name="connsiteY137" fmla="*/ 724395 h 2492393"/>
                  <a:gd name="connsiteX138" fmla="*/ 7980218 w 8015844"/>
                  <a:gd name="connsiteY138" fmla="*/ 783772 h 2492393"/>
                  <a:gd name="connsiteX139" fmla="*/ 7992093 w 8015844"/>
                  <a:gd name="connsiteY139" fmla="*/ 831273 h 2492393"/>
                  <a:gd name="connsiteX140" fmla="*/ 8003969 w 8015844"/>
                  <a:gd name="connsiteY140" fmla="*/ 1531917 h 2492393"/>
                  <a:gd name="connsiteX141" fmla="*/ 8015844 w 8015844"/>
                  <a:gd name="connsiteY141" fmla="*/ 1567543 h 2492393"/>
                  <a:gd name="connsiteX142" fmla="*/ 7992093 w 8015844"/>
                  <a:gd name="connsiteY142" fmla="*/ 1674421 h 2492393"/>
                  <a:gd name="connsiteX143" fmla="*/ 7980218 w 8015844"/>
                  <a:gd name="connsiteY143" fmla="*/ 1971304 h 2492393"/>
                  <a:gd name="connsiteX144" fmla="*/ 7968343 w 8015844"/>
                  <a:gd name="connsiteY144" fmla="*/ 2006930 h 2492393"/>
                  <a:gd name="connsiteX145" fmla="*/ 7980218 w 8015844"/>
                  <a:gd name="connsiteY145" fmla="*/ 2137559 h 2492393"/>
                  <a:gd name="connsiteX146" fmla="*/ 7956467 w 8015844"/>
                  <a:gd name="connsiteY146" fmla="*/ 2327564 h 2492393"/>
                  <a:gd name="connsiteX147" fmla="*/ 7944592 w 8015844"/>
                  <a:gd name="connsiteY147" fmla="*/ 2375065 h 2492393"/>
                  <a:gd name="connsiteX148" fmla="*/ 7932717 w 8015844"/>
                  <a:gd name="connsiteY148" fmla="*/ 2446317 h 2492393"/>
                  <a:gd name="connsiteX149" fmla="*/ 7148945 w 8015844"/>
                  <a:gd name="connsiteY149" fmla="*/ 2458192 h 2492393"/>
                  <a:gd name="connsiteX150" fmla="*/ 6757060 w 8015844"/>
                  <a:gd name="connsiteY150" fmla="*/ 2458192 h 2492393"/>
                  <a:gd name="connsiteX151" fmla="*/ 6163293 w 8015844"/>
                  <a:gd name="connsiteY151" fmla="*/ 2446317 h 2492393"/>
                  <a:gd name="connsiteX152" fmla="*/ 5106389 w 8015844"/>
                  <a:gd name="connsiteY152" fmla="*/ 2434442 h 2492393"/>
                  <a:gd name="connsiteX153" fmla="*/ 4203865 w 8015844"/>
                  <a:gd name="connsiteY153" fmla="*/ 2410691 h 2492393"/>
                  <a:gd name="connsiteX154" fmla="*/ 4073236 w 8015844"/>
                  <a:gd name="connsiteY154" fmla="*/ 2398816 h 2492393"/>
                  <a:gd name="connsiteX155" fmla="*/ 3728852 w 8015844"/>
                  <a:gd name="connsiteY155" fmla="*/ 2386940 h 2492393"/>
                  <a:gd name="connsiteX156" fmla="*/ 2992582 w 8015844"/>
                  <a:gd name="connsiteY156" fmla="*/ 2375065 h 2492393"/>
                  <a:gd name="connsiteX157" fmla="*/ 2588821 w 8015844"/>
                  <a:gd name="connsiteY157" fmla="*/ 2351314 h 2492393"/>
                  <a:gd name="connsiteX158" fmla="*/ 2291937 w 8015844"/>
                  <a:gd name="connsiteY158" fmla="*/ 2339439 h 2492393"/>
                  <a:gd name="connsiteX159" fmla="*/ 2113808 w 8015844"/>
                  <a:gd name="connsiteY159" fmla="*/ 2315688 h 2492393"/>
                  <a:gd name="connsiteX160" fmla="*/ 1294410 w 8015844"/>
                  <a:gd name="connsiteY160" fmla="*/ 2303813 h 2492393"/>
                  <a:gd name="connsiteX161" fmla="*/ 1199408 w 8015844"/>
                  <a:gd name="connsiteY161" fmla="*/ 2280062 h 2492393"/>
                  <a:gd name="connsiteX162" fmla="*/ 1045028 w 8015844"/>
                  <a:gd name="connsiteY162" fmla="*/ 2256312 h 2492393"/>
                  <a:gd name="connsiteX163" fmla="*/ 985652 w 8015844"/>
                  <a:gd name="connsiteY163" fmla="*/ 2244436 h 2492393"/>
                  <a:gd name="connsiteX164" fmla="*/ 878774 w 8015844"/>
                  <a:gd name="connsiteY164" fmla="*/ 2173184 h 2492393"/>
                  <a:gd name="connsiteX165" fmla="*/ 843148 w 8015844"/>
                  <a:gd name="connsiteY165" fmla="*/ 2149434 h 2492393"/>
                  <a:gd name="connsiteX166" fmla="*/ 807522 w 8015844"/>
                  <a:gd name="connsiteY166" fmla="*/ 2125683 h 2492393"/>
                  <a:gd name="connsiteX167" fmla="*/ 771896 w 8015844"/>
                  <a:gd name="connsiteY167" fmla="*/ 2113808 h 2492393"/>
                  <a:gd name="connsiteX168" fmla="*/ 736270 w 8015844"/>
                  <a:gd name="connsiteY168" fmla="*/ 2090057 h 2492393"/>
                  <a:gd name="connsiteX169" fmla="*/ 676893 w 8015844"/>
                  <a:gd name="connsiteY169" fmla="*/ 2066307 h 2492393"/>
                  <a:gd name="connsiteX170" fmla="*/ 641267 w 8015844"/>
                  <a:gd name="connsiteY170" fmla="*/ 2054431 h 2492393"/>
                  <a:gd name="connsiteX171" fmla="*/ 570015 w 8015844"/>
                  <a:gd name="connsiteY171" fmla="*/ 1995055 h 2492393"/>
                  <a:gd name="connsiteX172" fmla="*/ 522514 w 8015844"/>
                  <a:gd name="connsiteY172" fmla="*/ 1959429 h 2492393"/>
                  <a:gd name="connsiteX173" fmla="*/ 451262 w 8015844"/>
                  <a:gd name="connsiteY173" fmla="*/ 1900052 h 2492393"/>
                  <a:gd name="connsiteX174" fmla="*/ 391885 w 8015844"/>
                  <a:gd name="connsiteY174" fmla="*/ 1793174 h 2492393"/>
                  <a:gd name="connsiteX175" fmla="*/ 368135 w 8015844"/>
                  <a:gd name="connsiteY175" fmla="*/ 1745673 h 2492393"/>
                  <a:gd name="connsiteX176" fmla="*/ 344384 w 8015844"/>
                  <a:gd name="connsiteY176" fmla="*/ 1650670 h 2492393"/>
                  <a:gd name="connsiteX177" fmla="*/ 332509 w 8015844"/>
                  <a:gd name="connsiteY177" fmla="*/ 1603169 h 2492393"/>
                  <a:gd name="connsiteX178" fmla="*/ 320634 w 8015844"/>
                  <a:gd name="connsiteY178" fmla="*/ 1555668 h 2492393"/>
                  <a:gd name="connsiteX179" fmla="*/ 308758 w 8015844"/>
                  <a:gd name="connsiteY179" fmla="*/ 1211283 h 2492393"/>
                  <a:gd name="connsiteX180" fmla="*/ 296883 w 8015844"/>
                  <a:gd name="connsiteY180" fmla="*/ 1175657 h 2492393"/>
                  <a:gd name="connsiteX181" fmla="*/ 273132 w 8015844"/>
                  <a:gd name="connsiteY181" fmla="*/ 985652 h 2492393"/>
                  <a:gd name="connsiteX182" fmla="*/ 261257 w 8015844"/>
                  <a:gd name="connsiteY182" fmla="*/ 748146 h 2492393"/>
                  <a:gd name="connsiteX183" fmla="*/ 249382 w 8015844"/>
                  <a:gd name="connsiteY183" fmla="*/ 712520 h 2492393"/>
                  <a:gd name="connsiteX184" fmla="*/ 237506 w 8015844"/>
                  <a:gd name="connsiteY184" fmla="*/ 665018 h 2492393"/>
                  <a:gd name="connsiteX185" fmla="*/ 166254 w 8015844"/>
                  <a:gd name="connsiteY185" fmla="*/ 546265 h 2492393"/>
                  <a:gd name="connsiteX186" fmla="*/ 130628 w 8015844"/>
                  <a:gd name="connsiteY186" fmla="*/ 498764 h 2492393"/>
                  <a:gd name="connsiteX187" fmla="*/ 71252 w 8015844"/>
                  <a:gd name="connsiteY187" fmla="*/ 427512 h 2492393"/>
                  <a:gd name="connsiteX188" fmla="*/ 47501 w 8015844"/>
                  <a:gd name="connsiteY188" fmla="*/ 356260 h 2492393"/>
                  <a:gd name="connsiteX189" fmla="*/ 23750 w 8015844"/>
                  <a:gd name="connsiteY189" fmla="*/ 261257 h 2492393"/>
                  <a:gd name="connsiteX190" fmla="*/ 0 w 8015844"/>
                  <a:gd name="connsiteY190" fmla="*/ 225631 h 2492393"/>
                  <a:gd name="connsiteX191" fmla="*/ 0 w 8015844"/>
                  <a:gd name="connsiteY191" fmla="*/ 166255 h 2492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8015844" h="2492393">
                    <a:moveTo>
                      <a:pt x="0" y="166255"/>
                    </a:moveTo>
                    <a:cubicBezTo>
                      <a:pt x="71252" y="162296"/>
                      <a:pt x="142394" y="154379"/>
                      <a:pt x="213756" y="154379"/>
                    </a:cubicBezTo>
                    <a:cubicBezTo>
                      <a:pt x="462134" y="154379"/>
                      <a:pt x="405552" y="139144"/>
                      <a:pt x="522514" y="178130"/>
                    </a:cubicBezTo>
                    <a:cubicBezTo>
                      <a:pt x="530431" y="190005"/>
                      <a:pt x="536173" y="203664"/>
                      <a:pt x="546265" y="213756"/>
                    </a:cubicBezTo>
                    <a:cubicBezTo>
                      <a:pt x="569287" y="236778"/>
                      <a:pt x="588540" y="239723"/>
                      <a:pt x="617517" y="249382"/>
                    </a:cubicBezTo>
                    <a:cubicBezTo>
                      <a:pt x="625434" y="261257"/>
                      <a:pt x="631175" y="274916"/>
                      <a:pt x="641267" y="285008"/>
                    </a:cubicBezTo>
                    <a:cubicBezTo>
                      <a:pt x="651359" y="295100"/>
                      <a:pt x="667494" y="298018"/>
                      <a:pt x="676893" y="308759"/>
                    </a:cubicBezTo>
                    <a:cubicBezTo>
                      <a:pt x="695690" y="330241"/>
                      <a:pt x="708561" y="356260"/>
                      <a:pt x="724395" y="380010"/>
                    </a:cubicBezTo>
                    <a:lnTo>
                      <a:pt x="771896" y="451262"/>
                    </a:lnTo>
                    <a:lnTo>
                      <a:pt x="819397" y="522514"/>
                    </a:lnTo>
                    <a:lnTo>
                      <a:pt x="843148" y="558140"/>
                    </a:lnTo>
                    <a:lnTo>
                      <a:pt x="866898" y="629392"/>
                    </a:lnTo>
                    <a:cubicBezTo>
                      <a:pt x="870856" y="641267"/>
                      <a:pt x="871831" y="654602"/>
                      <a:pt x="878774" y="665018"/>
                    </a:cubicBezTo>
                    <a:cubicBezTo>
                      <a:pt x="886691" y="676893"/>
                      <a:pt x="896728" y="687602"/>
                      <a:pt x="902524" y="700644"/>
                    </a:cubicBezTo>
                    <a:cubicBezTo>
                      <a:pt x="912692" y="723522"/>
                      <a:pt x="918358" y="748145"/>
                      <a:pt x="926275" y="771896"/>
                    </a:cubicBezTo>
                    <a:lnTo>
                      <a:pt x="938150" y="807522"/>
                    </a:lnTo>
                    <a:cubicBezTo>
                      <a:pt x="942109" y="819397"/>
                      <a:pt x="947571" y="830873"/>
                      <a:pt x="950026" y="843148"/>
                    </a:cubicBezTo>
                    <a:cubicBezTo>
                      <a:pt x="956805" y="877046"/>
                      <a:pt x="963714" y="916486"/>
                      <a:pt x="973776" y="950026"/>
                    </a:cubicBezTo>
                    <a:cubicBezTo>
                      <a:pt x="980970" y="974006"/>
                      <a:pt x="989610" y="997527"/>
                      <a:pt x="997527" y="1021278"/>
                    </a:cubicBezTo>
                    <a:lnTo>
                      <a:pt x="1021278" y="1092530"/>
                    </a:lnTo>
                    <a:cubicBezTo>
                      <a:pt x="1025236" y="1104405"/>
                      <a:pt x="1026209" y="1117741"/>
                      <a:pt x="1033153" y="1128156"/>
                    </a:cubicBezTo>
                    <a:lnTo>
                      <a:pt x="1080654" y="1199408"/>
                    </a:lnTo>
                    <a:cubicBezTo>
                      <a:pt x="1084613" y="1215242"/>
                      <a:pt x="1088046" y="1231216"/>
                      <a:pt x="1092530" y="1246909"/>
                    </a:cubicBezTo>
                    <a:cubicBezTo>
                      <a:pt x="1107620" y="1299723"/>
                      <a:pt x="1103906" y="1268168"/>
                      <a:pt x="1116280" y="1330036"/>
                    </a:cubicBezTo>
                    <a:cubicBezTo>
                      <a:pt x="1120508" y="1351177"/>
                      <a:pt x="1125588" y="1410916"/>
                      <a:pt x="1140031" y="1436914"/>
                    </a:cubicBezTo>
                    <a:cubicBezTo>
                      <a:pt x="1153893" y="1461867"/>
                      <a:pt x="1171698" y="1484415"/>
                      <a:pt x="1187532" y="1508166"/>
                    </a:cubicBezTo>
                    <a:lnTo>
                      <a:pt x="1258784" y="1615044"/>
                    </a:lnTo>
                    <a:cubicBezTo>
                      <a:pt x="1268100" y="1629018"/>
                      <a:pt x="1283659" y="1637768"/>
                      <a:pt x="1294410" y="1650670"/>
                    </a:cubicBezTo>
                    <a:cubicBezTo>
                      <a:pt x="1303547" y="1661634"/>
                      <a:pt x="1310244" y="1674421"/>
                      <a:pt x="1318161" y="1686296"/>
                    </a:cubicBezTo>
                    <a:cubicBezTo>
                      <a:pt x="1322119" y="1698171"/>
                      <a:pt x="1323957" y="1710980"/>
                      <a:pt x="1330036" y="1721922"/>
                    </a:cubicBezTo>
                    <a:cubicBezTo>
                      <a:pt x="1330042" y="1721932"/>
                      <a:pt x="1389409" y="1810982"/>
                      <a:pt x="1401288" y="1828800"/>
                    </a:cubicBezTo>
                    <a:cubicBezTo>
                      <a:pt x="1415175" y="1849631"/>
                      <a:pt x="1448789" y="1844634"/>
                      <a:pt x="1472540" y="1852551"/>
                    </a:cubicBezTo>
                    <a:cubicBezTo>
                      <a:pt x="1486080" y="1857064"/>
                      <a:pt x="1495401" y="1869918"/>
                      <a:pt x="1508166" y="1876301"/>
                    </a:cubicBezTo>
                    <a:cubicBezTo>
                      <a:pt x="1519362" y="1881899"/>
                      <a:pt x="1532596" y="1882579"/>
                      <a:pt x="1543792" y="1888177"/>
                    </a:cubicBezTo>
                    <a:cubicBezTo>
                      <a:pt x="1656698" y="1944630"/>
                      <a:pt x="1466859" y="1874408"/>
                      <a:pt x="1650670" y="1935678"/>
                    </a:cubicBezTo>
                    <a:cubicBezTo>
                      <a:pt x="1662545" y="1939636"/>
                      <a:pt x="1673786" y="1947106"/>
                      <a:pt x="1686296" y="1947553"/>
                    </a:cubicBezTo>
                    <a:lnTo>
                      <a:pt x="2018805" y="1959429"/>
                    </a:lnTo>
                    <a:cubicBezTo>
                      <a:pt x="2153392" y="1955470"/>
                      <a:pt x="2288089" y="1954277"/>
                      <a:pt x="2422566" y="1947553"/>
                    </a:cubicBezTo>
                    <a:cubicBezTo>
                      <a:pt x="2446614" y="1946351"/>
                      <a:pt x="2471592" y="1944939"/>
                      <a:pt x="2493818" y="1935678"/>
                    </a:cubicBezTo>
                    <a:cubicBezTo>
                      <a:pt x="2520167" y="1924699"/>
                      <a:pt x="2541319" y="1904011"/>
                      <a:pt x="2565070" y="1888177"/>
                    </a:cubicBezTo>
                    <a:lnTo>
                      <a:pt x="2636322" y="1840675"/>
                    </a:lnTo>
                    <a:cubicBezTo>
                      <a:pt x="2657153" y="1826788"/>
                      <a:pt x="2707574" y="1816925"/>
                      <a:pt x="2707574" y="1816925"/>
                    </a:cubicBezTo>
                    <a:cubicBezTo>
                      <a:pt x="2719449" y="1809008"/>
                      <a:pt x="2733108" y="1803266"/>
                      <a:pt x="2743200" y="1793174"/>
                    </a:cubicBezTo>
                    <a:cubicBezTo>
                      <a:pt x="2777230" y="1759144"/>
                      <a:pt x="2759511" y="1760553"/>
                      <a:pt x="2778826" y="1721922"/>
                    </a:cubicBezTo>
                    <a:cubicBezTo>
                      <a:pt x="2785209" y="1709157"/>
                      <a:pt x="2796193" y="1699061"/>
                      <a:pt x="2802576" y="1686296"/>
                    </a:cubicBezTo>
                    <a:cubicBezTo>
                      <a:pt x="2808174" y="1675100"/>
                      <a:pt x="2808373" y="1661612"/>
                      <a:pt x="2814452" y="1650670"/>
                    </a:cubicBezTo>
                    <a:cubicBezTo>
                      <a:pt x="2814460" y="1650655"/>
                      <a:pt x="2873824" y="1561612"/>
                      <a:pt x="2885704" y="1543792"/>
                    </a:cubicBezTo>
                    <a:lnTo>
                      <a:pt x="2909454" y="1508166"/>
                    </a:lnTo>
                    <a:cubicBezTo>
                      <a:pt x="2913413" y="1492332"/>
                      <a:pt x="2916846" y="1476358"/>
                      <a:pt x="2921330" y="1460665"/>
                    </a:cubicBezTo>
                    <a:cubicBezTo>
                      <a:pt x="2924769" y="1448629"/>
                      <a:pt x="2931435" y="1437431"/>
                      <a:pt x="2933205" y="1425039"/>
                    </a:cubicBezTo>
                    <a:cubicBezTo>
                      <a:pt x="2939388" y="1381756"/>
                      <a:pt x="2937482" y="1337467"/>
                      <a:pt x="2945080" y="1294410"/>
                    </a:cubicBezTo>
                    <a:cubicBezTo>
                      <a:pt x="2949431" y="1269756"/>
                      <a:pt x="2960914" y="1246909"/>
                      <a:pt x="2968831" y="1223159"/>
                    </a:cubicBezTo>
                    <a:lnTo>
                      <a:pt x="2980706" y="1187533"/>
                    </a:lnTo>
                    <a:lnTo>
                      <a:pt x="3016332" y="1080655"/>
                    </a:lnTo>
                    <a:cubicBezTo>
                      <a:pt x="3024598" y="1055856"/>
                      <a:pt x="3059174" y="1025938"/>
                      <a:pt x="3075709" y="1009403"/>
                    </a:cubicBezTo>
                    <a:cubicBezTo>
                      <a:pt x="3079667" y="997528"/>
                      <a:pt x="3081505" y="984719"/>
                      <a:pt x="3087584" y="973777"/>
                    </a:cubicBezTo>
                    <a:cubicBezTo>
                      <a:pt x="3101446" y="948824"/>
                      <a:pt x="3126058" y="929605"/>
                      <a:pt x="3135085" y="902525"/>
                    </a:cubicBezTo>
                    <a:cubicBezTo>
                      <a:pt x="3143002" y="878774"/>
                      <a:pt x="3153926" y="855822"/>
                      <a:pt x="3158836" y="831273"/>
                    </a:cubicBezTo>
                    <a:cubicBezTo>
                      <a:pt x="3166753" y="791689"/>
                      <a:pt x="3169822" y="750817"/>
                      <a:pt x="3182587" y="712520"/>
                    </a:cubicBezTo>
                    <a:lnTo>
                      <a:pt x="3241963" y="534390"/>
                    </a:lnTo>
                    <a:cubicBezTo>
                      <a:pt x="3270438" y="448966"/>
                      <a:pt x="3235890" y="555648"/>
                      <a:pt x="3265714" y="451262"/>
                    </a:cubicBezTo>
                    <a:cubicBezTo>
                      <a:pt x="3269153" y="439226"/>
                      <a:pt x="3268738" y="424487"/>
                      <a:pt x="3277589" y="415636"/>
                    </a:cubicBezTo>
                    <a:cubicBezTo>
                      <a:pt x="3297773" y="395452"/>
                      <a:pt x="3325090" y="383969"/>
                      <a:pt x="3348841" y="368135"/>
                    </a:cubicBezTo>
                    <a:cubicBezTo>
                      <a:pt x="3394884" y="337440"/>
                      <a:pt x="3370926" y="348898"/>
                      <a:pt x="3420093" y="332509"/>
                    </a:cubicBezTo>
                    <a:cubicBezTo>
                      <a:pt x="3475511" y="336467"/>
                      <a:pt x="3531169" y="337892"/>
                      <a:pt x="3586348" y="344384"/>
                    </a:cubicBezTo>
                    <a:cubicBezTo>
                      <a:pt x="3598780" y="345847"/>
                      <a:pt x="3609938" y="352821"/>
                      <a:pt x="3621974" y="356260"/>
                    </a:cubicBezTo>
                    <a:cubicBezTo>
                      <a:pt x="3726379" y="386091"/>
                      <a:pt x="3619662" y="351531"/>
                      <a:pt x="3705101" y="380010"/>
                    </a:cubicBezTo>
                    <a:cubicBezTo>
                      <a:pt x="3713018" y="391885"/>
                      <a:pt x="3718760" y="405544"/>
                      <a:pt x="3728852" y="415636"/>
                    </a:cubicBezTo>
                    <a:cubicBezTo>
                      <a:pt x="3738944" y="425728"/>
                      <a:pt x="3755080" y="428646"/>
                      <a:pt x="3764478" y="439387"/>
                    </a:cubicBezTo>
                    <a:cubicBezTo>
                      <a:pt x="3783275" y="460869"/>
                      <a:pt x="3811979" y="510639"/>
                      <a:pt x="3811979" y="510639"/>
                    </a:cubicBezTo>
                    <a:cubicBezTo>
                      <a:pt x="3832880" y="573345"/>
                      <a:pt x="3816910" y="535850"/>
                      <a:pt x="3871356" y="617517"/>
                    </a:cubicBezTo>
                    <a:cubicBezTo>
                      <a:pt x="3879273" y="629392"/>
                      <a:pt x="3895107" y="633351"/>
                      <a:pt x="3906982" y="641268"/>
                    </a:cubicBezTo>
                    <a:lnTo>
                      <a:pt x="3954483" y="783772"/>
                    </a:lnTo>
                    <a:cubicBezTo>
                      <a:pt x="3958996" y="797312"/>
                      <a:pt x="3970317" y="807522"/>
                      <a:pt x="3978234" y="819397"/>
                    </a:cubicBezTo>
                    <a:cubicBezTo>
                      <a:pt x="4001352" y="888754"/>
                      <a:pt x="3972020" y="825058"/>
                      <a:pt x="4025735" y="878774"/>
                    </a:cubicBezTo>
                    <a:cubicBezTo>
                      <a:pt x="4104903" y="957944"/>
                      <a:pt x="3990108" y="874815"/>
                      <a:pt x="4085111" y="938151"/>
                    </a:cubicBezTo>
                    <a:cubicBezTo>
                      <a:pt x="4094769" y="967124"/>
                      <a:pt x="4097718" y="986384"/>
                      <a:pt x="4120737" y="1009403"/>
                    </a:cubicBezTo>
                    <a:cubicBezTo>
                      <a:pt x="4130829" y="1019495"/>
                      <a:pt x="4144488" y="1025236"/>
                      <a:pt x="4156363" y="1033153"/>
                    </a:cubicBezTo>
                    <a:cubicBezTo>
                      <a:pt x="4196400" y="1093207"/>
                      <a:pt x="4158380" y="1051975"/>
                      <a:pt x="4215740" y="1080655"/>
                    </a:cubicBezTo>
                    <a:cubicBezTo>
                      <a:pt x="4228505" y="1087038"/>
                      <a:pt x="4238324" y="1098609"/>
                      <a:pt x="4251366" y="1104405"/>
                    </a:cubicBezTo>
                    <a:cubicBezTo>
                      <a:pt x="4251376" y="1104410"/>
                      <a:pt x="4340425" y="1134092"/>
                      <a:pt x="4358244" y="1140031"/>
                    </a:cubicBezTo>
                    <a:cubicBezTo>
                      <a:pt x="4384798" y="1148882"/>
                      <a:pt x="4413761" y="1147305"/>
                      <a:pt x="4441371" y="1151907"/>
                    </a:cubicBezTo>
                    <a:cubicBezTo>
                      <a:pt x="4508517" y="1163098"/>
                      <a:pt x="4502413" y="1164337"/>
                      <a:pt x="4572000" y="1187533"/>
                    </a:cubicBezTo>
                    <a:cubicBezTo>
                      <a:pt x="4588597" y="1193065"/>
                      <a:pt x="4690666" y="1209289"/>
                      <a:pt x="4702628" y="1211283"/>
                    </a:cubicBezTo>
                    <a:cubicBezTo>
                      <a:pt x="4747426" y="1226217"/>
                      <a:pt x="4768674" y="1229828"/>
                      <a:pt x="4809506" y="1270660"/>
                    </a:cubicBezTo>
                    <a:cubicBezTo>
                      <a:pt x="4821381" y="1282535"/>
                      <a:pt x="4831875" y="1295975"/>
                      <a:pt x="4845132" y="1306286"/>
                    </a:cubicBezTo>
                    <a:cubicBezTo>
                      <a:pt x="4867664" y="1323811"/>
                      <a:pt x="4892633" y="1337953"/>
                      <a:pt x="4916384" y="1353787"/>
                    </a:cubicBezTo>
                    <a:cubicBezTo>
                      <a:pt x="4928259" y="1361704"/>
                      <a:pt x="4941918" y="1367446"/>
                      <a:pt x="4952010" y="1377538"/>
                    </a:cubicBezTo>
                    <a:cubicBezTo>
                      <a:pt x="4982749" y="1408277"/>
                      <a:pt x="5016274" y="1446460"/>
                      <a:pt x="5058888" y="1460665"/>
                    </a:cubicBezTo>
                    <a:lnTo>
                      <a:pt x="5130140" y="1484416"/>
                    </a:lnTo>
                    <a:cubicBezTo>
                      <a:pt x="5143680" y="1488929"/>
                      <a:pt x="5152724" y="1502370"/>
                      <a:pt x="5165766" y="1508166"/>
                    </a:cubicBezTo>
                    <a:cubicBezTo>
                      <a:pt x="5188644" y="1518334"/>
                      <a:pt x="5213267" y="1524000"/>
                      <a:pt x="5237018" y="1531917"/>
                    </a:cubicBezTo>
                    <a:lnTo>
                      <a:pt x="5272644" y="1543792"/>
                    </a:lnTo>
                    <a:cubicBezTo>
                      <a:pt x="5284519" y="1547751"/>
                      <a:pt x="5295768" y="1555043"/>
                      <a:pt x="5308270" y="1555668"/>
                    </a:cubicBezTo>
                    <a:lnTo>
                      <a:pt x="5545776" y="1567543"/>
                    </a:lnTo>
                    <a:cubicBezTo>
                      <a:pt x="5581402" y="1571501"/>
                      <a:pt x="5616809" y="1579418"/>
                      <a:pt x="5652654" y="1579418"/>
                    </a:cubicBezTo>
                    <a:cubicBezTo>
                      <a:pt x="5729783" y="1579418"/>
                      <a:pt x="5704427" y="1567914"/>
                      <a:pt x="5759532" y="1555668"/>
                    </a:cubicBezTo>
                    <a:cubicBezTo>
                      <a:pt x="5783037" y="1550445"/>
                      <a:pt x="5807094" y="1548099"/>
                      <a:pt x="5830784" y="1543792"/>
                    </a:cubicBezTo>
                    <a:cubicBezTo>
                      <a:pt x="5850643" y="1540181"/>
                      <a:pt x="5870688" y="1537228"/>
                      <a:pt x="5890161" y="1531917"/>
                    </a:cubicBezTo>
                    <a:cubicBezTo>
                      <a:pt x="5914314" y="1525330"/>
                      <a:pt x="5961413" y="1508166"/>
                      <a:pt x="5961413" y="1508166"/>
                    </a:cubicBezTo>
                    <a:cubicBezTo>
                      <a:pt x="5969330" y="1496291"/>
                      <a:pt x="5975681" y="1483207"/>
                      <a:pt x="5985163" y="1472540"/>
                    </a:cubicBezTo>
                    <a:lnTo>
                      <a:pt x="6092041" y="1365662"/>
                    </a:lnTo>
                    <a:cubicBezTo>
                      <a:pt x="6103916" y="1353787"/>
                      <a:pt x="6118351" y="1344010"/>
                      <a:pt x="6127667" y="1330036"/>
                    </a:cubicBezTo>
                    <a:lnTo>
                      <a:pt x="6151418" y="1294410"/>
                    </a:lnTo>
                    <a:cubicBezTo>
                      <a:pt x="6159335" y="1270660"/>
                      <a:pt x="6161282" y="1243990"/>
                      <a:pt x="6175169" y="1223159"/>
                    </a:cubicBezTo>
                    <a:cubicBezTo>
                      <a:pt x="6183086" y="1211284"/>
                      <a:pt x="6193123" y="1200575"/>
                      <a:pt x="6198919" y="1187533"/>
                    </a:cubicBezTo>
                    <a:cubicBezTo>
                      <a:pt x="6209087" y="1164655"/>
                      <a:pt x="6214753" y="1140032"/>
                      <a:pt x="6222670" y="1116281"/>
                    </a:cubicBezTo>
                    <a:cubicBezTo>
                      <a:pt x="6232843" y="1085763"/>
                      <a:pt x="6240458" y="1065950"/>
                      <a:pt x="6246421" y="1033153"/>
                    </a:cubicBezTo>
                    <a:cubicBezTo>
                      <a:pt x="6255689" y="982180"/>
                      <a:pt x="6256745" y="939877"/>
                      <a:pt x="6270171" y="890649"/>
                    </a:cubicBezTo>
                    <a:cubicBezTo>
                      <a:pt x="6293842" y="803857"/>
                      <a:pt x="6294223" y="841038"/>
                      <a:pt x="6305797" y="760021"/>
                    </a:cubicBezTo>
                    <a:cubicBezTo>
                      <a:pt x="6325684" y="620816"/>
                      <a:pt x="6304023" y="694093"/>
                      <a:pt x="6329548" y="617517"/>
                    </a:cubicBezTo>
                    <a:cubicBezTo>
                      <a:pt x="6335250" y="577599"/>
                      <a:pt x="6345061" y="504324"/>
                      <a:pt x="6353298" y="463138"/>
                    </a:cubicBezTo>
                    <a:cubicBezTo>
                      <a:pt x="6356499" y="447134"/>
                      <a:pt x="6360484" y="431269"/>
                      <a:pt x="6365174" y="415636"/>
                    </a:cubicBezTo>
                    <a:cubicBezTo>
                      <a:pt x="6372368" y="391656"/>
                      <a:pt x="6384808" y="369079"/>
                      <a:pt x="6388924" y="344384"/>
                    </a:cubicBezTo>
                    <a:cubicBezTo>
                      <a:pt x="6392883" y="320634"/>
                      <a:pt x="6394960" y="296492"/>
                      <a:pt x="6400800" y="273133"/>
                    </a:cubicBezTo>
                    <a:cubicBezTo>
                      <a:pt x="6400808" y="273099"/>
                      <a:pt x="6430483" y="184084"/>
                      <a:pt x="6436426" y="166255"/>
                    </a:cubicBezTo>
                    <a:cubicBezTo>
                      <a:pt x="6440384" y="154380"/>
                      <a:pt x="6445265" y="142773"/>
                      <a:pt x="6448301" y="130629"/>
                    </a:cubicBezTo>
                    <a:cubicBezTo>
                      <a:pt x="6475088" y="23482"/>
                      <a:pt x="6461730" y="66593"/>
                      <a:pt x="6483927" y="0"/>
                    </a:cubicBezTo>
                    <a:cubicBezTo>
                      <a:pt x="6499761" y="3958"/>
                      <a:pt x="6517257" y="3778"/>
                      <a:pt x="6531428" y="11875"/>
                    </a:cubicBezTo>
                    <a:cubicBezTo>
                      <a:pt x="6655972" y="83043"/>
                      <a:pt x="6491443" y="22296"/>
                      <a:pt x="6602680" y="59377"/>
                    </a:cubicBezTo>
                    <a:cubicBezTo>
                      <a:pt x="6657126" y="141044"/>
                      <a:pt x="6623102" y="121603"/>
                      <a:pt x="6685808" y="142504"/>
                    </a:cubicBezTo>
                    <a:cubicBezTo>
                      <a:pt x="6693725" y="154379"/>
                      <a:pt x="6703175" y="165365"/>
                      <a:pt x="6709558" y="178130"/>
                    </a:cubicBezTo>
                    <a:cubicBezTo>
                      <a:pt x="6715156" y="189326"/>
                      <a:pt x="6714490" y="203341"/>
                      <a:pt x="6721434" y="213756"/>
                    </a:cubicBezTo>
                    <a:cubicBezTo>
                      <a:pt x="6730750" y="227730"/>
                      <a:pt x="6745185" y="237507"/>
                      <a:pt x="6757060" y="249382"/>
                    </a:cubicBezTo>
                    <a:cubicBezTo>
                      <a:pt x="6786906" y="338922"/>
                      <a:pt x="6746647" y="228559"/>
                      <a:pt x="6792685" y="320634"/>
                    </a:cubicBezTo>
                    <a:cubicBezTo>
                      <a:pt x="6798283" y="331830"/>
                      <a:pt x="6798963" y="345064"/>
                      <a:pt x="6804561" y="356260"/>
                    </a:cubicBezTo>
                    <a:cubicBezTo>
                      <a:pt x="6810944" y="369025"/>
                      <a:pt x="6822515" y="378844"/>
                      <a:pt x="6828311" y="391886"/>
                    </a:cubicBezTo>
                    <a:cubicBezTo>
                      <a:pt x="6838479" y="414764"/>
                      <a:pt x="6844145" y="439387"/>
                      <a:pt x="6852062" y="463138"/>
                    </a:cubicBezTo>
                    <a:lnTo>
                      <a:pt x="6887688" y="570016"/>
                    </a:lnTo>
                    <a:cubicBezTo>
                      <a:pt x="6892201" y="583556"/>
                      <a:pt x="6911439" y="585849"/>
                      <a:pt x="6923314" y="593766"/>
                    </a:cubicBezTo>
                    <a:cubicBezTo>
                      <a:pt x="6931231" y="605641"/>
                      <a:pt x="6936324" y="619994"/>
                      <a:pt x="6947065" y="629392"/>
                    </a:cubicBezTo>
                    <a:cubicBezTo>
                      <a:pt x="7003734" y="678978"/>
                      <a:pt x="7022296" y="678220"/>
                      <a:pt x="7089569" y="700644"/>
                    </a:cubicBezTo>
                    <a:lnTo>
                      <a:pt x="7125195" y="712520"/>
                    </a:lnTo>
                    <a:lnTo>
                      <a:pt x="7160821" y="724395"/>
                    </a:lnTo>
                    <a:cubicBezTo>
                      <a:pt x="7208322" y="720437"/>
                      <a:pt x="7255985" y="718089"/>
                      <a:pt x="7303324" y="712520"/>
                    </a:cubicBezTo>
                    <a:cubicBezTo>
                      <a:pt x="7323370" y="710162"/>
                      <a:pt x="7342517" y="700644"/>
                      <a:pt x="7362701" y="700644"/>
                    </a:cubicBezTo>
                    <a:cubicBezTo>
                      <a:pt x="7438015" y="700644"/>
                      <a:pt x="7513122" y="708561"/>
                      <a:pt x="7588332" y="712520"/>
                    </a:cubicBezTo>
                    <a:cubicBezTo>
                      <a:pt x="7727284" y="758836"/>
                      <a:pt x="7634587" y="737659"/>
                      <a:pt x="7873340" y="724395"/>
                    </a:cubicBezTo>
                    <a:cubicBezTo>
                      <a:pt x="7971582" y="748956"/>
                      <a:pt x="7961436" y="718032"/>
                      <a:pt x="7980218" y="783772"/>
                    </a:cubicBezTo>
                    <a:cubicBezTo>
                      <a:pt x="7984702" y="799465"/>
                      <a:pt x="7988135" y="815439"/>
                      <a:pt x="7992093" y="831273"/>
                    </a:cubicBezTo>
                    <a:cubicBezTo>
                      <a:pt x="7996052" y="1064821"/>
                      <a:pt x="7996438" y="1298457"/>
                      <a:pt x="8003969" y="1531917"/>
                    </a:cubicBezTo>
                    <a:cubicBezTo>
                      <a:pt x="8004373" y="1544428"/>
                      <a:pt x="8015844" y="1555025"/>
                      <a:pt x="8015844" y="1567543"/>
                    </a:cubicBezTo>
                    <a:cubicBezTo>
                      <a:pt x="8015844" y="1609346"/>
                      <a:pt x="8004340" y="1637681"/>
                      <a:pt x="7992093" y="1674421"/>
                    </a:cubicBezTo>
                    <a:cubicBezTo>
                      <a:pt x="7988135" y="1773382"/>
                      <a:pt x="7987274" y="1872516"/>
                      <a:pt x="7980218" y="1971304"/>
                    </a:cubicBezTo>
                    <a:cubicBezTo>
                      <a:pt x="7979326" y="1983790"/>
                      <a:pt x="7968343" y="1994412"/>
                      <a:pt x="7968343" y="2006930"/>
                    </a:cubicBezTo>
                    <a:cubicBezTo>
                      <a:pt x="7968343" y="2050653"/>
                      <a:pt x="7976260" y="2094016"/>
                      <a:pt x="7980218" y="2137559"/>
                    </a:cubicBezTo>
                    <a:cubicBezTo>
                      <a:pt x="7961263" y="2383982"/>
                      <a:pt x="7986149" y="2223678"/>
                      <a:pt x="7956467" y="2327564"/>
                    </a:cubicBezTo>
                    <a:cubicBezTo>
                      <a:pt x="7951983" y="2343257"/>
                      <a:pt x="7947793" y="2359061"/>
                      <a:pt x="7944592" y="2375065"/>
                    </a:cubicBezTo>
                    <a:cubicBezTo>
                      <a:pt x="7939870" y="2398676"/>
                      <a:pt x="7956665" y="2443815"/>
                      <a:pt x="7932717" y="2446317"/>
                    </a:cubicBezTo>
                    <a:cubicBezTo>
                      <a:pt x="7672844" y="2473468"/>
                      <a:pt x="7410202" y="2454234"/>
                      <a:pt x="7148945" y="2458192"/>
                    </a:cubicBezTo>
                    <a:cubicBezTo>
                      <a:pt x="6977950" y="2492393"/>
                      <a:pt x="7125486" y="2467639"/>
                      <a:pt x="6757060" y="2458192"/>
                    </a:cubicBezTo>
                    <a:lnTo>
                      <a:pt x="6163293" y="2446317"/>
                    </a:lnTo>
                    <a:lnTo>
                      <a:pt x="5106389" y="2434442"/>
                    </a:lnTo>
                    <a:cubicBezTo>
                      <a:pt x="4681786" y="2399056"/>
                      <a:pt x="5168905" y="2436425"/>
                      <a:pt x="4203865" y="2410691"/>
                    </a:cubicBezTo>
                    <a:cubicBezTo>
                      <a:pt x="4160158" y="2409526"/>
                      <a:pt x="4116904" y="2400999"/>
                      <a:pt x="4073236" y="2398816"/>
                    </a:cubicBezTo>
                    <a:cubicBezTo>
                      <a:pt x="3958516" y="2393080"/>
                      <a:pt x="3843687" y="2389464"/>
                      <a:pt x="3728852" y="2386940"/>
                    </a:cubicBezTo>
                    <a:lnTo>
                      <a:pt x="2992582" y="2375065"/>
                    </a:lnTo>
                    <a:cubicBezTo>
                      <a:pt x="2829083" y="2334192"/>
                      <a:pt x="2966675" y="2365054"/>
                      <a:pt x="2588821" y="2351314"/>
                    </a:cubicBezTo>
                    <a:lnTo>
                      <a:pt x="2291937" y="2339439"/>
                    </a:lnTo>
                    <a:cubicBezTo>
                      <a:pt x="2268457" y="2336085"/>
                      <a:pt x="2132554" y="2316175"/>
                      <a:pt x="2113808" y="2315688"/>
                    </a:cubicBezTo>
                    <a:cubicBezTo>
                      <a:pt x="1840739" y="2308595"/>
                      <a:pt x="1567543" y="2307771"/>
                      <a:pt x="1294410" y="2303813"/>
                    </a:cubicBezTo>
                    <a:cubicBezTo>
                      <a:pt x="1262743" y="2295896"/>
                      <a:pt x="1231722" y="2284678"/>
                      <a:pt x="1199408" y="2280062"/>
                    </a:cubicBezTo>
                    <a:cubicBezTo>
                      <a:pt x="1137151" y="2271168"/>
                      <a:pt x="1105431" y="2267295"/>
                      <a:pt x="1045028" y="2256312"/>
                    </a:cubicBezTo>
                    <a:cubicBezTo>
                      <a:pt x="1025170" y="2252701"/>
                      <a:pt x="1005444" y="2248395"/>
                      <a:pt x="985652" y="2244436"/>
                    </a:cubicBezTo>
                    <a:lnTo>
                      <a:pt x="878774" y="2173184"/>
                    </a:lnTo>
                    <a:lnTo>
                      <a:pt x="843148" y="2149434"/>
                    </a:lnTo>
                    <a:cubicBezTo>
                      <a:pt x="831273" y="2141517"/>
                      <a:pt x="821062" y="2130196"/>
                      <a:pt x="807522" y="2125683"/>
                    </a:cubicBezTo>
                    <a:lnTo>
                      <a:pt x="771896" y="2113808"/>
                    </a:lnTo>
                    <a:cubicBezTo>
                      <a:pt x="760021" y="2105891"/>
                      <a:pt x="749036" y="2096440"/>
                      <a:pt x="736270" y="2090057"/>
                    </a:cubicBezTo>
                    <a:cubicBezTo>
                      <a:pt x="717204" y="2080524"/>
                      <a:pt x="696853" y="2073792"/>
                      <a:pt x="676893" y="2066307"/>
                    </a:cubicBezTo>
                    <a:cubicBezTo>
                      <a:pt x="665172" y="2061912"/>
                      <a:pt x="652463" y="2060029"/>
                      <a:pt x="641267" y="2054431"/>
                    </a:cubicBezTo>
                    <a:cubicBezTo>
                      <a:pt x="599270" y="2033433"/>
                      <a:pt x="606786" y="2026573"/>
                      <a:pt x="570015" y="1995055"/>
                    </a:cubicBezTo>
                    <a:cubicBezTo>
                      <a:pt x="554988" y="1982174"/>
                      <a:pt x="537541" y="1972310"/>
                      <a:pt x="522514" y="1959429"/>
                    </a:cubicBezTo>
                    <a:cubicBezTo>
                      <a:pt x="442507" y="1890851"/>
                      <a:pt x="530002" y="1952546"/>
                      <a:pt x="451262" y="1900052"/>
                    </a:cubicBezTo>
                    <a:cubicBezTo>
                      <a:pt x="358693" y="1761197"/>
                      <a:pt x="429507" y="1880958"/>
                      <a:pt x="391885" y="1793174"/>
                    </a:cubicBezTo>
                    <a:cubicBezTo>
                      <a:pt x="384912" y="1776903"/>
                      <a:pt x="373733" y="1762467"/>
                      <a:pt x="368135" y="1745673"/>
                    </a:cubicBezTo>
                    <a:cubicBezTo>
                      <a:pt x="357813" y="1714706"/>
                      <a:pt x="352301" y="1682338"/>
                      <a:pt x="344384" y="1650670"/>
                    </a:cubicBezTo>
                    <a:lnTo>
                      <a:pt x="332509" y="1603169"/>
                    </a:lnTo>
                    <a:lnTo>
                      <a:pt x="320634" y="1555668"/>
                    </a:lnTo>
                    <a:cubicBezTo>
                      <a:pt x="316675" y="1440873"/>
                      <a:pt x="315923" y="1325923"/>
                      <a:pt x="308758" y="1211283"/>
                    </a:cubicBezTo>
                    <a:cubicBezTo>
                      <a:pt x="307977" y="1198790"/>
                      <a:pt x="298835" y="1188021"/>
                      <a:pt x="296883" y="1175657"/>
                    </a:cubicBezTo>
                    <a:cubicBezTo>
                      <a:pt x="286928" y="1112610"/>
                      <a:pt x="273132" y="985652"/>
                      <a:pt x="273132" y="985652"/>
                    </a:cubicBezTo>
                    <a:cubicBezTo>
                      <a:pt x="269174" y="906483"/>
                      <a:pt x="268124" y="827116"/>
                      <a:pt x="261257" y="748146"/>
                    </a:cubicBezTo>
                    <a:cubicBezTo>
                      <a:pt x="260173" y="735675"/>
                      <a:pt x="252821" y="724556"/>
                      <a:pt x="249382" y="712520"/>
                    </a:cubicBezTo>
                    <a:cubicBezTo>
                      <a:pt x="244898" y="696827"/>
                      <a:pt x="243237" y="680300"/>
                      <a:pt x="237506" y="665018"/>
                    </a:cubicBezTo>
                    <a:cubicBezTo>
                      <a:pt x="223690" y="628176"/>
                      <a:pt x="186973" y="573890"/>
                      <a:pt x="166254" y="546265"/>
                    </a:cubicBezTo>
                    <a:cubicBezTo>
                      <a:pt x="154379" y="530431"/>
                      <a:pt x="143509" y="513791"/>
                      <a:pt x="130628" y="498764"/>
                    </a:cubicBezTo>
                    <a:cubicBezTo>
                      <a:pt x="104812" y="468645"/>
                      <a:pt x="87404" y="463855"/>
                      <a:pt x="71252" y="427512"/>
                    </a:cubicBezTo>
                    <a:cubicBezTo>
                      <a:pt x="61084" y="404634"/>
                      <a:pt x="55418" y="380011"/>
                      <a:pt x="47501" y="356260"/>
                    </a:cubicBezTo>
                    <a:cubicBezTo>
                      <a:pt x="33945" y="315594"/>
                      <a:pt x="41529" y="296815"/>
                      <a:pt x="23750" y="261257"/>
                    </a:cubicBezTo>
                    <a:cubicBezTo>
                      <a:pt x="17367" y="248492"/>
                      <a:pt x="7917" y="237506"/>
                      <a:pt x="0" y="225631"/>
                    </a:cubicBezTo>
                    <a:lnTo>
                      <a:pt x="0" y="166255"/>
                    </a:lnTo>
                    <a:close/>
                  </a:path>
                </a:pathLst>
              </a:cu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1" name="Rechtwinkliges Dreieck 50"/>
              <p:cNvSpPr/>
              <p:nvPr/>
            </p:nvSpPr>
            <p:spPr>
              <a:xfrm>
                <a:off x="920552" y="2708922"/>
                <a:ext cx="1800200" cy="2304256"/>
              </a:xfrm>
              <a:prstGeom prst="rtTriangle">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2" name="Rechteck 51"/>
              <p:cNvSpPr/>
              <p:nvPr/>
            </p:nvSpPr>
            <p:spPr>
              <a:xfrm>
                <a:off x="2216696" y="4653138"/>
                <a:ext cx="6768752" cy="360040"/>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53" name="Rechteck 52"/>
              <p:cNvSpPr/>
              <p:nvPr/>
            </p:nvSpPr>
            <p:spPr>
              <a:xfrm>
                <a:off x="7833320" y="3212978"/>
                <a:ext cx="1152128" cy="1656184"/>
              </a:xfrm>
              <a:prstGeom prst="rect">
                <a:avLst/>
              </a:prstGeom>
              <a:gr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grpSp>
        <p:pic>
          <p:nvPicPr>
            <p:cNvPr id="12311" name="Grafik 26" descr="B02-164.gif"/>
            <p:cNvPicPr>
              <a:picLocks noChangeAspect="1"/>
            </p:cNvPicPr>
            <p:nvPr/>
          </p:nvPicPr>
          <p:blipFill>
            <a:blip r:embed="rId3" cstate="print"/>
            <a:srcRect/>
            <a:stretch>
              <a:fillRect/>
            </a:stretch>
          </p:blipFill>
          <p:spPr bwMode="auto">
            <a:xfrm>
              <a:off x="7932478" y="2780389"/>
              <a:ext cx="982134" cy="428741"/>
            </a:xfrm>
            <a:prstGeom prst="rect">
              <a:avLst/>
            </a:prstGeom>
            <a:noFill/>
            <a:ln w="9525">
              <a:noFill/>
              <a:miter lim="800000"/>
              <a:headEnd/>
              <a:tailEnd/>
            </a:ln>
          </p:spPr>
        </p:pic>
        <p:pic>
          <p:nvPicPr>
            <p:cNvPr id="12312" name="Grafik 55" descr="B02-057.gif"/>
            <p:cNvPicPr>
              <a:picLocks noChangeAspect="1"/>
            </p:cNvPicPr>
            <p:nvPr/>
          </p:nvPicPr>
          <p:blipFill>
            <a:blip r:embed="rId4" cstate="print"/>
            <a:srcRect/>
            <a:stretch>
              <a:fillRect/>
            </a:stretch>
          </p:blipFill>
          <p:spPr bwMode="auto">
            <a:xfrm>
              <a:off x="2386728" y="4004778"/>
              <a:ext cx="980991" cy="474502"/>
            </a:xfrm>
            <a:prstGeom prst="rect">
              <a:avLst/>
            </a:prstGeom>
            <a:noFill/>
            <a:ln w="9525">
              <a:noFill/>
              <a:miter lim="800000"/>
              <a:headEnd/>
              <a:tailEnd/>
            </a:ln>
          </p:spPr>
        </p:pic>
        <p:grpSp>
          <p:nvGrpSpPr>
            <p:cNvPr id="5" name="Gruppieren 29"/>
            <p:cNvGrpSpPr>
              <a:grpSpLocks noChangeAspect="1"/>
            </p:cNvGrpSpPr>
            <p:nvPr/>
          </p:nvGrpSpPr>
          <p:grpSpPr bwMode="auto">
            <a:xfrm rot="1043720">
              <a:off x="4994693" y="3274436"/>
              <a:ext cx="736136" cy="378554"/>
              <a:chOff x="3584848" y="4797151"/>
              <a:chExt cx="2146772" cy="1103692"/>
            </a:xfrm>
          </p:grpSpPr>
          <p:cxnSp>
            <p:nvCxnSpPr>
              <p:cNvPr id="12332" name="Gerade Verbindung 67"/>
              <p:cNvCxnSpPr>
                <a:cxnSpLocks noChangeShapeType="1"/>
              </p:cNvCxnSpPr>
              <p:nvPr/>
            </p:nvCxnSpPr>
            <p:spPr bwMode="auto">
              <a:xfrm rot="5400000">
                <a:off x="4628965" y="4905163"/>
                <a:ext cx="288031" cy="72008"/>
              </a:xfrm>
              <a:prstGeom prst="line">
                <a:avLst/>
              </a:prstGeom>
              <a:noFill/>
              <a:ln w="9525" algn="ctr">
                <a:solidFill>
                  <a:schemeClr val="tx1"/>
                </a:solidFill>
                <a:round/>
                <a:headEnd/>
                <a:tailEnd/>
              </a:ln>
            </p:spPr>
          </p:cxnSp>
          <p:pic>
            <p:nvPicPr>
              <p:cNvPr id="12333" name="Grafik 68" descr="B02-198.gif"/>
              <p:cNvPicPr>
                <a:picLocks noChangeAspect="1"/>
              </p:cNvPicPr>
              <p:nvPr/>
            </p:nvPicPr>
            <p:blipFill>
              <a:blip r:embed="rId5" cstate="print"/>
              <a:srcRect/>
              <a:stretch>
                <a:fillRect/>
              </a:stretch>
            </p:blipFill>
            <p:spPr bwMode="auto">
              <a:xfrm>
                <a:off x="3584848" y="4941168"/>
                <a:ext cx="2146772" cy="959675"/>
              </a:xfrm>
              <a:prstGeom prst="rect">
                <a:avLst/>
              </a:prstGeom>
              <a:noFill/>
              <a:ln w="9525">
                <a:noFill/>
                <a:miter lim="800000"/>
                <a:headEnd/>
                <a:tailEnd/>
              </a:ln>
            </p:spPr>
          </p:pic>
        </p:grpSp>
        <p:cxnSp>
          <p:nvCxnSpPr>
            <p:cNvPr id="56" name="Gerade Verbindung 55"/>
            <p:cNvCxnSpPr/>
            <p:nvPr/>
          </p:nvCxnSpPr>
          <p:spPr bwMode="auto">
            <a:xfrm flipV="1">
              <a:off x="2527080" y="3933056"/>
              <a:ext cx="72008" cy="143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Gerade Verbindung 56"/>
            <p:cNvCxnSpPr/>
            <p:nvPr/>
          </p:nvCxnSpPr>
          <p:spPr bwMode="auto">
            <a:xfrm flipV="1">
              <a:off x="8121352" y="2708920"/>
              <a:ext cx="72008" cy="14373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68" name="Grafik 67" descr="bts.png"/>
            <p:cNvPicPr>
              <a:picLocks noChangeAspect="1"/>
            </p:cNvPicPr>
            <p:nvPr/>
          </p:nvPicPr>
          <p:blipFill>
            <a:blip r:embed="rId6" cstate="print"/>
            <a:stretch>
              <a:fillRect/>
            </a:stretch>
          </p:blipFill>
          <p:spPr>
            <a:xfrm>
              <a:off x="992560" y="1830872"/>
              <a:ext cx="288032" cy="925681"/>
            </a:xfrm>
            <a:prstGeom prst="rect">
              <a:avLst/>
            </a:prstGeom>
          </p:spPr>
        </p:pic>
      </p:grpSp>
      <p:sp>
        <p:nvSpPr>
          <p:cNvPr id="70" name="Rectangle 226"/>
          <p:cNvSpPr>
            <a:spLocks noGrp="1" noChangeArrowheads="1"/>
          </p:cNvSpPr>
          <p:nvPr>
            <p:ph type="title"/>
          </p:nvPr>
        </p:nvSpPr>
        <p:spPr>
          <a:xfrm>
            <a:off x="609599" y="228600"/>
            <a:ext cx="6736183" cy="381000"/>
          </a:xfrm>
        </p:spPr>
        <p:txBody>
          <a:bodyPr/>
          <a:lstStyle/>
          <a:p>
            <a:pPr algn="l"/>
            <a:r>
              <a:rPr lang="de-DE" dirty="0" smtClean="0"/>
              <a:t>Das gemeinsame Funknetz in Hessen </a:t>
            </a:r>
            <a:r>
              <a:rPr lang="de-DE" b="0" dirty="0"/>
              <a:t>– Physikalische </a:t>
            </a:r>
            <a:r>
              <a:rPr lang="de-DE" b="0" dirty="0" smtClean="0"/>
              <a:t>Grundlagen</a:t>
            </a:r>
          </a:p>
        </p:txBody>
      </p:sp>
      <p:cxnSp>
        <p:nvCxnSpPr>
          <p:cNvPr id="36" name="Gerade Verbindung 35"/>
          <p:cNvCxnSpPr/>
          <p:nvPr/>
        </p:nvCxnSpPr>
        <p:spPr bwMode="auto">
          <a:xfrm rot="16200000" flipH="1">
            <a:off x="2370064" y="695325"/>
            <a:ext cx="798512" cy="32400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bwMode="auto">
          <a:xfrm rot="16200000" flipH="1">
            <a:off x="4634633" y="-1569243"/>
            <a:ext cx="720725" cy="769143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p:nvPr/>
        </p:nvCxnSpPr>
        <p:spPr bwMode="auto">
          <a:xfrm>
            <a:off x="7442126" y="2505075"/>
            <a:ext cx="779463" cy="2159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a:endCxn id="50" idx="116"/>
          </p:cNvCxnSpPr>
          <p:nvPr/>
        </p:nvCxnSpPr>
        <p:spPr bwMode="auto">
          <a:xfrm>
            <a:off x="1136576" y="1916113"/>
            <a:ext cx="6237288" cy="7334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a:endCxn id="44" idx="1"/>
          </p:cNvCxnSpPr>
          <p:nvPr/>
        </p:nvCxnSpPr>
        <p:spPr bwMode="auto">
          <a:xfrm>
            <a:off x="1136576" y="1916113"/>
            <a:ext cx="3252787" cy="5826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a:endCxn id="50" idx="116"/>
          </p:cNvCxnSpPr>
          <p:nvPr/>
        </p:nvCxnSpPr>
        <p:spPr bwMode="auto">
          <a:xfrm flipV="1">
            <a:off x="6321351" y="2649538"/>
            <a:ext cx="1052513" cy="8509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p:nvCxnSpPr>
        <p:spPr bwMode="auto">
          <a:xfrm rot="16200000" flipH="1">
            <a:off x="891308" y="2174082"/>
            <a:ext cx="2016125" cy="150018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a:endCxn id="50" idx="60"/>
          </p:cNvCxnSpPr>
          <p:nvPr/>
        </p:nvCxnSpPr>
        <p:spPr bwMode="auto">
          <a:xfrm rot="16200000" flipH="1">
            <a:off x="2143051" y="922338"/>
            <a:ext cx="1054100" cy="30416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a:endCxn id="50" idx="57"/>
          </p:cNvCxnSpPr>
          <p:nvPr/>
        </p:nvCxnSpPr>
        <p:spPr bwMode="auto">
          <a:xfrm>
            <a:off x="1208015" y="1916113"/>
            <a:ext cx="2876550" cy="14335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a:endCxn id="50" idx="60"/>
          </p:cNvCxnSpPr>
          <p:nvPr/>
        </p:nvCxnSpPr>
        <p:spPr bwMode="auto">
          <a:xfrm flipV="1">
            <a:off x="2720902" y="2970213"/>
            <a:ext cx="1470025" cy="5302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a:endCxn id="50" idx="57"/>
          </p:cNvCxnSpPr>
          <p:nvPr/>
        </p:nvCxnSpPr>
        <p:spPr bwMode="auto">
          <a:xfrm flipV="1">
            <a:off x="2936801" y="3349625"/>
            <a:ext cx="1147763" cy="511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24" name="Line 218"/>
          <p:cNvSpPr>
            <a:spLocks noChangeShapeType="1"/>
          </p:cNvSpPr>
          <p:nvPr/>
        </p:nvSpPr>
        <p:spPr bwMode="auto">
          <a:xfrm flipH="1" flipV="1">
            <a:off x="7545088" y="2564317"/>
            <a:ext cx="576036" cy="2808989"/>
          </a:xfrm>
          <a:prstGeom prst="line">
            <a:avLst/>
          </a:prstGeom>
          <a:noFill/>
          <a:ln w="25400">
            <a:solidFill>
              <a:srgbClr val="0000FF"/>
            </a:solidFill>
            <a:round/>
            <a:headEnd/>
            <a:tailEnd type="triangle" w="lg" len="med"/>
          </a:ln>
        </p:spPr>
        <p:txBody>
          <a:bodyPr wrap="none" anchor="ctr"/>
          <a:lstStyle/>
          <a:p>
            <a:endParaRPr lang="de-DE"/>
          </a:p>
        </p:txBody>
      </p:sp>
      <p:sp>
        <p:nvSpPr>
          <p:cNvPr id="12325" name="Line 219"/>
          <p:cNvSpPr>
            <a:spLocks noChangeShapeType="1"/>
          </p:cNvSpPr>
          <p:nvPr/>
        </p:nvSpPr>
        <p:spPr bwMode="auto">
          <a:xfrm flipV="1">
            <a:off x="6609029" y="3280924"/>
            <a:ext cx="1466" cy="2092283"/>
          </a:xfrm>
          <a:prstGeom prst="line">
            <a:avLst/>
          </a:prstGeom>
          <a:noFill/>
          <a:ln w="25400">
            <a:solidFill>
              <a:srgbClr val="0000FF"/>
            </a:solidFill>
            <a:round/>
            <a:headEnd/>
            <a:tailEnd type="triangle" w="lg" len="med"/>
          </a:ln>
        </p:spPr>
        <p:txBody>
          <a:bodyPr wrap="none" anchor="ctr"/>
          <a:lstStyle/>
          <a:p>
            <a:endParaRPr lang="de-DE"/>
          </a:p>
        </p:txBody>
      </p:sp>
      <p:sp>
        <p:nvSpPr>
          <p:cNvPr id="12326" name="Line 220"/>
          <p:cNvSpPr>
            <a:spLocks noChangeShapeType="1"/>
          </p:cNvSpPr>
          <p:nvPr/>
        </p:nvSpPr>
        <p:spPr bwMode="auto">
          <a:xfrm flipV="1">
            <a:off x="4329784" y="2636342"/>
            <a:ext cx="0" cy="2707172"/>
          </a:xfrm>
          <a:prstGeom prst="line">
            <a:avLst/>
          </a:prstGeom>
          <a:noFill/>
          <a:ln w="25400">
            <a:solidFill>
              <a:srgbClr val="0000FF"/>
            </a:solidFill>
            <a:round/>
            <a:headEnd/>
            <a:tailEnd type="triangle" w="lg" len="med"/>
          </a:ln>
        </p:spPr>
        <p:txBody>
          <a:bodyPr wrap="none" anchor="ctr"/>
          <a:lstStyle/>
          <a:p>
            <a:endParaRPr lang="de-DE"/>
          </a:p>
        </p:txBody>
      </p:sp>
      <p:sp>
        <p:nvSpPr>
          <p:cNvPr id="12327" name="Line 221"/>
          <p:cNvSpPr>
            <a:spLocks noChangeShapeType="1"/>
          </p:cNvSpPr>
          <p:nvPr/>
        </p:nvSpPr>
        <p:spPr bwMode="auto">
          <a:xfrm flipV="1">
            <a:off x="2109810" y="3284548"/>
            <a:ext cx="0" cy="1982750"/>
          </a:xfrm>
          <a:prstGeom prst="line">
            <a:avLst/>
          </a:prstGeom>
          <a:noFill/>
          <a:ln w="25400">
            <a:solidFill>
              <a:srgbClr val="0000FF"/>
            </a:solidFill>
            <a:round/>
            <a:headEnd/>
            <a:tailEnd type="triangle" w="lg" len="med"/>
          </a:ln>
        </p:spPr>
        <p:txBody>
          <a:bodyPr wrap="none" anchor="ctr"/>
          <a:lstStyle/>
          <a:p>
            <a:endParaRPr lang="de-DE"/>
          </a:p>
        </p:txBody>
      </p:sp>
      <p:sp>
        <p:nvSpPr>
          <p:cNvPr id="12328" name="Text Box 222"/>
          <p:cNvSpPr txBox="1">
            <a:spLocks noChangeArrowheads="1"/>
          </p:cNvSpPr>
          <p:nvPr/>
        </p:nvSpPr>
        <p:spPr bwMode="auto">
          <a:xfrm>
            <a:off x="7345783" y="5373683"/>
            <a:ext cx="1298689" cy="400193"/>
          </a:xfrm>
          <a:prstGeom prst="rect">
            <a:avLst/>
          </a:prstGeom>
          <a:noFill/>
          <a:ln w="9525">
            <a:noFill/>
            <a:miter lim="800000"/>
            <a:headEnd/>
            <a:tailEnd/>
          </a:ln>
        </p:spPr>
        <p:txBody>
          <a:bodyPr wrap="none">
            <a:spAutoFit/>
          </a:bodyPr>
          <a:lstStyle/>
          <a:p>
            <a:r>
              <a:rPr lang="de-DE" sz="2000" b="1">
                <a:latin typeface="Arial" pitchFamily="34" charset="0"/>
              </a:rPr>
              <a:t>Beugung</a:t>
            </a:r>
          </a:p>
        </p:txBody>
      </p:sp>
      <p:sp>
        <p:nvSpPr>
          <p:cNvPr id="12329" name="Text Box 223"/>
          <p:cNvSpPr txBox="1">
            <a:spLocks noChangeArrowheads="1"/>
          </p:cNvSpPr>
          <p:nvPr/>
        </p:nvSpPr>
        <p:spPr bwMode="auto">
          <a:xfrm>
            <a:off x="3559028" y="5373683"/>
            <a:ext cx="1753920" cy="708032"/>
          </a:xfrm>
          <a:prstGeom prst="rect">
            <a:avLst/>
          </a:prstGeom>
          <a:noFill/>
          <a:ln w="9525">
            <a:noFill/>
            <a:miter lim="800000"/>
            <a:headEnd/>
            <a:tailEnd/>
          </a:ln>
        </p:spPr>
        <p:txBody>
          <a:bodyPr wrap="none">
            <a:spAutoFit/>
          </a:bodyPr>
          <a:lstStyle/>
          <a:p>
            <a:r>
              <a:rPr lang="de-DE" sz="2000" b="1" dirty="0">
                <a:latin typeface="Arial" pitchFamily="34" charset="0"/>
              </a:rPr>
              <a:t>Abschattung</a:t>
            </a:r>
          </a:p>
          <a:p>
            <a:r>
              <a:rPr lang="de-DE" sz="2000" b="1" dirty="0">
                <a:latin typeface="Arial" pitchFamily="34" charset="0"/>
              </a:rPr>
              <a:t>Absorption</a:t>
            </a:r>
          </a:p>
        </p:txBody>
      </p:sp>
      <p:sp>
        <p:nvSpPr>
          <p:cNvPr id="12330" name="Text Box 224"/>
          <p:cNvSpPr txBox="1">
            <a:spLocks noChangeArrowheads="1"/>
          </p:cNvSpPr>
          <p:nvPr/>
        </p:nvSpPr>
        <p:spPr bwMode="auto">
          <a:xfrm>
            <a:off x="5672971" y="5373210"/>
            <a:ext cx="1338762" cy="400192"/>
          </a:xfrm>
          <a:prstGeom prst="rect">
            <a:avLst/>
          </a:prstGeom>
          <a:noFill/>
          <a:ln w="9525">
            <a:noFill/>
            <a:miter lim="800000"/>
            <a:headEnd/>
            <a:tailEnd/>
          </a:ln>
        </p:spPr>
        <p:txBody>
          <a:bodyPr wrap="none">
            <a:spAutoFit/>
          </a:bodyPr>
          <a:lstStyle/>
          <a:p>
            <a:r>
              <a:rPr lang="de-DE" sz="2000" b="1" dirty="0">
                <a:latin typeface="Arial" pitchFamily="34" charset="0"/>
              </a:rPr>
              <a:t>Reflexion</a:t>
            </a:r>
          </a:p>
        </p:txBody>
      </p:sp>
      <p:sp>
        <p:nvSpPr>
          <p:cNvPr id="12331" name="Text Box 225"/>
          <p:cNvSpPr txBox="1">
            <a:spLocks noChangeArrowheads="1"/>
          </p:cNvSpPr>
          <p:nvPr/>
        </p:nvSpPr>
        <p:spPr bwMode="auto">
          <a:xfrm>
            <a:off x="1377154" y="5300646"/>
            <a:ext cx="1696215" cy="708032"/>
          </a:xfrm>
          <a:prstGeom prst="rect">
            <a:avLst/>
          </a:prstGeom>
          <a:noFill/>
          <a:ln w="9525">
            <a:noFill/>
            <a:miter lim="800000"/>
            <a:headEnd/>
            <a:tailEnd/>
          </a:ln>
        </p:spPr>
        <p:txBody>
          <a:bodyPr wrap="none">
            <a:spAutoFit/>
          </a:bodyPr>
          <a:lstStyle/>
          <a:p>
            <a:r>
              <a:rPr lang="de-DE" sz="2000" b="1" dirty="0" smtClean="0">
                <a:latin typeface="Arial" pitchFamily="34" charset="0"/>
              </a:rPr>
              <a:t>geradlinige</a:t>
            </a:r>
            <a:endParaRPr lang="de-DE" sz="2000" b="1" dirty="0">
              <a:latin typeface="Arial" pitchFamily="34" charset="0"/>
            </a:endParaRPr>
          </a:p>
          <a:p>
            <a:r>
              <a:rPr lang="de-DE" sz="2000" b="1" dirty="0">
                <a:latin typeface="Arial" pitchFamily="34" charset="0"/>
              </a:rPr>
              <a:t>Ausbreitung</a:t>
            </a:r>
          </a:p>
        </p:txBody>
      </p:sp>
      <p:sp>
        <p:nvSpPr>
          <p:cNvPr id="73" name="Fußzeilenplatzhalter 5"/>
          <p:cNvSpPr>
            <a:spLocks noGrp="1"/>
          </p:cNvSpPr>
          <p:nvPr>
            <p:ph type="ftr" sz="quarter" idx="11"/>
          </p:nvPr>
        </p:nvSpPr>
        <p:spPr>
          <a:xfrm>
            <a:off x="533400" y="6477000"/>
            <a:ext cx="2935288" cy="222250"/>
          </a:xfrm>
        </p:spPr>
        <p:txBody>
          <a:bodyPr/>
          <a:lstStyle/>
          <a:p>
            <a:pPr defTabSz="884238">
              <a:defRPr/>
            </a:pPr>
            <a:r>
              <a:rPr lang="de-DE" dirty="0" smtClean="0">
                <a:solidFill>
                  <a:srgbClr val="000000"/>
                </a:solidFill>
                <a:latin typeface="Arial"/>
              </a:rPr>
              <a:t>01/2018</a:t>
            </a:r>
            <a:endParaRPr lang="de-DE" dirty="0">
              <a:solidFill>
                <a:srgbClr val="000000"/>
              </a:solidFill>
              <a:latin typeface="Arial"/>
            </a:endParaRPr>
          </a:p>
        </p:txBody>
      </p:sp>
    </p:spTree>
    <p:extLst>
      <p:ext uri="{BB962C8B-B14F-4D97-AF65-F5344CB8AC3E}">
        <p14:creationId xmlns:p14="http://schemas.microsoft.com/office/powerpoint/2010/main" val="4264165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3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3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3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3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3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3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32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4" grpId="0" animBg="1"/>
      <p:bldP spid="12325" grpId="0" animBg="1"/>
      <p:bldP spid="12326" grpId="0" animBg="1"/>
      <p:bldP spid="12327" grpId="0" animBg="1"/>
      <p:bldP spid="12328" grpId="0"/>
      <p:bldP spid="12329" grpId="0"/>
      <p:bldP spid="12330" grpId="0"/>
      <p:bldP spid="123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nummernplatzhalter 5"/>
          <p:cNvSpPr>
            <a:spLocks noGrp="1"/>
          </p:cNvSpPr>
          <p:nvPr>
            <p:ph type="sldNum" sz="quarter" idx="10"/>
          </p:nvPr>
        </p:nvSpPr>
        <p:spPr>
          <a:noFill/>
        </p:spPr>
        <p:txBody>
          <a:bodyPr/>
          <a:lstStyle/>
          <a:p>
            <a:pPr defTabSz="874713"/>
            <a:fld id="{C5BEA3DA-EBAC-42CA-A8F7-12FCBDF9D183}" type="slidenum">
              <a:rPr lang="de-DE" smtClean="0"/>
              <a:pPr defTabSz="874713"/>
              <a:t>9</a:t>
            </a:fld>
            <a:endParaRPr lang="de-DE" smtClean="0"/>
          </a:p>
        </p:txBody>
      </p:sp>
      <p:sp>
        <p:nvSpPr>
          <p:cNvPr id="20487" name="Oval 5"/>
          <p:cNvSpPr>
            <a:spLocks noChangeArrowheads="1"/>
          </p:cNvSpPr>
          <p:nvPr/>
        </p:nvSpPr>
        <p:spPr bwMode="auto">
          <a:xfrm>
            <a:off x="1352600" y="1700808"/>
            <a:ext cx="7488831" cy="4464496"/>
          </a:xfrm>
          <a:prstGeom prst="ellipse">
            <a:avLst/>
          </a:prstGeom>
          <a:solidFill>
            <a:schemeClr val="bg1">
              <a:lumMod val="95000"/>
            </a:schemeClr>
          </a:solidFill>
          <a:ln w="9525">
            <a:solidFill>
              <a:schemeClr val="tx1"/>
            </a:solidFill>
            <a:round/>
            <a:headEnd/>
            <a:tailEnd/>
          </a:ln>
        </p:spPr>
        <p:txBody>
          <a:bodyPr wrap="none" anchor="ctr"/>
          <a:lstStyle/>
          <a:p>
            <a:endParaRPr lang="de-DE" dirty="0">
              <a:latin typeface="Arial" pitchFamily="34" charset="0"/>
              <a:cs typeface="Arial" pitchFamily="34" charset="0"/>
            </a:endParaRPr>
          </a:p>
        </p:txBody>
      </p:sp>
      <p:sp>
        <p:nvSpPr>
          <p:cNvPr id="20492" name="Text Box 11"/>
          <p:cNvSpPr txBox="1">
            <a:spLocks noChangeArrowheads="1"/>
          </p:cNvSpPr>
          <p:nvPr/>
        </p:nvSpPr>
        <p:spPr bwMode="auto">
          <a:xfrm>
            <a:off x="4984527" y="3643139"/>
            <a:ext cx="1323975" cy="307777"/>
          </a:xfrm>
          <a:prstGeom prst="rect">
            <a:avLst/>
          </a:prstGeom>
          <a:noFill/>
          <a:ln w="9525">
            <a:noFill/>
            <a:miter lim="800000"/>
            <a:headEnd/>
            <a:tailEnd/>
          </a:ln>
        </p:spPr>
        <p:txBody>
          <a:bodyPr>
            <a:spAutoFit/>
          </a:bodyPr>
          <a:lstStyle/>
          <a:p>
            <a:pPr eaLnBrk="0" hangingPunct="0"/>
            <a:endParaRPr lang="de-DE" dirty="0">
              <a:latin typeface="Arial" pitchFamily="34" charset="0"/>
              <a:cs typeface="Arial" pitchFamily="34" charset="0"/>
            </a:endParaRPr>
          </a:p>
        </p:txBody>
      </p:sp>
      <p:pic>
        <p:nvPicPr>
          <p:cNvPr id="29" name="Grafik 28" descr="hrt.png"/>
          <p:cNvPicPr>
            <a:picLocks noChangeAspect="1"/>
          </p:cNvPicPr>
          <p:nvPr/>
        </p:nvPicPr>
        <p:blipFill>
          <a:blip r:embed="rId3" cstate="print"/>
          <a:stretch>
            <a:fillRect/>
          </a:stretch>
        </p:blipFill>
        <p:spPr>
          <a:xfrm>
            <a:off x="3024174" y="3423300"/>
            <a:ext cx="338204" cy="720080"/>
          </a:xfrm>
          <a:prstGeom prst="rect">
            <a:avLst/>
          </a:prstGeom>
        </p:spPr>
      </p:pic>
      <p:pic>
        <p:nvPicPr>
          <p:cNvPr id="31" name="Grafik 30" descr="bts.png"/>
          <p:cNvPicPr>
            <a:picLocks noChangeAspect="1"/>
          </p:cNvPicPr>
          <p:nvPr/>
        </p:nvPicPr>
        <p:blipFill>
          <a:blip r:embed="rId4" cstate="print"/>
          <a:stretch>
            <a:fillRect/>
          </a:stretch>
        </p:blipFill>
        <p:spPr>
          <a:xfrm>
            <a:off x="4736406" y="2851175"/>
            <a:ext cx="725693" cy="2156071"/>
          </a:xfrm>
          <a:prstGeom prst="rect">
            <a:avLst/>
          </a:prstGeom>
        </p:spPr>
      </p:pic>
      <p:pic>
        <p:nvPicPr>
          <p:cNvPr id="34" name="Grafik 33" descr="hrt.png"/>
          <p:cNvPicPr>
            <a:picLocks noChangeAspect="1"/>
          </p:cNvPicPr>
          <p:nvPr/>
        </p:nvPicPr>
        <p:blipFill>
          <a:blip r:embed="rId3" cstate="print"/>
          <a:stretch>
            <a:fillRect/>
          </a:stretch>
        </p:blipFill>
        <p:spPr>
          <a:xfrm>
            <a:off x="6824638" y="3427239"/>
            <a:ext cx="338204" cy="720080"/>
          </a:xfrm>
          <a:prstGeom prst="rect">
            <a:avLst/>
          </a:prstGeom>
        </p:spPr>
      </p:pic>
      <p:grpSp>
        <p:nvGrpSpPr>
          <p:cNvPr id="2" name="Group 73"/>
          <p:cNvGrpSpPr>
            <a:grpSpLocks/>
          </p:cNvGrpSpPr>
          <p:nvPr/>
        </p:nvGrpSpPr>
        <p:grpSpPr bwMode="auto">
          <a:xfrm rot="9545952">
            <a:off x="3328308" y="3160324"/>
            <a:ext cx="1369304" cy="216081"/>
            <a:chOff x="1488" y="2640"/>
            <a:chExt cx="2448" cy="336"/>
          </a:xfrm>
        </p:grpSpPr>
        <p:sp>
          <p:nvSpPr>
            <p:cNvPr id="32"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3"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6"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grpSp>
        <p:nvGrpSpPr>
          <p:cNvPr id="3" name="Group 73"/>
          <p:cNvGrpSpPr>
            <a:grpSpLocks/>
          </p:cNvGrpSpPr>
          <p:nvPr/>
        </p:nvGrpSpPr>
        <p:grpSpPr bwMode="auto">
          <a:xfrm rot="1088964" flipV="1">
            <a:off x="5530880" y="3194591"/>
            <a:ext cx="1304093" cy="219949"/>
            <a:chOff x="1488" y="2640"/>
            <a:chExt cx="2448" cy="336"/>
          </a:xfrm>
        </p:grpSpPr>
        <p:sp>
          <p:nvSpPr>
            <p:cNvPr id="38"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39"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cs typeface="Arial" pitchFamily="34" charset="0"/>
              </a:endParaRPr>
            </a:p>
          </p:txBody>
        </p:sp>
        <p:sp>
          <p:nvSpPr>
            <p:cNvPr id="40"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cs typeface="Arial" pitchFamily="34" charset="0"/>
              </a:endParaRPr>
            </a:p>
          </p:txBody>
        </p:sp>
      </p:grpSp>
      <p:sp>
        <p:nvSpPr>
          <p:cNvPr id="22" name="Text Box 15"/>
          <p:cNvSpPr txBox="1">
            <a:spLocks noChangeArrowheads="1"/>
          </p:cNvSpPr>
          <p:nvPr/>
        </p:nvSpPr>
        <p:spPr bwMode="auto">
          <a:xfrm>
            <a:off x="704528" y="828007"/>
            <a:ext cx="8568952" cy="584769"/>
          </a:xfrm>
          <a:prstGeom prst="rect">
            <a:avLst/>
          </a:prstGeom>
          <a:noFill/>
          <a:ln w="9525">
            <a:noFill/>
            <a:miter lim="800000"/>
            <a:headEnd/>
            <a:tailEnd/>
          </a:ln>
        </p:spPr>
        <p:txBody>
          <a:bodyPr wrap="square" lIns="91433" tIns="45717" rIns="91433" bIns="45717">
            <a:spAutoFit/>
          </a:bodyPr>
          <a:lstStyle/>
          <a:p>
            <a:pPr algn="ctr"/>
            <a:r>
              <a:rPr lang="de-DE" sz="3200" b="1" dirty="0" smtClean="0">
                <a:latin typeface="Arial" pitchFamily="34" charset="0"/>
                <a:cs typeface="Arial" pitchFamily="34" charset="0"/>
              </a:rPr>
              <a:t>Gruppenruf im Netzbetrieb (TMO)</a:t>
            </a:r>
            <a:endParaRPr lang="de-DE" sz="3200" dirty="0">
              <a:latin typeface="Arial" pitchFamily="34" charset="0"/>
              <a:cs typeface="Arial" pitchFamily="34" charset="0"/>
            </a:endParaRPr>
          </a:p>
        </p:txBody>
      </p:sp>
      <p:sp>
        <p:nvSpPr>
          <p:cNvPr id="23" name="Text Box 9"/>
          <p:cNvSpPr txBox="1">
            <a:spLocks noChangeArrowheads="1"/>
          </p:cNvSpPr>
          <p:nvPr/>
        </p:nvSpPr>
        <p:spPr bwMode="auto">
          <a:xfrm>
            <a:off x="4232920" y="1844824"/>
            <a:ext cx="1727200" cy="400110"/>
          </a:xfrm>
          <a:prstGeom prst="rect">
            <a:avLst/>
          </a:prstGeom>
          <a:noFill/>
          <a:ln w="9525">
            <a:noFill/>
            <a:miter lim="800000"/>
            <a:headEnd/>
            <a:tailEnd/>
          </a:ln>
        </p:spPr>
        <p:txBody>
          <a:bodyPr>
            <a:spAutoFit/>
          </a:bodyPr>
          <a:lstStyle/>
          <a:p>
            <a:pPr algn="ctr" eaLnBrk="0" hangingPunct="0"/>
            <a:r>
              <a:rPr lang="de-DE" sz="2000" b="1" dirty="0">
                <a:latin typeface="Arial" pitchFamily="34" charset="0"/>
                <a:cs typeface="Arial" pitchFamily="34" charset="0"/>
              </a:rPr>
              <a:t>Netzbereich</a:t>
            </a:r>
          </a:p>
        </p:txBody>
      </p:sp>
      <p:pic>
        <p:nvPicPr>
          <p:cNvPr id="19" name="Grafik 18" descr="hrt.png"/>
          <p:cNvPicPr>
            <a:picLocks noChangeAspect="1"/>
          </p:cNvPicPr>
          <p:nvPr/>
        </p:nvPicPr>
        <p:blipFill>
          <a:blip r:embed="rId3" cstate="print"/>
          <a:stretch>
            <a:fillRect/>
          </a:stretch>
        </p:blipFill>
        <p:spPr>
          <a:xfrm>
            <a:off x="3368824" y="4797152"/>
            <a:ext cx="338204" cy="720080"/>
          </a:xfrm>
          <a:prstGeom prst="rect">
            <a:avLst/>
          </a:prstGeom>
        </p:spPr>
      </p:pic>
      <p:grpSp>
        <p:nvGrpSpPr>
          <p:cNvPr id="4" name="Group 73"/>
          <p:cNvGrpSpPr>
            <a:grpSpLocks/>
          </p:cNvGrpSpPr>
          <p:nvPr/>
        </p:nvGrpSpPr>
        <p:grpSpPr bwMode="auto">
          <a:xfrm rot="7802860">
            <a:off x="3226673" y="3863345"/>
            <a:ext cx="2077422" cy="408145"/>
            <a:chOff x="1488" y="2640"/>
            <a:chExt cx="2448" cy="336"/>
          </a:xfrm>
        </p:grpSpPr>
        <p:sp>
          <p:nvSpPr>
            <p:cNvPr id="24" name="Line 74"/>
            <p:cNvSpPr>
              <a:spLocks noChangeShapeType="1"/>
            </p:cNvSpPr>
            <p:nvPr/>
          </p:nvSpPr>
          <p:spPr bwMode="auto">
            <a:xfrm>
              <a:off x="2352" y="2640"/>
              <a:ext cx="1584" cy="144"/>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25" name="Line 75"/>
            <p:cNvSpPr>
              <a:spLocks noChangeShapeType="1"/>
            </p:cNvSpPr>
            <p:nvPr/>
          </p:nvSpPr>
          <p:spPr bwMode="auto">
            <a:xfrm flipH="1" flipV="1">
              <a:off x="1488" y="2784"/>
              <a:ext cx="1392" cy="192"/>
            </a:xfrm>
            <a:prstGeom prst="line">
              <a:avLst/>
            </a:prstGeom>
            <a:noFill/>
            <a:ln w="38100">
              <a:solidFill>
                <a:srgbClr val="FF0000"/>
              </a:solidFill>
              <a:round/>
              <a:headEnd/>
              <a:tailEnd type="triangle" w="med" len="med"/>
            </a:ln>
          </p:spPr>
          <p:txBody>
            <a:bodyPr wrap="none" anchor="ctr"/>
            <a:lstStyle/>
            <a:p>
              <a:endParaRPr lang="de-DE" dirty="0">
                <a:latin typeface="Arial" pitchFamily="34" charset="0"/>
              </a:endParaRPr>
            </a:p>
          </p:txBody>
        </p:sp>
        <p:sp>
          <p:nvSpPr>
            <p:cNvPr id="26" name="Line 76"/>
            <p:cNvSpPr>
              <a:spLocks noChangeShapeType="1"/>
            </p:cNvSpPr>
            <p:nvPr/>
          </p:nvSpPr>
          <p:spPr bwMode="auto">
            <a:xfrm>
              <a:off x="2352" y="2640"/>
              <a:ext cx="528" cy="336"/>
            </a:xfrm>
            <a:prstGeom prst="line">
              <a:avLst/>
            </a:prstGeom>
            <a:noFill/>
            <a:ln w="38100">
              <a:solidFill>
                <a:srgbClr val="FF0000"/>
              </a:solidFill>
              <a:round/>
              <a:headEnd/>
              <a:tailEnd/>
            </a:ln>
          </p:spPr>
          <p:txBody>
            <a:bodyPr wrap="none" anchor="ctr"/>
            <a:lstStyle/>
            <a:p>
              <a:endParaRPr lang="de-DE" dirty="0">
                <a:latin typeface="Arial" pitchFamily="34" charset="0"/>
              </a:endParaRPr>
            </a:p>
          </p:txBody>
        </p:sp>
      </p:grpSp>
      <p:sp>
        <p:nvSpPr>
          <p:cNvPr id="30" name="Rectangle 2"/>
          <p:cNvSpPr>
            <a:spLocks noGrp="1" noChangeArrowheads="1"/>
          </p:cNvSpPr>
          <p:nvPr>
            <p:ph type="title"/>
          </p:nvPr>
        </p:nvSpPr>
        <p:spPr>
          <a:xfrm>
            <a:off x="609600" y="228601"/>
            <a:ext cx="6431632" cy="381000"/>
          </a:xfrm>
        </p:spPr>
        <p:txBody>
          <a:bodyPr/>
          <a:lstStyle/>
          <a:p>
            <a:pPr algn="l"/>
            <a:r>
              <a:rPr lang="de-DE" dirty="0" smtClean="0"/>
              <a:t>Das gemeinsame Funknetz in Hessen</a:t>
            </a:r>
            <a:r>
              <a:rPr lang="de-DE" b="0" dirty="0" smtClean="0"/>
              <a:t> – Digitalfunknetz der BOS</a:t>
            </a:r>
            <a:endParaRPr lang="de-DE" dirty="0" smtClean="0"/>
          </a:p>
        </p:txBody>
      </p:sp>
      <p:sp>
        <p:nvSpPr>
          <p:cNvPr id="27" name="Fußzeilenplatzhalter 5"/>
          <p:cNvSpPr txBox="1">
            <a:spLocks/>
          </p:cNvSpPr>
          <p:nvPr/>
        </p:nvSpPr>
        <p:spPr>
          <a:xfrm>
            <a:off x="533400" y="6477000"/>
            <a:ext cx="2935288" cy="222250"/>
          </a:xfrm>
          <a:prstGeom prst="rect">
            <a:avLst/>
          </a:prstGeom>
        </p:spPr>
        <p:txBody>
          <a:bodyPr/>
          <a:lstStyle>
            <a:defPPr>
              <a:defRPr lang="de-DE"/>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166"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332"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498"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663"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5828" algn="l" defTabSz="914332" rtl="0" eaLnBrk="1" latinLnBrk="0" hangingPunct="1">
              <a:defRPr sz="1400" kern="1200">
                <a:solidFill>
                  <a:schemeClr val="tx1"/>
                </a:solidFill>
                <a:latin typeface="Times New Roman" pitchFamily="18" charset="0"/>
                <a:ea typeface="+mn-ea"/>
                <a:cs typeface="+mn-cs"/>
              </a:defRPr>
            </a:lvl6pPr>
            <a:lvl7pPr marL="2742994" algn="l" defTabSz="914332" rtl="0" eaLnBrk="1" latinLnBrk="0" hangingPunct="1">
              <a:defRPr sz="1400" kern="1200">
                <a:solidFill>
                  <a:schemeClr val="tx1"/>
                </a:solidFill>
                <a:latin typeface="Times New Roman" pitchFamily="18" charset="0"/>
                <a:ea typeface="+mn-ea"/>
                <a:cs typeface="+mn-cs"/>
              </a:defRPr>
            </a:lvl7pPr>
            <a:lvl8pPr marL="3200160" algn="l" defTabSz="914332" rtl="0" eaLnBrk="1" latinLnBrk="0" hangingPunct="1">
              <a:defRPr sz="1400" kern="1200">
                <a:solidFill>
                  <a:schemeClr val="tx1"/>
                </a:solidFill>
                <a:latin typeface="Times New Roman" pitchFamily="18" charset="0"/>
                <a:ea typeface="+mn-ea"/>
                <a:cs typeface="+mn-cs"/>
              </a:defRPr>
            </a:lvl8pPr>
            <a:lvl9pPr marL="3657326" algn="l" defTabSz="914332" rtl="0" eaLnBrk="1" latinLnBrk="0" hangingPunct="1">
              <a:defRPr sz="1400" kern="1200">
                <a:solidFill>
                  <a:schemeClr val="tx1"/>
                </a:solidFill>
                <a:latin typeface="Times New Roman" pitchFamily="18" charset="0"/>
                <a:ea typeface="+mn-ea"/>
                <a:cs typeface="+mn-cs"/>
              </a:defRPr>
            </a:lvl9pPr>
          </a:lstStyle>
          <a:p>
            <a:pPr defTabSz="884238">
              <a:defRPr/>
            </a:pPr>
            <a:r>
              <a:rPr lang="de-DE" sz="800" dirty="0" smtClean="0">
                <a:solidFill>
                  <a:srgbClr val="000000"/>
                </a:solidFill>
                <a:latin typeface="Arial"/>
              </a:rPr>
              <a:t>01/2018</a:t>
            </a:r>
            <a:endParaRPr lang="de-DE" sz="800" dirty="0">
              <a:solidFill>
                <a:srgbClr val="0000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1500"/>
                                  </p:stCondLst>
                                  <p:childTnLst>
                                    <p:set>
                                      <p:cBhvr>
                                        <p:cTn id="13" dur="1" fill="hold">
                                          <p:stCondLst>
                                            <p:cond delay="0"/>
                                          </p:stCondLst>
                                        </p:cTn>
                                        <p:tgtEl>
                                          <p:spTgt spid="2"/>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par>
                          <p:cTn id="17" fill="hold">
                            <p:stCondLst>
                              <p:cond delay="1500"/>
                            </p:stCondLst>
                            <p:childTnLst>
                              <p:par>
                                <p:cTn id="18" presetID="1" presetClass="entr" presetSubtype="0"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1097</Words>
  <Application>Microsoft Office PowerPoint</Application>
  <PresentationFormat>A4-Papier (210x297 mm)</PresentationFormat>
  <Paragraphs>237</Paragraphs>
  <Slides>18</Slides>
  <Notes>16</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Standarddesign</vt:lpstr>
      <vt:lpstr>PowerPoint-Präsentation</vt:lpstr>
      <vt:lpstr>Das gemeinsame Funknetz in Hessen - Systembestandteile</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Physikalische Grundlagen</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lpstr>Das gemeinsame Funknetz in Hessen – Digitalfunknetz der BOS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2017-12-18T09:22:26Z</dcterms:created>
  <dcterms:modified xsi:type="dcterms:W3CDTF">2017-12-18T09:24:22Z</dcterms:modified>
</cp:coreProperties>
</file>