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1" r:id="rId2"/>
  </p:sldMasterIdLst>
  <p:notesMasterIdLst>
    <p:notesMasterId r:id="rId46"/>
  </p:notesMasterIdLst>
  <p:handoutMasterIdLst>
    <p:handoutMasterId r:id="rId47"/>
  </p:handoutMasterIdLst>
  <p:sldIdLst>
    <p:sldId id="420" r:id="rId3"/>
    <p:sldId id="548" r:id="rId4"/>
    <p:sldId id="605" r:id="rId5"/>
    <p:sldId id="853" r:id="rId6"/>
    <p:sldId id="854" r:id="rId7"/>
    <p:sldId id="682" r:id="rId8"/>
    <p:sldId id="881" r:id="rId9"/>
    <p:sldId id="855" r:id="rId10"/>
    <p:sldId id="843" r:id="rId11"/>
    <p:sldId id="442" r:id="rId12"/>
    <p:sldId id="443" r:id="rId13"/>
    <p:sldId id="686" r:id="rId14"/>
    <p:sldId id="450" r:id="rId15"/>
    <p:sldId id="695" r:id="rId16"/>
    <p:sldId id="888" r:id="rId17"/>
    <p:sldId id="611" r:id="rId18"/>
    <p:sldId id="747" r:id="rId19"/>
    <p:sldId id="675" r:id="rId20"/>
    <p:sldId id="850" r:id="rId21"/>
    <p:sldId id="672" r:id="rId22"/>
    <p:sldId id="673" r:id="rId23"/>
    <p:sldId id="851" r:id="rId24"/>
    <p:sldId id="662" r:id="rId25"/>
    <p:sldId id="867" r:id="rId26"/>
    <p:sldId id="866" r:id="rId27"/>
    <p:sldId id="868" r:id="rId28"/>
    <p:sldId id="889" r:id="rId29"/>
    <p:sldId id="871" r:id="rId30"/>
    <p:sldId id="872" r:id="rId31"/>
    <p:sldId id="890" r:id="rId32"/>
    <p:sldId id="873" r:id="rId33"/>
    <p:sldId id="874" r:id="rId34"/>
    <p:sldId id="869" r:id="rId35"/>
    <p:sldId id="870" r:id="rId36"/>
    <p:sldId id="875" r:id="rId37"/>
    <p:sldId id="876" r:id="rId38"/>
    <p:sldId id="891" r:id="rId39"/>
    <p:sldId id="877" r:id="rId40"/>
    <p:sldId id="892" r:id="rId41"/>
    <p:sldId id="857" r:id="rId42"/>
    <p:sldId id="882" r:id="rId43"/>
    <p:sldId id="886" r:id="rId44"/>
    <p:sldId id="887" r:id="rId45"/>
  </p:sldIdLst>
  <p:sldSz cx="9144000" cy="6858000" type="screen4x3"/>
  <p:notesSz cx="6797675" cy="9928225"/>
  <p:defaultTextStyle>
    <a:defPPr>
      <a:defRPr lang="en-US"/>
    </a:defPPr>
    <a:lvl1pPr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333399"/>
    <a:srgbClr val="99CCFF"/>
    <a:srgbClr val="FF66FF"/>
    <a:srgbClr val="FFCCCC"/>
    <a:srgbClr val="FFCCFF"/>
    <a:srgbClr val="00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1" autoAdjust="0"/>
    <p:restoredTop sz="92800" autoAdjust="0"/>
  </p:normalViewPr>
  <p:slideViewPr>
    <p:cSldViewPr>
      <p:cViewPr varScale="1">
        <p:scale>
          <a:sx n="107" d="100"/>
          <a:sy n="107" d="100"/>
        </p:scale>
        <p:origin x="1572" y="10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220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438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de-DE"/>
          </a:p>
        </p:txBody>
      </p:sp>
      <p:sp>
        <p:nvSpPr>
          <p:cNvPr id="142438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de-DE"/>
          </a:p>
        </p:txBody>
      </p:sp>
      <p:sp>
        <p:nvSpPr>
          <p:cNvPr id="1424388"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de-DE"/>
          </a:p>
        </p:txBody>
      </p:sp>
      <p:sp>
        <p:nvSpPr>
          <p:cNvPr id="1424389"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BAD32927-7BAC-4D93-A8BF-29849CEA9EBE}"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de-DE"/>
          </a:p>
        </p:txBody>
      </p:sp>
      <p:sp>
        <p:nvSpPr>
          <p:cNvPr id="4099"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de-DE"/>
          </a:p>
        </p:txBody>
      </p:sp>
      <p:sp>
        <p:nvSpPr>
          <p:cNvPr id="5124" name="Rectangle 4"/>
          <p:cNvSpPr>
            <a:spLocks noGrp="1" noRot="1" noChangeAspect="1" noChangeArrowheads="1" noTextEdit="1"/>
          </p:cNvSpPr>
          <p:nvPr>
            <p:ph type="sldImg" idx="2"/>
          </p:nvPr>
        </p:nvSpPr>
        <p:spPr bwMode="auto">
          <a:xfrm>
            <a:off x="919163" y="746125"/>
            <a:ext cx="4960937"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06463" y="4716463"/>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02" name="Rectangle 6"/>
          <p:cNvSpPr>
            <a:spLocks noGrp="1" noChangeArrowheads="1"/>
          </p:cNvSpPr>
          <p:nvPr>
            <p:ph type="ftr" sz="quarter" idx="4"/>
          </p:nvPr>
        </p:nvSpPr>
        <p:spPr bwMode="auto">
          <a:xfrm>
            <a:off x="0"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de-DE"/>
          </a:p>
        </p:txBody>
      </p:sp>
      <p:sp>
        <p:nvSpPr>
          <p:cNvPr id="4103" name="Rectangle 7"/>
          <p:cNvSpPr>
            <a:spLocks noGrp="1" noChangeArrowheads="1"/>
          </p:cNvSpPr>
          <p:nvPr>
            <p:ph type="sldNum" sz="quarter" idx="5"/>
          </p:nvPr>
        </p:nvSpPr>
        <p:spPr bwMode="auto">
          <a:xfrm>
            <a:off x="3851275" y="9431338"/>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60FE1167-2093-4EE9-A1B7-E6BA4513AE46}"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6706634A-A91F-4B33-A1F5-13011D49B1F1}" type="slidenum">
              <a:rPr lang="de-DE" altLang="de-DE" sz="1200" smtClean="0">
                <a:latin typeface="Times New Roman" panose="02020603050405020304" pitchFamily="18" charset="0"/>
              </a:rPr>
              <a:pPr/>
              <a:t>1</a:t>
            </a:fld>
            <a:endParaRPr lang="de-DE" altLang="de-DE" sz="1200" smtClean="0">
              <a:latin typeface="Times New Roman" panose="02020603050405020304" pitchFamily="18" charset="0"/>
            </a:endParaRPr>
          </a:p>
        </p:txBody>
      </p:sp>
      <p:sp>
        <p:nvSpPr>
          <p:cNvPr id="8195"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de-DE" altLang="de-DE" b="1" dirty="0" smtClean="0"/>
              <a:t>Warum ist es wichtig, sich mit der Sicherheitstechnik in Fahrzeugen zu beschäftigen?</a:t>
            </a:r>
          </a:p>
          <a:p>
            <a:pPr indent="-144000" eaLnBrk="1" hangingPunct="1">
              <a:spcBef>
                <a:spcPct val="50000"/>
              </a:spcBef>
              <a:buClr>
                <a:schemeClr val="tx1"/>
              </a:buClr>
              <a:buFont typeface="Wingdings" panose="05000000000000000000" pitchFamily="2" charset="2"/>
              <a:buChar char="§"/>
              <a:defRPr/>
            </a:pPr>
            <a:r>
              <a:rPr lang="de-DE" altLang="de-DE" sz="900" dirty="0" smtClean="0">
                <a:latin typeface="Arial Rounded MT Bold" pitchFamily="34" charset="0"/>
              </a:rPr>
              <a:t>Unkontrolliertes Arbeiten am PKW zu vermeiden  </a:t>
            </a:r>
          </a:p>
          <a:p>
            <a:pPr indent="-144000" eaLnBrk="1" hangingPunct="1">
              <a:spcBef>
                <a:spcPct val="50000"/>
              </a:spcBef>
              <a:buClr>
                <a:schemeClr val="tx1"/>
              </a:buClr>
              <a:buFont typeface="Wingdings" panose="05000000000000000000" pitchFamily="2" charset="2"/>
              <a:buChar char="§"/>
              <a:defRPr/>
            </a:pPr>
            <a:r>
              <a:rPr lang="de-DE" altLang="de-DE" sz="900" dirty="0" smtClean="0">
                <a:latin typeface="Arial Rounded MT Bold" pitchFamily="34" charset="0"/>
                <a:sym typeface="Wingdings" pitchFamily="2" charset="2"/>
              </a:rPr>
              <a:t>Unkontrolliertes Auslösen von Sicherheitssystemen zu verhindern</a:t>
            </a:r>
          </a:p>
          <a:p>
            <a:pPr indent="-144000" eaLnBrk="1" hangingPunct="1">
              <a:spcBef>
                <a:spcPct val="50000"/>
              </a:spcBef>
              <a:buClr>
                <a:schemeClr val="tx1"/>
              </a:buClr>
              <a:buFont typeface="Wingdings" panose="05000000000000000000" pitchFamily="2" charset="2"/>
              <a:buChar char="§"/>
              <a:defRPr/>
            </a:pPr>
            <a:r>
              <a:rPr lang="de-DE" altLang="de-DE" sz="900" dirty="0" smtClean="0">
                <a:latin typeface="Arial Rounded MT Bold" pitchFamily="34" charset="0"/>
                <a:sym typeface="Wingdings" pitchFamily="2" charset="2"/>
              </a:rPr>
              <a:t>Diese Maßnahmen dienen zur Sicherheit aller am Einsatzort  beteiligten Personen </a:t>
            </a:r>
            <a:r>
              <a:rPr lang="de-DE" altLang="de-DE" sz="600" dirty="0" smtClean="0">
                <a:latin typeface="Arial Rounded MT Bold" pitchFamily="34" charset="0"/>
                <a:sym typeface="Wingdings" pitchFamily="2" charset="2"/>
              </a:rPr>
              <a:t>(Verletzte Person(-en) sowie Feuerwehrangehörige) </a:t>
            </a:r>
          </a:p>
          <a:p>
            <a:pPr eaLnBrk="1" hangingPunct="1">
              <a:defRPr/>
            </a:pPr>
            <a:endParaRPr lang="de-DE" altLang="de-DE" dirty="0" smtClean="0"/>
          </a:p>
          <a:p>
            <a:pPr eaLnBrk="1" hangingPunct="1">
              <a:spcBef>
                <a:spcPct val="50000"/>
              </a:spcBef>
              <a:defRPr/>
            </a:pPr>
            <a:r>
              <a:rPr lang="de-DE" altLang="de-DE" b="1" dirty="0" smtClean="0"/>
              <a:t>Warum müssen Einsatzkonzepte in der technischen Hilfeleistung am PKW überdacht werden?</a:t>
            </a:r>
          </a:p>
          <a:p>
            <a:pPr indent="-144000" eaLnBrk="1" hangingPunct="1">
              <a:buFont typeface="Wingdings" panose="05000000000000000000" pitchFamily="2" charset="2"/>
              <a:buChar char="§"/>
              <a:defRPr/>
            </a:pPr>
            <a:r>
              <a:rPr lang="en-US" altLang="de-DE" sz="900" dirty="0" err="1" smtClean="0">
                <a:latin typeface="Arial" charset="0"/>
              </a:rPr>
              <a:t>Neue</a:t>
            </a:r>
            <a:r>
              <a:rPr lang="en-US" altLang="de-DE" sz="900" dirty="0" smtClean="0">
                <a:latin typeface="Arial" charset="0"/>
              </a:rPr>
              <a:t> PKW und LKW </a:t>
            </a:r>
            <a:r>
              <a:rPr lang="en-US" altLang="de-DE" sz="900" dirty="0" err="1" smtClean="0">
                <a:latin typeface="Arial" charset="0"/>
              </a:rPr>
              <a:t>Entwicklungen</a:t>
            </a:r>
            <a:r>
              <a:rPr lang="en-US" altLang="de-DE" sz="900" dirty="0" smtClean="0">
                <a:latin typeface="Arial" charset="0"/>
              </a:rPr>
              <a:t> </a:t>
            </a:r>
            <a:r>
              <a:rPr lang="en-US" altLang="de-DE" sz="900" dirty="0" err="1" smtClean="0">
                <a:latin typeface="Arial" charset="0"/>
              </a:rPr>
              <a:t>machen</a:t>
            </a:r>
            <a:r>
              <a:rPr lang="en-US" altLang="de-DE" sz="900" dirty="0" smtClean="0">
                <a:latin typeface="Arial" charset="0"/>
              </a:rPr>
              <a:t> die </a:t>
            </a:r>
            <a:r>
              <a:rPr lang="en-US" altLang="de-DE" sz="900" dirty="0" err="1" smtClean="0">
                <a:latin typeface="Arial" charset="0"/>
              </a:rPr>
              <a:t>Rettungsarbeiten</a:t>
            </a:r>
            <a:r>
              <a:rPr lang="en-US" altLang="de-DE" sz="900" dirty="0" smtClean="0">
                <a:latin typeface="Arial" charset="0"/>
              </a:rPr>
              <a:t> </a:t>
            </a:r>
            <a:r>
              <a:rPr lang="en-US" altLang="de-DE" sz="900" dirty="0" err="1" smtClean="0">
                <a:latin typeface="Arial" charset="0"/>
              </a:rPr>
              <a:t>schwieriger</a:t>
            </a:r>
            <a:endParaRPr lang="en-US" altLang="de-DE" sz="900" dirty="0" smtClean="0">
              <a:latin typeface="Arial" charset="0"/>
            </a:endParaRPr>
          </a:p>
          <a:p>
            <a:pPr indent="-144000" eaLnBrk="1" hangingPunct="1">
              <a:buFont typeface="Wingdings" panose="05000000000000000000" pitchFamily="2" charset="2"/>
              <a:buChar char="§"/>
              <a:defRPr/>
            </a:pPr>
            <a:r>
              <a:rPr lang="en-US" altLang="de-DE" sz="900" dirty="0" err="1" smtClean="0">
                <a:latin typeface="Arial" charset="0"/>
              </a:rPr>
              <a:t>Neue</a:t>
            </a:r>
            <a:r>
              <a:rPr lang="en-US" altLang="de-DE" sz="900" dirty="0" smtClean="0">
                <a:latin typeface="Arial" charset="0"/>
              </a:rPr>
              <a:t> </a:t>
            </a:r>
            <a:r>
              <a:rPr lang="en-US" altLang="de-DE" sz="900" dirty="0" err="1" smtClean="0">
                <a:latin typeface="Arial" charset="0"/>
              </a:rPr>
              <a:t>Sicherheitsdetails</a:t>
            </a:r>
            <a:r>
              <a:rPr lang="en-US" altLang="de-DE" sz="900" dirty="0" smtClean="0">
                <a:latin typeface="Arial" charset="0"/>
              </a:rPr>
              <a:t> und </a:t>
            </a:r>
            <a:r>
              <a:rPr lang="en-US" altLang="de-DE" sz="900" dirty="0" err="1" smtClean="0">
                <a:latin typeface="Arial" charset="0"/>
              </a:rPr>
              <a:t>neue</a:t>
            </a:r>
            <a:r>
              <a:rPr lang="en-US" altLang="de-DE" sz="900" dirty="0" smtClean="0">
                <a:latin typeface="Arial" charset="0"/>
              </a:rPr>
              <a:t> </a:t>
            </a:r>
            <a:r>
              <a:rPr lang="en-US" altLang="de-DE" sz="900" dirty="0" err="1" smtClean="0">
                <a:latin typeface="Arial" charset="0"/>
              </a:rPr>
              <a:t>Materialien</a:t>
            </a:r>
            <a:r>
              <a:rPr lang="en-US" altLang="de-DE" sz="900" dirty="0" smtClean="0">
                <a:latin typeface="Arial" charset="0"/>
              </a:rPr>
              <a:t> </a:t>
            </a:r>
            <a:r>
              <a:rPr lang="en-US" altLang="de-DE" sz="900" dirty="0" err="1" smtClean="0">
                <a:latin typeface="Arial" charset="0"/>
              </a:rPr>
              <a:t>variieren</a:t>
            </a:r>
            <a:r>
              <a:rPr lang="en-US" altLang="de-DE" sz="900" dirty="0" smtClean="0">
                <a:latin typeface="Arial" charset="0"/>
              </a:rPr>
              <a:t> </a:t>
            </a:r>
            <a:r>
              <a:rPr lang="en-US" altLang="de-DE" sz="900" dirty="0" err="1" smtClean="0">
                <a:latin typeface="Arial" charset="0"/>
              </a:rPr>
              <a:t>bei</a:t>
            </a:r>
            <a:r>
              <a:rPr lang="en-US" altLang="de-DE" sz="900" dirty="0" smtClean="0">
                <a:latin typeface="Arial" charset="0"/>
              </a:rPr>
              <a:t> </a:t>
            </a:r>
            <a:r>
              <a:rPr lang="en-US" altLang="de-DE" sz="900" dirty="0" err="1" smtClean="0">
                <a:latin typeface="Arial" charset="0"/>
              </a:rPr>
              <a:t>Herstellern</a:t>
            </a:r>
            <a:r>
              <a:rPr lang="en-US" altLang="de-DE" sz="900" dirty="0" smtClean="0">
                <a:latin typeface="Arial" charset="0"/>
              </a:rPr>
              <a:t> und </a:t>
            </a:r>
            <a:r>
              <a:rPr lang="en-US" altLang="de-DE" sz="900" dirty="0" err="1" smtClean="0">
                <a:latin typeface="Arial" charset="0"/>
              </a:rPr>
              <a:t>Baureihen</a:t>
            </a:r>
            <a:endParaRPr lang="en-US" altLang="de-DE" sz="900" dirty="0" smtClean="0">
              <a:latin typeface="Arial" charset="0"/>
            </a:endParaRPr>
          </a:p>
          <a:p>
            <a:pPr indent="-144000" eaLnBrk="1" hangingPunct="1">
              <a:buFont typeface="Wingdings" panose="05000000000000000000" pitchFamily="2" charset="2"/>
              <a:buChar char="§"/>
              <a:defRPr/>
            </a:pPr>
            <a:r>
              <a:rPr lang="en-US" altLang="de-DE" sz="900" dirty="0" err="1" smtClean="0">
                <a:latin typeface="Arial" charset="0"/>
              </a:rPr>
              <a:t>Zur</a:t>
            </a:r>
            <a:r>
              <a:rPr lang="en-US" altLang="de-DE" sz="900" dirty="0" smtClean="0">
                <a:latin typeface="Arial" charset="0"/>
              </a:rPr>
              <a:t> </a:t>
            </a:r>
            <a:r>
              <a:rPr lang="en-US" altLang="de-DE" sz="900" dirty="0" err="1" smtClean="0">
                <a:latin typeface="Arial" charset="0"/>
              </a:rPr>
              <a:t>Sicherheit</a:t>
            </a:r>
            <a:r>
              <a:rPr lang="en-US" altLang="de-DE" sz="900" dirty="0" smtClean="0">
                <a:latin typeface="Arial" charset="0"/>
              </a:rPr>
              <a:t> der </a:t>
            </a:r>
            <a:r>
              <a:rPr lang="en-US" altLang="de-DE" sz="900" dirty="0" err="1" smtClean="0">
                <a:latin typeface="Arial" charset="0"/>
              </a:rPr>
              <a:t>Rettungskräfte</a:t>
            </a:r>
            <a:r>
              <a:rPr lang="en-US" altLang="de-DE" sz="900" dirty="0" smtClean="0">
                <a:latin typeface="Arial" charset="0"/>
              </a:rPr>
              <a:t> </a:t>
            </a:r>
            <a:r>
              <a:rPr lang="en-US" altLang="de-DE" sz="900" dirty="0" err="1" smtClean="0">
                <a:latin typeface="Arial" charset="0"/>
              </a:rPr>
              <a:t>sind</a:t>
            </a:r>
            <a:r>
              <a:rPr lang="en-US" altLang="de-DE" sz="900" dirty="0" smtClean="0">
                <a:latin typeface="Arial" charset="0"/>
              </a:rPr>
              <a:t> </a:t>
            </a:r>
            <a:r>
              <a:rPr lang="en-US" altLang="de-DE" sz="900" dirty="0" err="1" smtClean="0">
                <a:latin typeface="Arial" charset="0"/>
              </a:rPr>
              <a:t>umfangreiche</a:t>
            </a:r>
            <a:r>
              <a:rPr lang="en-US" altLang="de-DE" sz="900" dirty="0" smtClean="0">
                <a:latin typeface="Arial" charset="0"/>
              </a:rPr>
              <a:t> </a:t>
            </a:r>
            <a:r>
              <a:rPr lang="en-US" altLang="de-DE" sz="900" dirty="0" err="1" smtClean="0">
                <a:latin typeface="Arial" charset="0"/>
              </a:rPr>
              <a:t>Kenntnisse</a:t>
            </a:r>
            <a:r>
              <a:rPr lang="en-US" altLang="de-DE" sz="900" dirty="0" smtClean="0">
                <a:latin typeface="Arial" charset="0"/>
              </a:rPr>
              <a:t> von PKW- und LKW </a:t>
            </a:r>
            <a:r>
              <a:rPr lang="en-US" altLang="de-DE" sz="900" dirty="0" err="1" smtClean="0">
                <a:latin typeface="Arial" charset="0"/>
              </a:rPr>
              <a:t>Konstruktionen</a:t>
            </a:r>
            <a:r>
              <a:rPr lang="en-US" altLang="de-DE" sz="900" dirty="0" smtClean="0">
                <a:latin typeface="Arial" charset="0"/>
              </a:rPr>
              <a:t> </a:t>
            </a:r>
            <a:r>
              <a:rPr lang="en-US" altLang="de-DE" sz="900" dirty="0" err="1" smtClean="0">
                <a:latin typeface="Arial" charset="0"/>
              </a:rPr>
              <a:t>unablässig</a:t>
            </a:r>
            <a:endParaRPr lang="en-US" altLang="de-DE" sz="900" dirty="0" smtClean="0">
              <a:latin typeface="Arial" charset="0"/>
            </a:endParaRPr>
          </a:p>
          <a:p>
            <a:pPr indent="-144000" eaLnBrk="1" hangingPunct="1">
              <a:buFont typeface="Wingdings" panose="05000000000000000000" pitchFamily="2" charset="2"/>
              <a:buChar char="§"/>
              <a:defRPr/>
            </a:pPr>
            <a:r>
              <a:rPr lang="en-US" altLang="de-DE" sz="900" dirty="0" err="1" smtClean="0">
                <a:latin typeface="Arial" charset="0"/>
              </a:rPr>
              <a:t>Neue</a:t>
            </a:r>
            <a:r>
              <a:rPr lang="en-US" altLang="de-DE" sz="900" dirty="0" smtClean="0">
                <a:latin typeface="Arial" charset="0"/>
              </a:rPr>
              <a:t> </a:t>
            </a:r>
            <a:r>
              <a:rPr lang="en-US" altLang="de-DE" sz="900" dirty="0" err="1" smtClean="0">
                <a:latin typeface="Arial" charset="0"/>
              </a:rPr>
              <a:t>Rettungstechniken</a:t>
            </a:r>
            <a:r>
              <a:rPr lang="en-US" altLang="de-DE" sz="900" dirty="0" smtClean="0">
                <a:latin typeface="Arial" charset="0"/>
              </a:rPr>
              <a:t> </a:t>
            </a:r>
            <a:r>
              <a:rPr lang="en-US" altLang="de-DE" sz="900" dirty="0" err="1" smtClean="0">
                <a:latin typeface="Arial" charset="0"/>
              </a:rPr>
              <a:t>sind</a:t>
            </a:r>
            <a:r>
              <a:rPr lang="en-US" altLang="de-DE" sz="900" dirty="0" smtClean="0">
                <a:latin typeface="Arial" charset="0"/>
              </a:rPr>
              <a:t> </a:t>
            </a:r>
            <a:r>
              <a:rPr lang="en-US" altLang="de-DE" sz="900" dirty="0" err="1" smtClean="0">
                <a:latin typeface="Arial" charset="0"/>
              </a:rPr>
              <a:t>erforderlich</a:t>
            </a:r>
            <a:r>
              <a:rPr lang="en-US" altLang="de-DE" sz="900" dirty="0" smtClean="0">
                <a:latin typeface="Arial" charset="0"/>
              </a:rPr>
              <a:t> um </a:t>
            </a:r>
            <a:r>
              <a:rPr lang="en-US" altLang="de-DE" sz="900" dirty="0" err="1" smtClean="0">
                <a:latin typeface="Arial" charset="0"/>
              </a:rPr>
              <a:t>mit</a:t>
            </a:r>
            <a:r>
              <a:rPr lang="en-US" altLang="de-DE" sz="900" dirty="0" smtClean="0">
                <a:latin typeface="Arial" charset="0"/>
              </a:rPr>
              <a:t> der </a:t>
            </a:r>
            <a:r>
              <a:rPr lang="en-US" altLang="de-DE" sz="900" dirty="0" err="1" smtClean="0">
                <a:latin typeface="Arial" charset="0"/>
              </a:rPr>
              <a:t>Fahrzeugentwicklung</a:t>
            </a:r>
            <a:r>
              <a:rPr lang="en-US" altLang="de-DE" sz="900" dirty="0" smtClean="0">
                <a:latin typeface="Arial" charset="0"/>
              </a:rPr>
              <a:t> </a:t>
            </a:r>
            <a:r>
              <a:rPr lang="en-US" altLang="de-DE" sz="900" dirty="0" err="1" smtClean="0">
                <a:latin typeface="Arial" charset="0"/>
              </a:rPr>
              <a:t>Schritt</a:t>
            </a:r>
            <a:r>
              <a:rPr lang="en-US" altLang="de-DE" sz="900" dirty="0" smtClean="0">
                <a:latin typeface="Arial" charset="0"/>
              </a:rPr>
              <a:t> </a:t>
            </a:r>
            <a:r>
              <a:rPr lang="en-US" altLang="de-DE" sz="900" dirty="0" err="1" smtClean="0">
                <a:latin typeface="Arial" charset="0"/>
              </a:rPr>
              <a:t>zu</a:t>
            </a:r>
            <a:r>
              <a:rPr lang="en-US" altLang="de-DE" sz="900" dirty="0" smtClean="0">
                <a:latin typeface="Arial" charset="0"/>
              </a:rPr>
              <a:t> </a:t>
            </a:r>
            <a:r>
              <a:rPr lang="en-US" altLang="de-DE" sz="900" dirty="0" err="1" smtClean="0">
                <a:latin typeface="Arial" charset="0"/>
              </a:rPr>
              <a:t>halten</a:t>
            </a:r>
            <a:endParaRPr lang="en-US" altLang="de-DE" sz="900" dirty="0" smtClean="0">
              <a:latin typeface="Arial" charset="0"/>
            </a:endParaRPr>
          </a:p>
          <a:p>
            <a:pPr indent="-144000" eaLnBrk="1" hangingPunct="1">
              <a:buFont typeface="Wingdings" panose="05000000000000000000" pitchFamily="2" charset="2"/>
              <a:buChar char="§"/>
              <a:defRPr/>
            </a:pPr>
            <a:r>
              <a:rPr lang="de-DE" altLang="de-DE" sz="900" dirty="0" smtClean="0">
                <a:latin typeface="Arial" charset="0"/>
              </a:rPr>
              <a:t>Verbesserungen der Rettungsgeräte lassen u.a. neue Schnitttechniken zu</a:t>
            </a:r>
          </a:p>
          <a:p>
            <a:pPr eaLnBrk="1" hangingPunct="1">
              <a:defRPr/>
            </a:pPr>
            <a:endParaRPr lang="de-DE" altLang="de-DE"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161FEE90-2797-4AD1-A6EA-B236A04E4E9E}" type="slidenum">
              <a:rPr lang="de-DE" altLang="de-DE" sz="1200" smtClean="0">
                <a:latin typeface="Times New Roman" panose="02020603050405020304" pitchFamily="18" charset="0"/>
              </a:rPr>
              <a:pPr/>
              <a:t>13</a:t>
            </a:fld>
            <a:endParaRPr lang="de-DE" altLang="de-DE" sz="1200" smtClean="0">
              <a:latin typeface="Times New Roman" panose="02020603050405020304"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xfrm>
            <a:off x="679450" y="4716463"/>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8626FCE8-3E2D-42C8-9568-49FFDA25985E}" type="slidenum">
              <a:rPr lang="de-DE" altLang="de-DE" sz="1200" smtClean="0">
                <a:latin typeface="Times New Roman" panose="02020603050405020304" pitchFamily="18" charset="0"/>
              </a:rPr>
              <a:pPr/>
              <a:t>14</a:t>
            </a:fld>
            <a:endParaRPr lang="de-DE" altLang="de-DE" sz="1200" smtClean="0">
              <a:latin typeface="Times New Roman" panose="02020603050405020304" pitchFamily="18" charset="0"/>
            </a:endParaRPr>
          </a:p>
        </p:txBody>
      </p:sp>
      <p:sp>
        <p:nvSpPr>
          <p:cNvPr id="31747"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defRPr/>
            </a:pPr>
            <a:r>
              <a:rPr lang="de-DE" altLang="de-DE" b="1" dirty="0" smtClean="0">
                <a:latin typeface="Arial" charset="0"/>
              </a:rPr>
              <a:t>AIRBAG-Regel</a:t>
            </a:r>
            <a:endParaRPr lang="de-DE" altLang="de-DE" dirty="0" smtClean="0">
              <a:latin typeface="Arial" charset="0"/>
            </a:endParaRPr>
          </a:p>
          <a:p>
            <a:pPr indent="-144000" eaLnBrk="1" hangingPunct="1">
              <a:lnSpc>
                <a:spcPct val="90000"/>
              </a:lnSpc>
              <a:buFont typeface="Wingdings" panose="05000000000000000000" pitchFamily="2" charset="2"/>
              <a:buChar char="§"/>
              <a:defRPr/>
            </a:pPr>
            <a:r>
              <a:rPr lang="de-DE" altLang="de-DE" dirty="0" smtClean="0">
                <a:latin typeface="Arial" charset="0"/>
              </a:rPr>
              <a:t>Abstand halten</a:t>
            </a:r>
          </a:p>
          <a:p>
            <a:pPr indent="-144000" eaLnBrk="1" hangingPunct="1">
              <a:lnSpc>
                <a:spcPct val="90000"/>
              </a:lnSpc>
              <a:buFont typeface="Wingdings" panose="05000000000000000000" pitchFamily="2" charset="2"/>
              <a:buChar char="§"/>
              <a:defRPr/>
            </a:pPr>
            <a:r>
              <a:rPr lang="de-DE" altLang="de-DE" dirty="0" smtClean="0">
                <a:latin typeface="Arial" charset="0"/>
              </a:rPr>
              <a:t>Innenraum erkunden</a:t>
            </a:r>
          </a:p>
          <a:p>
            <a:pPr indent="-144000" eaLnBrk="1" hangingPunct="1">
              <a:lnSpc>
                <a:spcPct val="90000"/>
              </a:lnSpc>
              <a:buFont typeface="Wingdings" panose="05000000000000000000" pitchFamily="2" charset="2"/>
              <a:buChar char="§"/>
              <a:defRPr/>
            </a:pPr>
            <a:r>
              <a:rPr lang="de-DE" altLang="de-DE" dirty="0" smtClean="0">
                <a:latin typeface="Arial" charset="0"/>
              </a:rPr>
              <a:t>Rettungskräfte warnen</a:t>
            </a:r>
          </a:p>
          <a:p>
            <a:pPr indent="-144000" eaLnBrk="1" hangingPunct="1">
              <a:lnSpc>
                <a:spcPct val="90000"/>
              </a:lnSpc>
              <a:buFont typeface="Wingdings" panose="05000000000000000000" pitchFamily="2" charset="2"/>
              <a:buChar char="§"/>
              <a:defRPr/>
            </a:pPr>
            <a:r>
              <a:rPr lang="de-DE" altLang="de-DE" dirty="0" smtClean="0">
                <a:latin typeface="Arial" charset="0"/>
              </a:rPr>
              <a:t>Batteriemanagement</a:t>
            </a:r>
          </a:p>
          <a:p>
            <a:pPr indent="-144000" eaLnBrk="1" hangingPunct="1">
              <a:lnSpc>
                <a:spcPct val="90000"/>
              </a:lnSpc>
              <a:buFont typeface="Wingdings" panose="05000000000000000000" pitchFamily="2" charset="2"/>
              <a:buChar char="§"/>
              <a:defRPr/>
            </a:pPr>
            <a:r>
              <a:rPr lang="de-DE" altLang="de-DE" dirty="0" smtClean="0">
                <a:latin typeface="Arial" charset="0"/>
              </a:rPr>
              <a:t>Abnehmen der Innenraumverkleidung</a:t>
            </a:r>
          </a:p>
          <a:p>
            <a:pPr indent="-144000" eaLnBrk="1" hangingPunct="1">
              <a:lnSpc>
                <a:spcPct val="90000"/>
              </a:lnSpc>
              <a:buFont typeface="Wingdings" panose="05000000000000000000" pitchFamily="2" charset="2"/>
              <a:buChar char="§"/>
              <a:defRPr/>
            </a:pPr>
            <a:r>
              <a:rPr lang="de-DE" altLang="de-DE" dirty="0" smtClean="0">
                <a:latin typeface="Arial" charset="0"/>
              </a:rPr>
              <a:t>Gefahr an den Airbag-Komponenten</a:t>
            </a:r>
          </a:p>
          <a:p>
            <a:pPr eaLnBrk="1" hangingPunct="1">
              <a:lnSpc>
                <a:spcPct val="90000"/>
              </a:lnSpc>
              <a:defRPr/>
            </a:pPr>
            <a:endParaRPr lang="de-DE" altLang="de-DE" dirty="0" smtClean="0">
              <a:latin typeface="Arial" charset="0"/>
            </a:endParaRPr>
          </a:p>
          <a:p>
            <a:pPr eaLnBrk="1" hangingPunct="1">
              <a:lnSpc>
                <a:spcPct val="90000"/>
              </a:lnSpc>
              <a:defRPr/>
            </a:pPr>
            <a:r>
              <a:rPr lang="de-DE" altLang="de-DE" b="1" dirty="0" smtClean="0">
                <a:latin typeface="Arial" charset="0"/>
              </a:rPr>
              <a:t>Oberflächenpressung durch den Airbag</a:t>
            </a:r>
          </a:p>
          <a:p>
            <a:pPr indent="-144000" eaLnBrk="1" hangingPunct="1">
              <a:lnSpc>
                <a:spcPct val="90000"/>
              </a:lnSpc>
              <a:buFont typeface="Wingdings" panose="05000000000000000000" pitchFamily="2" charset="2"/>
              <a:buChar char="§"/>
              <a:defRPr/>
            </a:pPr>
            <a:r>
              <a:rPr lang="de-DE" altLang="de-DE" dirty="0" smtClean="0">
                <a:latin typeface="Arial" charset="0"/>
              </a:rPr>
              <a:t>Bei einer Auslösung werden enorme Stoß- und Presskräfte frei!</a:t>
            </a:r>
            <a:endParaRPr lang="de-DE" altLang="de-DE" dirty="0" smtClean="0">
              <a:solidFill>
                <a:schemeClr val="accent2"/>
              </a:solidFill>
              <a:latin typeface="Arial" charset="0"/>
            </a:endParaRPr>
          </a:p>
          <a:p>
            <a:pPr eaLnBrk="1" hangingPunct="1">
              <a:lnSpc>
                <a:spcPct val="90000"/>
              </a:lnSpc>
              <a:defRPr/>
            </a:pPr>
            <a:endParaRPr lang="de-DE" altLang="de-DE" dirty="0" smtClean="0">
              <a:solidFill>
                <a:schemeClr val="accent2"/>
              </a:solidFill>
              <a:latin typeface="Arial" charset="0"/>
            </a:endParaRPr>
          </a:p>
          <a:p>
            <a:pPr eaLnBrk="1" hangingPunct="1">
              <a:lnSpc>
                <a:spcPct val="90000"/>
              </a:lnSpc>
              <a:defRPr/>
            </a:pPr>
            <a:r>
              <a:rPr lang="de-DE" altLang="de-DE" b="1" dirty="0" smtClean="0">
                <a:latin typeface="Arial" charset="0"/>
              </a:rPr>
              <a:t>Entstehenden Schalldruck</a:t>
            </a:r>
            <a:endParaRPr lang="de-DE" altLang="de-DE" dirty="0" smtClean="0">
              <a:latin typeface="Arial" charset="0"/>
            </a:endParaRPr>
          </a:p>
          <a:p>
            <a:pPr indent="-144000" eaLnBrk="1" hangingPunct="1">
              <a:lnSpc>
                <a:spcPct val="90000"/>
              </a:lnSpc>
              <a:buFont typeface="Wingdings" pitchFamily="2" charset="2"/>
              <a:buChar char="§"/>
              <a:defRPr/>
            </a:pPr>
            <a:r>
              <a:rPr lang="de-DE" altLang="de-DE" dirty="0" smtClean="0">
                <a:latin typeface="Arial" charset="0"/>
              </a:rPr>
              <a:t>Das Zünden der „Sprengladung“ erzeugt einen Knall von 170 bis 180dBa. Lärmbelastungen um die 100dBa ziehen bereits gesundheitliche Schäden nach sich!</a:t>
            </a:r>
          </a:p>
          <a:p>
            <a:pPr indent="-144000" eaLnBrk="1" hangingPunct="1">
              <a:lnSpc>
                <a:spcPct val="90000"/>
              </a:lnSpc>
              <a:buFont typeface="Wingdings" pitchFamily="2" charset="2"/>
              <a:buChar char="§"/>
              <a:defRPr/>
            </a:pPr>
            <a:r>
              <a:rPr lang="de-DE" altLang="de-DE" dirty="0" smtClean="0">
                <a:latin typeface="Arial" charset="0"/>
              </a:rPr>
              <a:t>Im Unfallgeschehen geht der kurze Knall unter und wird von den Insassen fast nicht wahrgenommen.!</a:t>
            </a:r>
          </a:p>
          <a:p>
            <a:pPr indent="-144000" eaLnBrk="1" hangingPunct="1">
              <a:lnSpc>
                <a:spcPct val="90000"/>
              </a:lnSpc>
              <a:buFont typeface="Wingdings" pitchFamily="2" charset="2"/>
              <a:buChar char="§"/>
              <a:defRPr/>
            </a:pPr>
            <a:r>
              <a:rPr lang="de-DE" altLang="de-DE" dirty="0" smtClean="0">
                <a:latin typeface="Arial" charset="0"/>
              </a:rPr>
              <a:t>Achtung:  Einsatzkräfte sollten Gehörschutz tragen!</a:t>
            </a:r>
          </a:p>
          <a:p>
            <a:pPr eaLnBrk="1" hangingPunct="1">
              <a:lnSpc>
                <a:spcPct val="90000"/>
              </a:lnSpc>
              <a:defRPr/>
            </a:pPr>
            <a:endParaRPr lang="de-DE" altLang="de-DE" dirty="0" smtClean="0">
              <a:latin typeface="Arial" charset="0"/>
            </a:endParaRPr>
          </a:p>
          <a:p>
            <a:pPr eaLnBrk="1" hangingPunct="1">
              <a:lnSpc>
                <a:spcPct val="90000"/>
              </a:lnSpc>
              <a:buFont typeface="Wingdings" panose="05000000000000000000" pitchFamily="2" charset="2"/>
              <a:buNone/>
              <a:defRPr/>
            </a:pPr>
            <a:r>
              <a:rPr lang="de-DE" altLang="de-DE" b="1" dirty="0" smtClean="0">
                <a:latin typeface="Arial" charset="0"/>
              </a:rPr>
              <a:t>Verbrennungsgase </a:t>
            </a:r>
          </a:p>
          <a:p>
            <a:pPr indent="-144000" eaLnBrk="1" hangingPunct="1">
              <a:lnSpc>
                <a:spcPct val="90000"/>
              </a:lnSpc>
              <a:buClr>
                <a:schemeClr val="accent2"/>
              </a:buClr>
              <a:buFont typeface="Wingdings" pitchFamily="2" charset="2"/>
              <a:buChar char="§"/>
              <a:defRPr/>
            </a:pPr>
            <a:r>
              <a:rPr lang="de-DE" altLang="de-DE" dirty="0" smtClean="0">
                <a:latin typeface="Arial" charset="0"/>
              </a:rPr>
              <a:t>Nach Auslösen des Airbags kann der Gasgenerator bis zu 700°C heiß sein. Dies kann bis zu 30 Minuten nach Auslösung zu Verbrennungen führen!</a:t>
            </a:r>
          </a:p>
          <a:p>
            <a:pPr indent="-144000" eaLnBrk="1" hangingPunct="1">
              <a:lnSpc>
                <a:spcPct val="90000"/>
              </a:lnSpc>
              <a:buClr>
                <a:schemeClr val="accent2"/>
              </a:buClr>
              <a:buFont typeface="Wingdings" pitchFamily="2" charset="2"/>
              <a:buChar char="§"/>
              <a:defRPr/>
            </a:pPr>
            <a:r>
              <a:rPr lang="de-DE" altLang="de-DE" dirty="0" smtClean="0">
                <a:latin typeface="Arial" charset="0"/>
              </a:rPr>
              <a:t>Die weiße puderartige Beschichtung ist leicht alkalisch !</a:t>
            </a:r>
          </a:p>
          <a:p>
            <a:pPr indent="-144000" eaLnBrk="1" hangingPunct="1">
              <a:lnSpc>
                <a:spcPct val="90000"/>
              </a:lnSpc>
              <a:buClr>
                <a:schemeClr val="accent2"/>
              </a:buClr>
              <a:buFont typeface="Wingdings" pitchFamily="2" charset="2"/>
              <a:buChar char="§"/>
              <a:defRPr/>
            </a:pPr>
            <a:r>
              <a:rPr lang="de-DE" altLang="de-DE" dirty="0" smtClean="0">
                <a:latin typeface="Arial" charset="0"/>
              </a:rPr>
              <a:t>Vorsicht es gibt mehrstufige </a:t>
            </a:r>
            <a:r>
              <a:rPr lang="de-DE" altLang="de-DE" dirty="0" err="1" smtClean="0">
                <a:latin typeface="Arial" charset="0"/>
              </a:rPr>
              <a:t>Airbageinheiten</a:t>
            </a:r>
            <a:r>
              <a:rPr lang="de-DE" altLang="de-DE" dirty="0" smtClean="0">
                <a:latin typeface="Arial" charset="0"/>
              </a:rPr>
              <a:t>, diese sollten immer wie ein nicht ausgelöster Airbag behandelt werden!</a:t>
            </a:r>
          </a:p>
          <a:p>
            <a:pPr eaLnBrk="1" hangingPunct="1">
              <a:lnSpc>
                <a:spcPct val="90000"/>
              </a:lnSpc>
              <a:buClr>
                <a:schemeClr val="accent2"/>
              </a:buClr>
              <a:buFont typeface="Wingdings" pitchFamily="2" charset="2"/>
              <a:buNone/>
              <a:defRPr/>
            </a:pPr>
            <a:endParaRPr lang="de-DE" altLang="de-DE" dirty="0" smtClean="0">
              <a:latin typeface="Arial" charset="0"/>
            </a:endParaRPr>
          </a:p>
          <a:p>
            <a:pPr eaLnBrk="1" hangingPunct="1">
              <a:lnSpc>
                <a:spcPct val="90000"/>
              </a:lnSpc>
              <a:defRPr/>
            </a:pPr>
            <a:endParaRPr lang="de-DE" altLang="de-DE" dirty="0" smtClean="0">
              <a:latin typeface="Arial" charset="0"/>
            </a:endParaRPr>
          </a:p>
          <a:p>
            <a:pPr eaLnBrk="1" hangingPunct="1">
              <a:defRPr/>
            </a:pPr>
            <a:endParaRPr lang="de-DE" altLang="de-DE"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A06E0348-B760-4B3B-9ECE-7F475F959828}" type="slidenum">
              <a:rPr lang="de-DE" altLang="de-DE" sz="1200" smtClean="0">
                <a:latin typeface="Times New Roman" panose="02020603050405020304" pitchFamily="18" charset="0"/>
              </a:rPr>
              <a:pPr/>
              <a:t>15</a:t>
            </a:fld>
            <a:endParaRPr lang="de-DE" altLang="de-DE" sz="1200" smtClean="0">
              <a:latin typeface="Times New Roman" panose="02020603050405020304" pitchFamily="18" charset="0"/>
            </a:endParaRPr>
          </a:p>
        </p:txBody>
      </p:sp>
      <p:sp>
        <p:nvSpPr>
          <p:cNvPr id="3379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defRPr/>
            </a:pPr>
            <a:r>
              <a:rPr lang="de-DE" altLang="de-DE" b="1" dirty="0" smtClean="0">
                <a:latin typeface="Arial" charset="0"/>
              </a:rPr>
              <a:t>AIRBAG-Regel</a:t>
            </a:r>
            <a:endParaRPr lang="de-DE" altLang="de-DE" dirty="0" smtClean="0">
              <a:latin typeface="Arial" charset="0"/>
            </a:endParaRPr>
          </a:p>
          <a:p>
            <a:pPr indent="-144000" eaLnBrk="1" hangingPunct="1">
              <a:lnSpc>
                <a:spcPct val="90000"/>
              </a:lnSpc>
              <a:buFont typeface="Wingdings" panose="05000000000000000000" pitchFamily="2" charset="2"/>
              <a:buChar char="§"/>
              <a:defRPr/>
            </a:pPr>
            <a:r>
              <a:rPr lang="de-DE" altLang="de-DE" dirty="0" smtClean="0">
                <a:latin typeface="Arial" charset="0"/>
              </a:rPr>
              <a:t>Abstand halten</a:t>
            </a:r>
          </a:p>
          <a:p>
            <a:pPr indent="-144000" eaLnBrk="1" hangingPunct="1">
              <a:lnSpc>
                <a:spcPct val="90000"/>
              </a:lnSpc>
              <a:buFont typeface="Wingdings" panose="05000000000000000000" pitchFamily="2" charset="2"/>
              <a:buChar char="§"/>
              <a:defRPr/>
            </a:pPr>
            <a:r>
              <a:rPr lang="de-DE" altLang="de-DE" dirty="0" smtClean="0">
                <a:latin typeface="Arial" charset="0"/>
              </a:rPr>
              <a:t>Innenraum erkunden</a:t>
            </a:r>
          </a:p>
          <a:p>
            <a:pPr indent="-144000" eaLnBrk="1" hangingPunct="1">
              <a:lnSpc>
                <a:spcPct val="90000"/>
              </a:lnSpc>
              <a:buFont typeface="Wingdings" panose="05000000000000000000" pitchFamily="2" charset="2"/>
              <a:buChar char="§"/>
              <a:defRPr/>
            </a:pPr>
            <a:r>
              <a:rPr lang="de-DE" altLang="de-DE" dirty="0" smtClean="0">
                <a:latin typeface="Arial" charset="0"/>
              </a:rPr>
              <a:t>Rettungskräfte warnen</a:t>
            </a:r>
          </a:p>
          <a:p>
            <a:pPr indent="-144000" eaLnBrk="1" hangingPunct="1">
              <a:lnSpc>
                <a:spcPct val="90000"/>
              </a:lnSpc>
              <a:buFont typeface="Wingdings" panose="05000000000000000000" pitchFamily="2" charset="2"/>
              <a:buChar char="§"/>
              <a:defRPr/>
            </a:pPr>
            <a:r>
              <a:rPr lang="de-DE" altLang="de-DE" dirty="0" smtClean="0">
                <a:latin typeface="Arial" charset="0"/>
              </a:rPr>
              <a:t>Batteriemanagement</a:t>
            </a:r>
          </a:p>
          <a:p>
            <a:pPr indent="-144000" eaLnBrk="1" hangingPunct="1">
              <a:lnSpc>
                <a:spcPct val="90000"/>
              </a:lnSpc>
              <a:buFont typeface="Wingdings" panose="05000000000000000000" pitchFamily="2" charset="2"/>
              <a:buChar char="§"/>
              <a:defRPr/>
            </a:pPr>
            <a:r>
              <a:rPr lang="de-DE" altLang="de-DE" dirty="0" smtClean="0">
                <a:latin typeface="Arial" charset="0"/>
              </a:rPr>
              <a:t>Abnehmen der Innenraumverkleidung</a:t>
            </a:r>
          </a:p>
          <a:p>
            <a:pPr indent="-144000" eaLnBrk="1" hangingPunct="1">
              <a:lnSpc>
                <a:spcPct val="90000"/>
              </a:lnSpc>
              <a:buFont typeface="Wingdings" panose="05000000000000000000" pitchFamily="2" charset="2"/>
              <a:buChar char="§"/>
              <a:defRPr/>
            </a:pPr>
            <a:r>
              <a:rPr lang="de-DE" altLang="de-DE" dirty="0" smtClean="0">
                <a:latin typeface="Arial" charset="0"/>
              </a:rPr>
              <a:t>Gefahr an den Airbag-Komponenten</a:t>
            </a:r>
          </a:p>
          <a:p>
            <a:pPr eaLnBrk="1" hangingPunct="1">
              <a:lnSpc>
                <a:spcPct val="90000"/>
              </a:lnSpc>
              <a:defRPr/>
            </a:pPr>
            <a:endParaRPr lang="de-DE" altLang="de-DE" dirty="0" smtClean="0">
              <a:latin typeface="Arial" charset="0"/>
            </a:endParaRPr>
          </a:p>
          <a:p>
            <a:pPr eaLnBrk="1" hangingPunct="1">
              <a:lnSpc>
                <a:spcPct val="90000"/>
              </a:lnSpc>
              <a:defRPr/>
            </a:pPr>
            <a:r>
              <a:rPr lang="de-DE" altLang="de-DE" b="1" dirty="0" smtClean="0">
                <a:latin typeface="Arial" charset="0"/>
              </a:rPr>
              <a:t>Oberflächenpressung durch den Airbag</a:t>
            </a:r>
          </a:p>
          <a:p>
            <a:pPr indent="-144000" eaLnBrk="1" hangingPunct="1">
              <a:lnSpc>
                <a:spcPct val="90000"/>
              </a:lnSpc>
              <a:buFont typeface="Wingdings" panose="05000000000000000000" pitchFamily="2" charset="2"/>
              <a:buChar char="§"/>
              <a:defRPr/>
            </a:pPr>
            <a:r>
              <a:rPr lang="de-DE" altLang="de-DE" dirty="0" smtClean="0">
                <a:latin typeface="Arial" charset="0"/>
              </a:rPr>
              <a:t>Bei einer Auslösung werden enorme Stoß- und Presskräfte frei!</a:t>
            </a:r>
            <a:endParaRPr lang="de-DE" altLang="de-DE" dirty="0" smtClean="0">
              <a:solidFill>
                <a:schemeClr val="accent2"/>
              </a:solidFill>
              <a:latin typeface="Arial" charset="0"/>
            </a:endParaRPr>
          </a:p>
          <a:p>
            <a:pPr eaLnBrk="1" hangingPunct="1">
              <a:lnSpc>
                <a:spcPct val="90000"/>
              </a:lnSpc>
              <a:defRPr/>
            </a:pPr>
            <a:endParaRPr lang="de-DE" altLang="de-DE" dirty="0" smtClean="0">
              <a:solidFill>
                <a:schemeClr val="accent2"/>
              </a:solidFill>
              <a:latin typeface="Arial" charset="0"/>
            </a:endParaRPr>
          </a:p>
          <a:p>
            <a:pPr eaLnBrk="1" hangingPunct="1">
              <a:lnSpc>
                <a:spcPct val="90000"/>
              </a:lnSpc>
              <a:defRPr/>
            </a:pPr>
            <a:r>
              <a:rPr lang="de-DE" altLang="de-DE" b="1" dirty="0" smtClean="0">
                <a:latin typeface="Arial" charset="0"/>
              </a:rPr>
              <a:t>Entstehenden Schalldruck</a:t>
            </a:r>
            <a:endParaRPr lang="de-DE" altLang="de-DE" dirty="0" smtClean="0">
              <a:latin typeface="Arial" charset="0"/>
            </a:endParaRPr>
          </a:p>
          <a:p>
            <a:pPr indent="-144000" eaLnBrk="1" hangingPunct="1">
              <a:lnSpc>
                <a:spcPct val="90000"/>
              </a:lnSpc>
              <a:buFont typeface="Wingdings" pitchFamily="2" charset="2"/>
              <a:buChar char="§"/>
              <a:defRPr/>
            </a:pPr>
            <a:r>
              <a:rPr lang="de-DE" altLang="de-DE" dirty="0" smtClean="0">
                <a:latin typeface="Arial" charset="0"/>
              </a:rPr>
              <a:t>Das Zünden der „Sprengladung“ erzeugt einen Knall von 170 bis 180dBa. Lärmbelastungen um die 100dBa ziehen bereits gesundheitliche Schäden nach sich!</a:t>
            </a:r>
          </a:p>
          <a:p>
            <a:pPr indent="-144000" eaLnBrk="1" hangingPunct="1">
              <a:lnSpc>
                <a:spcPct val="90000"/>
              </a:lnSpc>
              <a:buFont typeface="Wingdings" pitchFamily="2" charset="2"/>
              <a:buChar char="§"/>
              <a:defRPr/>
            </a:pPr>
            <a:r>
              <a:rPr lang="de-DE" altLang="de-DE" dirty="0" smtClean="0">
                <a:latin typeface="Arial" charset="0"/>
              </a:rPr>
              <a:t>Im Unfallgeschehen geht der kurze Knall unter und wird von den Insassen fast nicht wahrgenommen.!</a:t>
            </a:r>
          </a:p>
          <a:p>
            <a:pPr indent="-144000" eaLnBrk="1" hangingPunct="1">
              <a:lnSpc>
                <a:spcPct val="90000"/>
              </a:lnSpc>
              <a:buFont typeface="Wingdings" pitchFamily="2" charset="2"/>
              <a:buChar char="§"/>
              <a:defRPr/>
            </a:pPr>
            <a:r>
              <a:rPr lang="de-DE" altLang="de-DE" dirty="0" smtClean="0">
                <a:latin typeface="Arial" charset="0"/>
              </a:rPr>
              <a:t>Achtung:  Einsatzkräfte sollten Gehörschutz tragen!</a:t>
            </a:r>
          </a:p>
          <a:p>
            <a:pPr eaLnBrk="1" hangingPunct="1">
              <a:lnSpc>
                <a:spcPct val="90000"/>
              </a:lnSpc>
              <a:defRPr/>
            </a:pPr>
            <a:endParaRPr lang="de-DE" altLang="de-DE" dirty="0" smtClean="0">
              <a:latin typeface="Arial" charset="0"/>
            </a:endParaRPr>
          </a:p>
          <a:p>
            <a:pPr eaLnBrk="1" hangingPunct="1">
              <a:lnSpc>
                <a:spcPct val="90000"/>
              </a:lnSpc>
              <a:buFont typeface="Wingdings" panose="05000000000000000000" pitchFamily="2" charset="2"/>
              <a:buNone/>
              <a:defRPr/>
            </a:pPr>
            <a:r>
              <a:rPr lang="de-DE" altLang="de-DE" b="1" dirty="0" smtClean="0">
                <a:latin typeface="Arial" charset="0"/>
              </a:rPr>
              <a:t>Verbrennungsgase </a:t>
            </a:r>
          </a:p>
          <a:p>
            <a:pPr indent="-144000" eaLnBrk="1" hangingPunct="1">
              <a:lnSpc>
                <a:spcPct val="90000"/>
              </a:lnSpc>
              <a:buClr>
                <a:schemeClr val="accent2"/>
              </a:buClr>
              <a:buFont typeface="Wingdings" pitchFamily="2" charset="2"/>
              <a:buChar char="§"/>
              <a:defRPr/>
            </a:pPr>
            <a:r>
              <a:rPr lang="de-DE" altLang="de-DE" dirty="0" smtClean="0">
                <a:latin typeface="Arial" charset="0"/>
              </a:rPr>
              <a:t>Nach Auslösen des Airbags kann der Gasgenerator bis zu 700°C heiß sein. Dies kann bis zu 30 Minuten nach Auslösung zu Verbrennungen führen!</a:t>
            </a:r>
          </a:p>
          <a:p>
            <a:pPr indent="-144000" eaLnBrk="1" hangingPunct="1">
              <a:lnSpc>
                <a:spcPct val="90000"/>
              </a:lnSpc>
              <a:buClr>
                <a:schemeClr val="accent2"/>
              </a:buClr>
              <a:buFont typeface="Wingdings" pitchFamily="2" charset="2"/>
              <a:buChar char="§"/>
              <a:defRPr/>
            </a:pPr>
            <a:r>
              <a:rPr lang="de-DE" altLang="de-DE" dirty="0" smtClean="0">
                <a:latin typeface="Arial" charset="0"/>
              </a:rPr>
              <a:t>Die weiße puderartige Beschichtung ist leicht alkalisch !</a:t>
            </a:r>
          </a:p>
          <a:p>
            <a:pPr indent="-144000" eaLnBrk="1" hangingPunct="1">
              <a:lnSpc>
                <a:spcPct val="90000"/>
              </a:lnSpc>
              <a:buClr>
                <a:schemeClr val="accent2"/>
              </a:buClr>
              <a:buFont typeface="Wingdings" pitchFamily="2" charset="2"/>
              <a:buChar char="§"/>
              <a:defRPr/>
            </a:pPr>
            <a:r>
              <a:rPr lang="de-DE" altLang="de-DE" dirty="0" smtClean="0">
                <a:latin typeface="Arial" charset="0"/>
              </a:rPr>
              <a:t>Vorsicht es gibt mehrstufige </a:t>
            </a:r>
            <a:r>
              <a:rPr lang="de-DE" altLang="de-DE" dirty="0" err="1" smtClean="0">
                <a:latin typeface="Arial" charset="0"/>
              </a:rPr>
              <a:t>Airbageinheiten</a:t>
            </a:r>
            <a:r>
              <a:rPr lang="de-DE" altLang="de-DE" dirty="0" smtClean="0">
                <a:latin typeface="Arial" charset="0"/>
              </a:rPr>
              <a:t>, diese sollten immer wie ein nicht ausgelöster Airbag behandelt werden!</a:t>
            </a:r>
          </a:p>
          <a:p>
            <a:pPr eaLnBrk="1" hangingPunct="1">
              <a:lnSpc>
                <a:spcPct val="90000"/>
              </a:lnSpc>
              <a:buClr>
                <a:schemeClr val="accent2"/>
              </a:buClr>
              <a:buFont typeface="Wingdings" pitchFamily="2" charset="2"/>
              <a:buNone/>
              <a:defRPr/>
            </a:pPr>
            <a:endParaRPr lang="de-DE" altLang="de-DE" dirty="0" smtClean="0">
              <a:latin typeface="Arial" charset="0"/>
            </a:endParaRPr>
          </a:p>
          <a:p>
            <a:pPr eaLnBrk="1" hangingPunct="1">
              <a:lnSpc>
                <a:spcPct val="90000"/>
              </a:lnSpc>
              <a:defRPr/>
            </a:pPr>
            <a:endParaRPr lang="de-DE" altLang="de-DE" dirty="0" smtClean="0">
              <a:latin typeface="Arial" charset="0"/>
            </a:endParaRPr>
          </a:p>
          <a:p>
            <a:pPr eaLnBrk="1" hangingPunct="1">
              <a:defRPr/>
            </a:pPr>
            <a:endParaRPr lang="de-DE" altLang="de-DE"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2782CACC-5DA6-4B5E-B02D-105CD1313546}" type="slidenum">
              <a:rPr lang="de-DE" altLang="de-DE" sz="1200" smtClean="0">
                <a:latin typeface="Times New Roman" panose="02020603050405020304" pitchFamily="18" charset="0"/>
              </a:rPr>
              <a:pPr/>
              <a:t>16</a:t>
            </a:fld>
            <a:endParaRPr lang="de-DE" altLang="de-DE" sz="1200" smtClean="0">
              <a:latin typeface="Times New Roman" panose="02020603050405020304"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679450" y="4716463"/>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b="1" smtClean="0">
                <a:latin typeface="Arial" panose="020B0604020202020204" pitchFamily="34" charset="0"/>
              </a:rPr>
              <a:t>Mechanisch oder pyrotechnisch!</a:t>
            </a:r>
          </a:p>
          <a:p>
            <a:pPr eaLnBrk="1" hangingPunct="1"/>
            <a:r>
              <a:rPr lang="de-DE" altLang="de-DE" smtClean="0">
                <a:latin typeface="Arial" panose="020B0604020202020204" pitchFamily="34" charset="0"/>
              </a:rPr>
              <a:t>Auslösung, wenn Insasse durch Unfall in den Sitz gedrückt wird (Heckaufprall) – Kopfstütze wird nach vorne gedrückt; Schleudertraumschutzsystem (WHIPS bei Volvo...); WILL  (Whiplash Injury Lessing) Toyota Yaris!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68D5718A-93D0-4036-BFD2-0751C1210192}" type="slidenum">
              <a:rPr lang="de-DE" altLang="de-DE" sz="1200" smtClean="0">
                <a:latin typeface="Times New Roman" panose="02020603050405020304" pitchFamily="18" charset="0"/>
              </a:rPr>
              <a:pPr/>
              <a:t>17</a:t>
            </a:fld>
            <a:endParaRPr lang="de-DE" altLang="de-DE" sz="1200" smtClean="0">
              <a:latin typeface="Times New Roman" panose="02020603050405020304" pitchFamily="18" charset="0"/>
            </a:endParaRPr>
          </a:p>
        </p:txBody>
      </p:sp>
      <p:sp>
        <p:nvSpPr>
          <p:cNvPr id="37891" name="Rectangle 2"/>
          <p:cNvSpPr>
            <a:spLocks noGrp="1" noRot="1" noChangeAspect="1" noChangeArrowheads="1" noTextEdit="1"/>
          </p:cNvSpPr>
          <p:nvPr>
            <p:ph type="sldImg"/>
          </p:nvPr>
        </p:nvSpPr>
        <p:spPr>
          <a:xfrm>
            <a:off x="906463" y="733425"/>
            <a:ext cx="4986337" cy="3741738"/>
          </a:xfrm>
          <a:ln/>
        </p:spPr>
      </p:sp>
      <p:sp>
        <p:nvSpPr>
          <p:cNvPr id="66564" name="Rectangle 3"/>
          <p:cNvSpPr>
            <a:spLocks noGrp="1" noChangeArrowheads="1"/>
          </p:cNvSpPr>
          <p:nvPr>
            <p:ph type="body" idx="1"/>
          </p:nvPr>
        </p:nvSpPr>
        <p:spPr>
          <a:xfrm>
            <a:off x="887413" y="4721225"/>
            <a:ext cx="5022850" cy="44735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defRPr/>
            </a:pPr>
            <a:r>
              <a:rPr lang="de-DE" altLang="de-DE" b="1" dirty="0" smtClean="0">
                <a:latin typeface="Arial" charset="0"/>
              </a:rPr>
              <a:t>Mechanische Gurtstraffer oder pyrotechnisch</a:t>
            </a:r>
          </a:p>
          <a:p>
            <a:pPr indent="-144000" eaLnBrk="1" hangingPunct="1">
              <a:buFont typeface="Wingdings" panose="05000000000000000000" pitchFamily="2" charset="2"/>
              <a:buChar char="§"/>
              <a:defRPr/>
            </a:pPr>
            <a:r>
              <a:rPr lang="de-DE" altLang="de-DE" dirty="0" smtClean="0">
                <a:latin typeface="Arial" charset="0"/>
              </a:rPr>
              <a:t>Gurtschlossstraffer oder Gurtstraffer, Auslösung bei Aktivierung der Front- und Seitenairbag und bei Überschlag; Reduktion der </a:t>
            </a:r>
            <a:r>
              <a:rPr lang="de-DE" altLang="de-DE" dirty="0" err="1" smtClean="0">
                <a:latin typeface="Arial" charset="0"/>
              </a:rPr>
              <a:t>Gurtlose</a:t>
            </a:r>
            <a:r>
              <a:rPr lang="de-DE" altLang="de-DE" dirty="0" smtClean="0">
                <a:latin typeface="Arial" charset="0"/>
              </a:rPr>
              <a:t> von ca. 100 mm; Kraftbegrenzer!</a:t>
            </a:r>
          </a:p>
          <a:p>
            <a:pPr indent="-144000" eaLnBrk="1" hangingPunct="1">
              <a:buFont typeface="Wingdings" panose="05000000000000000000" pitchFamily="2" charset="2"/>
              <a:buChar char="§"/>
              <a:defRPr/>
            </a:pPr>
            <a:r>
              <a:rPr lang="de-DE" altLang="de-DE" dirty="0" smtClean="0">
                <a:latin typeface="Arial" charset="0"/>
              </a:rPr>
              <a:t>In der Regel können die Gurtschlösser nach einem Unfall noch normal geöffnet werden!</a:t>
            </a:r>
          </a:p>
          <a:p>
            <a:pPr indent="-144000" eaLnBrk="1" hangingPunct="1">
              <a:buFont typeface="Wingdings" panose="05000000000000000000" pitchFamily="2" charset="2"/>
              <a:buChar char="§"/>
              <a:defRPr/>
            </a:pPr>
            <a:r>
              <a:rPr lang="de-DE" altLang="de-DE" dirty="0" smtClean="0">
                <a:latin typeface="Arial" charset="0"/>
              </a:rPr>
              <a:t>Jedoch ist es meist sinnvoller, die Gurte an einer gut zugänglichen Stelle durchzuschneiden!</a:t>
            </a:r>
          </a:p>
          <a:p>
            <a:pPr eaLnBrk="1" hangingPunct="1">
              <a:defRPr/>
            </a:pPr>
            <a:endParaRPr lang="de-DE" altLang="de-DE" dirty="0" smtClean="0">
              <a:latin typeface="Arial" charset="0"/>
            </a:endParaRPr>
          </a:p>
          <a:p>
            <a:pPr eaLnBrk="1" hangingPunct="1">
              <a:defRPr/>
            </a:pPr>
            <a:endParaRPr lang="de-DE" altLang="de-DE" dirty="0" smtClean="0">
              <a:latin typeface="Arial" charset="0"/>
            </a:endParaRPr>
          </a:p>
          <a:p>
            <a:pPr eaLnBrk="1" hangingPunct="1">
              <a:defRPr/>
            </a:pPr>
            <a:endParaRPr lang="de-DE" altLang="de-DE" sz="140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9F40C924-32DD-4338-953B-0CCCE532B1D8}" type="slidenum">
              <a:rPr lang="de-DE" altLang="de-DE" sz="1200" smtClean="0">
                <a:latin typeface="Times New Roman" panose="02020603050405020304" pitchFamily="18" charset="0"/>
              </a:rPr>
              <a:pPr/>
              <a:t>20</a:t>
            </a:fld>
            <a:endParaRPr lang="de-DE" altLang="de-DE" sz="1200" smtClean="0">
              <a:latin typeface="Times New Roman" panose="02020603050405020304" pitchFamily="18" charset="0"/>
            </a:endParaRPr>
          </a:p>
        </p:txBody>
      </p:sp>
      <p:sp>
        <p:nvSpPr>
          <p:cNvPr id="41987"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de-DE" altLang="de-DE" b="1" dirty="0" smtClean="0">
                <a:latin typeface="Arial" charset="0"/>
              </a:rPr>
              <a:t>Wo ist die Batterie, wie viele Batterien gibt es? </a:t>
            </a:r>
            <a:endParaRPr lang="de-DE" altLang="de-DE" dirty="0" smtClean="0">
              <a:latin typeface="Arial" charset="0"/>
            </a:endParaRPr>
          </a:p>
          <a:p>
            <a:pPr indent="-144000" eaLnBrk="1" hangingPunct="1">
              <a:buFont typeface="Wingdings" panose="05000000000000000000" pitchFamily="2" charset="2"/>
              <a:buChar char="§"/>
              <a:defRPr/>
            </a:pPr>
            <a:r>
              <a:rPr lang="de-DE" altLang="de-DE" dirty="0" smtClean="0">
                <a:latin typeface="Arial" charset="0"/>
              </a:rPr>
              <a:t>Abklemmen der Batterie (zuerst Minuspol) auch bei ausgelöster Sicherheitsbatterieklemme; vorher Nutzung der elektrischen Systeme (Fensterheber, Sitzverstellung, ROPS (Komfortauslösung))!</a:t>
            </a:r>
          </a:p>
          <a:p>
            <a:pPr indent="-144000" eaLnBrk="1" hangingPunct="1">
              <a:buFont typeface="Wingdings" panose="05000000000000000000" pitchFamily="2" charset="2"/>
              <a:buChar char="§"/>
              <a:defRPr/>
            </a:pPr>
            <a:r>
              <a:rPr lang="de-DE" altLang="de-DE" dirty="0" smtClean="0">
                <a:latin typeface="Arial" charset="0"/>
              </a:rPr>
              <a:t>Golf R 32 Batterie in Kofferraum unter Verkleidungsblech </a:t>
            </a:r>
            <a:r>
              <a:rPr lang="de-DE" altLang="de-DE" dirty="0" smtClean="0">
                <a:latin typeface="Arial" charset="0"/>
                <a:sym typeface="Wingdings" pitchFamily="2" charset="2"/>
              </a:rPr>
              <a:t> schwierig zu finden!</a:t>
            </a:r>
          </a:p>
          <a:p>
            <a:pPr indent="-144000" eaLnBrk="1" hangingPunct="1">
              <a:buFont typeface="Wingdings" panose="05000000000000000000" pitchFamily="2" charset="2"/>
              <a:buChar char="§"/>
              <a:defRPr/>
            </a:pPr>
            <a:r>
              <a:rPr lang="de-DE" altLang="de-DE" dirty="0" smtClean="0">
                <a:latin typeface="Arial" charset="0"/>
                <a:sym typeface="Wingdings" pitchFamily="2" charset="2"/>
              </a:rPr>
              <a:t>Q 7 Batterie unter Sitz  wo sind die Abklemmpunkte!</a:t>
            </a:r>
            <a:endParaRPr lang="de-DE" altLang="de-DE" dirty="0" smtClean="0">
              <a:latin typeface="Arial" charset="0"/>
            </a:endParaRPr>
          </a:p>
          <a:p>
            <a:pPr eaLnBrk="1" hangingPunct="1">
              <a:defRPr/>
            </a:pPr>
            <a:endParaRPr lang="de-DE" altLang="de-DE" dirty="0" smtClean="0">
              <a:latin typeface="Arial" charset="0"/>
            </a:endParaRPr>
          </a:p>
          <a:p>
            <a:pPr eaLnBrk="1" hangingPunct="1">
              <a:defRPr/>
            </a:pPr>
            <a:r>
              <a:rPr lang="de-DE" altLang="de-DE" b="1" dirty="0" smtClean="0">
                <a:latin typeface="Arial" charset="0"/>
              </a:rPr>
              <a:t>BMW: Sicherheitsbatterieklemme</a:t>
            </a:r>
          </a:p>
          <a:p>
            <a:pPr indent="-144000" eaLnBrk="1" hangingPunct="1">
              <a:buFont typeface="Wingdings" panose="05000000000000000000" pitchFamily="2" charset="2"/>
              <a:buChar char="§"/>
              <a:defRPr/>
            </a:pPr>
            <a:r>
              <a:rPr lang="de-DE" altLang="de-DE" dirty="0" smtClean="0">
                <a:latin typeface="Arial" charset="0"/>
              </a:rPr>
              <a:t>Trennt Batteriepluspol zwischen Anlasser und Batterie und verhindert damit Kurzschlüsse; restliche Verbraucher und Schutzsysteme sind weiterhin aktiv!</a:t>
            </a:r>
          </a:p>
          <a:p>
            <a:pPr eaLnBrk="1" hangingPunct="1">
              <a:defRPr/>
            </a:pPr>
            <a:endParaRPr lang="de-DE" altLang="de-DE" dirty="0"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4E10191F-D618-4FC7-B484-7A6FCC93E7D6}" type="slidenum">
              <a:rPr lang="de-DE" altLang="de-DE" sz="1200" smtClean="0">
                <a:latin typeface="Times New Roman" panose="02020603050405020304" pitchFamily="18" charset="0"/>
              </a:rPr>
              <a:pPr/>
              <a:t>23</a:t>
            </a:fld>
            <a:endParaRPr lang="de-DE" altLang="de-DE" sz="1200" smtClean="0">
              <a:latin typeface="Times New Roman" panose="02020603050405020304" pitchFamily="18"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42875">
              <a:buFont typeface="Wingdings" panose="05000000000000000000" pitchFamily="2" charset="2"/>
              <a:buChar char="§"/>
            </a:pPr>
            <a:r>
              <a:rPr lang="de-DE" altLang="de-DE" smtClean="0"/>
              <a:t>Aufgrund von gesetzlichen Vorgaben ist derzeit die Verwendung von Kunststoffen in der Windschutzscheibe von Serienfahrzeugen nicht zugelassen!</a:t>
            </a:r>
          </a:p>
          <a:p>
            <a:pPr indent="-142875">
              <a:buFont typeface="Wingdings" panose="05000000000000000000" pitchFamily="2" charset="2"/>
              <a:buChar char="§"/>
            </a:pPr>
            <a:r>
              <a:rPr lang="de-DE" altLang="de-DE" smtClean="0"/>
              <a:t>Als schnelle und einfache Methode zum Schneiden von Polykarbonat hat sich der Einsatz einer Säbelsäge bewährt!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a:ln/>
        </p:spPr>
      </p:sp>
      <p:sp>
        <p:nvSpPr>
          <p:cNvPr id="5529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42875">
              <a:buFont typeface="Wingdings" panose="05000000000000000000" pitchFamily="2" charset="2"/>
              <a:buChar char="§"/>
            </a:pPr>
            <a:r>
              <a:rPr lang="de-DE" altLang="de-DE" smtClean="0"/>
              <a:t>Odorierung von Wasserstoff ist derzeit nicht möglich, da durch das Odorierungsmittel die Brennstoffzelle zerstört wird!</a:t>
            </a:r>
          </a:p>
        </p:txBody>
      </p:sp>
      <p:sp>
        <p:nvSpPr>
          <p:cNvPr id="5530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0652A38D-ECDF-48A8-A158-0801DBF89D4B}" type="slidenum">
              <a:rPr lang="de-DE" altLang="de-DE" sz="1200" smtClean="0">
                <a:latin typeface="Times New Roman" panose="02020603050405020304" pitchFamily="18" charset="0"/>
              </a:rPr>
              <a:pPr/>
              <a:t>31</a:t>
            </a:fld>
            <a:endParaRPr lang="de-DE" altLang="de-DE" sz="1200" smtClean="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a:ln/>
        </p:spPr>
      </p:sp>
      <p:sp>
        <p:nvSpPr>
          <p:cNvPr id="5734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42875">
              <a:buFont typeface="Wingdings" panose="05000000000000000000" pitchFamily="2" charset="2"/>
              <a:buChar char="§"/>
            </a:pPr>
            <a:r>
              <a:rPr lang="de-DE" altLang="de-DE" smtClean="0"/>
              <a:t>Die Flüssigwasserstoffspeicherung findet so gut wie keine Anwendung!</a:t>
            </a:r>
          </a:p>
          <a:p>
            <a:pPr marL="171450" indent="-142875">
              <a:buFont typeface="Wingdings" panose="05000000000000000000" pitchFamily="2" charset="2"/>
              <a:buChar char="§"/>
            </a:pPr>
            <a:endParaRPr lang="de-DE" altLang="de-DE" smtClean="0"/>
          </a:p>
          <a:p>
            <a:pPr marL="171450" indent="-142875">
              <a:buFont typeface="Wingdings" panose="05000000000000000000" pitchFamily="2" charset="2"/>
              <a:buChar char="§"/>
            </a:pPr>
            <a:r>
              <a:rPr lang="de-DE" altLang="de-DE" smtClean="0"/>
              <a:t>Problem der Flüssigwasserstoffspeicherung liegt in der extrem niedrigen Siedetemperatur von etwa -253 °C. Das bedeutet, dass an die Isolierung dieser Speicher technisch hohe Anforderungen gestellt werden. Bei der Isolierung wird entweder ein Vakuum vergleichbar der Thermoskanne oder Isolierung auf Kunststoffbasis verwendet. Unabhängig von der verwendeten Isolierung ist ein langsamer Temperaturanstieg im Behälter technisch nicht vermeidbar. Daher kommt es bei der Flüssigwasserstoffspeicherung ständig zu einem geringen Verdampfen des Inhaltes, der über entsprechende Sicherheitsventile an die Umgebung abgegeben werden muss. Je nach Umgebungsbedingungen kann  dies bis zu 3% des Inhaltes pro Tag ausmachen. Man spricht in diesem Zusammenhang vom sogenannten Boil-Off!</a:t>
            </a:r>
          </a:p>
        </p:txBody>
      </p:sp>
      <p:sp>
        <p:nvSpPr>
          <p:cNvPr id="5734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3004E58E-071B-4EC9-9A57-CCA0B2DAD508}" type="slidenum">
              <a:rPr lang="de-DE" altLang="de-DE" sz="1200" smtClean="0">
                <a:latin typeface="Times New Roman" panose="02020603050405020304" pitchFamily="18" charset="0"/>
              </a:rPr>
              <a:pPr/>
              <a:t>32</a:t>
            </a:fld>
            <a:endParaRPr lang="de-DE" altLang="de-DE" sz="1200" smtClean="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latin typeface="Arial" panose="020B0604020202020204" pitchFamily="34" charset="0"/>
              </a:rPr>
              <a:t>Aufgrund der Tatsache, dass es sich bei Elektrohybridfahrzeugen um Elektrofahrzeuge handelt und damit in Bezug auf den Einsatz der Feuerwehr vergleichbare Risiken bilden, werden diese Fahrzeuge gemeinsam betrachtet.</a:t>
            </a:r>
          </a:p>
          <a:p>
            <a:endParaRPr lang="de-DE" altLang="de-DE" smtClean="0"/>
          </a:p>
        </p:txBody>
      </p:sp>
      <p:sp>
        <p:nvSpPr>
          <p:cNvPr id="593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7C2EE6C5-9D24-4BBC-BC54-BF56AF1514E6}" type="slidenum">
              <a:rPr lang="de-DE" altLang="de-DE" sz="1200" smtClean="0">
                <a:latin typeface="Times New Roman" panose="02020603050405020304" pitchFamily="18" charset="0"/>
              </a:rPr>
              <a:pPr/>
              <a:t>33</a:t>
            </a:fld>
            <a:endParaRPr lang="de-DE" altLang="de-DE" sz="1200" smtClean="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198A3159-241D-4AEE-BA54-649B6F56174D}" type="slidenum">
              <a:rPr lang="de-DE" altLang="de-DE" sz="1200" smtClean="0">
                <a:latin typeface="Times New Roman" panose="02020603050405020304" pitchFamily="18" charset="0"/>
              </a:rPr>
              <a:pPr/>
              <a:t>2</a:t>
            </a:fld>
            <a:endParaRPr lang="de-DE" altLang="de-DE" sz="1200" smtClean="0">
              <a:latin typeface="Times New Roman" panose="02020603050405020304" pitchFamily="18"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xfrm>
            <a:off x="679450" y="4716463"/>
            <a:ext cx="5438775"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CH"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lienbildplatzhalter 1"/>
          <p:cNvSpPr>
            <a:spLocks noGrp="1" noRot="1" noChangeAspect="1" noTextEdit="1"/>
          </p:cNvSpPr>
          <p:nvPr>
            <p:ph type="sldImg"/>
          </p:nvPr>
        </p:nvSpPr>
        <p:spPr>
          <a:ln/>
        </p:spPr>
      </p:sp>
      <p:sp>
        <p:nvSpPr>
          <p:cNvPr id="6246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latin typeface="Arial" panose="020B0604020202020204" pitchFamily="34" charset="0"/>
            </a:endParaRPr>
          </a:p>
          <a:p>
            <a:endParaRPr lang="de-DE" altLang="de-DE" smtClean="0">
              <a:latin typeface="Arial" panose="020B0604020202020204" pitchFamily="34" charset="0"/>
            </a:endParaRPr>
          </a:p>
        </p:txBody>
      </p:sp>
      <p:sp>
        <p:nvSpPr>
          <p:cNvPr id="62468"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852C171B-089D-475F-BDE7-A733C26F4696}" type="slidenum">
              <a:rPr lang="de-DE" altLang="de-DE" sz="1200" smtClean="0">
                <a:latin typeface="Times New Roman" panose="02020603050405020304" pitchFamily="18" charset="0"/>
              </a:rPr>
              <a:pPr/>
              <a:t>35</a:t>
            </a:fld>
            <a:endParaRPr lang="de-DE" altLang="de-DE" sz="1200" smtClean="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lienbildplatzhalter 1"/>
          <p:cNvSpPr>
            <a:spLocks noGrp="1" noRot="1" noChangeAspect="1" noTextEdit="1"/>
          </p:cNvSpPr>
          <p:nvPr>
            <p:ph type="sldImg"/>
          </p:nvPr>
        </p:nvSpPr>
        <p:spPr>
          <a:ln/>
        </p:spPr>
      </p:sp>
      <p:sp>
        <p:nvSpPr>
          <p:cNvPr id="3" name="Notizenplatzhalter 2"/>
          <p:cNvSpPr>
            <a:spLocks noGrp="1"/>
          </p:cNvSpPr>
          <p:nvPr>
            <p:ph type="body" idx="1"/>
          </p:nvPr>
        </p:nvSpPr>
        <p:spPr/>
        <p:txBody>
          <a:bodyPr>
            <a:normAutofit/>
          </a:bodyPr>
          <a:lstStyle/>
          <a:p>
            <a:pPr indent="-144000">
              <a:buFont typeface="Wingdings" pitchFamily="2" charset="2"/>
              <a:buChar char="§"/>
              <a:defRPr/>
            </a:pPr>
            <a:r>
              <a:rPr lang="de-DE" dirty="0" smtClean="0">
                <a:latin typeface="Arial" charset="0"/>
              </a:rPr>
              <a:t> </a:t>
            </a:r>
            <a:r>
              <a:rPr lang="de-DE" dirty="0" smtClean="0"/>
              <a:t>Welche Antriebsart ist vorhanden?</a:t>
            </a:r>
          </a:p>
          <a:p>
            <a:pPr indent="-144000">
              <a:buFont typeface="Wingdings" pitchFamily="2" charset="2"/>
              <a:buChar char="§"/>
              <a:defRPr/>
            </a:pPr>
            <a:r>
              <a:rPr lang="de-DE" dirty="0" smtClean="0"/>
              <a:t> Wo sitzen die Hauptkomponenten?</a:t>
            </a:r>
          </a:p>
          <a:p>
            <a:pPr indent="-144000">
              <a:buFont typeface="Wingdings" pitchFamily="2" charset="2"/>
              <a:buChar char="§"/>
              <a:defRPr/>
            </a:pPr>
            <a:r>
              <a:rPr lang="de-DE" dirty="0" smtClean="0"/>
              <a:t> Gibt es Sicherheitseinrichtungen oder Abschaltmöglichkeiten?</a:t>
            </a:r>
          </a:p>
          <a:p>
            <a:pPr indent="-144000">
              <a:buFont typeface="Wingdings" pitchFamily="2" charset="2"/>
              <a:buChar char="§"/>
              <a:defRPr/>
            </a:pPr>
            <a:r>
              <a:rPr lang="de-DE" dirty="0" smtClean="0"/>
              <a:t> Wo finde ich technische Informationen zum Fahrzeug?</a:t>
            </a:r>
          </a:p>
          <a:p>
            <a:pPr indent="-144000">
              <a:buFont typeface="Wingdings" pitchFamily="2" charset="2"/>
              <a:buChar char="§"/>
              <a:defRPr/>
            </a:pPr>
            <a:r>
              <a:rPr lang="de-DE" dirty="0" smtClean="0"/>
              <a:t> …</a:t>
            </a:r>
          </a:p>
          <a:p>
            <a:pPr>
              <a:buFont typeface="Wingdings" pitchFamily="2" charset="2"/>
              <a:buChar char="§"/>
              <a:defRPr/>
            </a:pPr>
            <a:endParaRPr lang="de-DE" dirty="0" smtClean="0"/>
          </a:p>
          <a:p>
            <a:pPr indent="-144000">
              <a:buFont typeface="Wingdings" pitchFamily="2" charset="2"/>
              <a:buChar char="§"/>
              <a:defRPr/>
            </a:pPr>
            <a:r>
              <a:rPr lang="de-DE" dirty="0" smtClean="0"/>
              <a:t> Befragung von Beteiligten</a:t>
            </a:r>
          </a:p>
          <a:p>
            <a:pPr indent="-144000">
              <a:buFont typeface="Wingdings" pitchFamily="2" charset="2"/>
              <a:buChar char="§"/>
              <a:defRPr/>
            </a:pPr>
            <a:r>
              <a:rPr lang="de-DE" dirty="0" smtClean="0"/>
              <a:t> Aufkleber oder Typenkennzeichnung</a:t>
            </a:r>
          </a:p>
          <a:p>
            <a:pPr indent="-144000">
              <a:buFont typeface="Wingdings" pitchFamily="2" charset="2"/>
              <a:buChar char="§"/>
              <a:defRPr/>
            </a:pPr>
            <a:r>
              <a:rPr lang="de-DE" dirty="0" smtClean="0"/>
              <a:t> Auspuff vorhanden?</a:t>
            </a:r>
          </a:p>
          <a:p>
            <a:pPr indent="-144000">
              <a:buFont typeface="Wingdings" pitchFamily="2" charset="2"/>
              <a:buChar char="§"/>
              <a:defRPr/>
            </a:pPr>
            <a:r>
              <a:rPr lang="de-DE" dirty="0" smtClean="0"/>
              <a:t> Gekennzeichnete Trennschalter?</a:t>
            </a:r>
          </a:p>
          <a:p>
            <a:pPr indent="-144000">
              <a:buFont typeface="Wingdings" pitchFamily="2" charset="2"/>
              <a:buChar char="§"/>
              <a:defRPr/>
            </a:pPr>
            <a:r>
              <a:rPr lang="de-DE" dirty="0" smtClean="0"/>
              <a:t> Rettungskarten vorhanden?</a:t>
            </a:r>
          </a:p>
          <a:p>
            <a:pPr indent="-144000">
              <a:buFont typeface="Wingdings" pitchFamily="2" charset="2"/>
              <a:buChar char="§"/>
              <a:defRPr/>
            </a:pPr>
            <a:r>
              <a:rPr lang="de-DE" dirty="0" smtClean="0"/>
              <a:t> Überprüfung Tankdeckel</a:t>
            </a:r>
          </a:p>
          <a:p>
            <a:pPr indent="-144000">
              <a:buFont typeface="Wingdings" pitchFamily="2" charset="2"/>
              <a:buChar char="§"/>
              <a:defRPr/>
            </a:pPr>
            <a:r>
              <a:rPr lang="de-DE" dirty="0" smtClean="0"/>
              <a:t> …</a:t>
            </a:r>
          </a:p>
          <a:p>
            <a:pPr>
              <a:defRPr/>
            </a:pPr>
            <a:endParaRPr lang="de-DE" dirty="0" smtClean="0">
              <a:latin typeface="Arial" charset="0"/>
            </a:endParaRPr>
          </a:p>
          <a:p>
            <a:pPr>
              <a:defRPr/>
            </a:pPr>
            <a:endParaRPr lang="de-DE" dirty="0" smtClean="0">
              <a:latin typeface="Arial" charset="0"/>
            </a:endParaRPr>
          </a:p>
        </p:txBody>
      </p:sp>
      <p:sp>
        <p:nvSpPr>
          <p:cNvPr id="645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25616248-03CB-4C62-AD24-1B3B0F537BAF}" type="slidenum">
              <a:rPr lang="de-DE" altLang="de-DE" sz="1200" smtClean="0">
                <a:latin typeface="Times New Roman" panose="02020603050405020304" pitchFamily="18" charset="0"/>
              </a:rPr>
              <a:pPr/>
              <a:t>36</a:t>
            </a:fld>
            <a:endParaRPr lang="de-DE" altLang="de-DE" sz="1200" smtClean="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400B9BA1-98AC-4B37-93CF-A975586DD747}" type="slidenum">
              <a:rPr lang="de-DE" altLang="de-DE" sz="1200" smtClean="0">
                <a:latin typeface="Times New Roman" panose="02020603050405020304" pitchFamily="18" charset="0"/>
              </a:rPr>
              <a:pPr/>
              <a:t>37</a:t>
            </a:fld>
            <a:endParaRPr lang="de-DE" altLang="de-DE" sz="1200" smtClean="0">
              <a:latin typeface="Times New Roman" panose="02020603050405020304" pitchFamily="18" charset="0"/>
            </a:endParaRPr>
          </a:p>
        </p:txBody>
      </p:sp>
      <p:sp>
        <p:nvSpPr>
          <p:cNvPr id="66563"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de-DE" altLang="de-DE" b="1" dirty="0" smtClean="0"/>
              <a:t>Zusätzliche Hinweise:</a:t>
            </a:r>
          </a:p>
          <a:p>
            <a:pPr indent="-144000" eaLnBrk="1" hangingPunct="1">
              <a:buFont typeface="Wingdings" panose="05000000000000000000" pitchFamily="2" charset="2"/>
              <a:buChar char="§"/>
              <a:defRPr/>
            </a:pPr>
            <a:r>
              <a:rPr lang="de-DE" altLang="de-DE" dirty="0" smtClean="0"/>
              <a:t> Anzahl der Batterien: 2</a:t>
            </a:r>
          </a:p>
          <a:p>
            <a:pPr indent="-144000" eaLnBrk="1" hangingPunct="1">
              <a:buFont typeface="Wingdings" panose="05000000000000000000" pitchFamily="2" charset="2"/>
              <a:buChar char="§"/>
              <a:defRPr/>
            </a:pPr>
            <a:r>
              <a:rPr lang="de-DE" altLang="de-DE" dirty="0" smtClean="0"/>
              <a:t> Einbauort: Unter dem Fahrersitz und Kofferraum</a:t>
            </a:r>
          </a:p>
          <a:p>
            <a:pPr eaLnBrk="1" hangingPunct="1">
              <a:defRPr/>
            </a:pPr>
            <a:endParaRPr lang="de-DE" altLang="de-DE" dirty="0" smtClean="0"/>
          </a:p>
          <a:p>
            <a:pPr eaLnBrk="1" hangingPunct="1">
              <a:defRPr/>
            </a:pPr>
            <a:endParaRPr lang="de-DE" altLang="de-DE"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smtClean="0"/>
              <a:t>Im Auftrag des Verbandes der deutschen Automobilindustrie (VDA) sowie des Verbandes der Internationalen Kraftfahrzeughersteller e. V. (VDIK) hat die Deutsche Automobil Treuhand GmbH (DAT) eine lokale IT-Anwendung zur Bereitstellung originaler Rettungsdatenblätter für Einsatzkräfte von Feuerwehr und Rettungsdienst bereitgestellt. Dieses als SilverDAT-FRS bezeichnete System ermöglicht registrierten und legitimierten Benutzern eine ad-hoc-Abfrage des jeweils aktuellen Rettungsdatenblattes für ein spezielles Fahrzeug anhand eines Fahrzeugsuchbaums oder der Eingabe einer eindeutigen Datenblatt-ID.</a:t>
            </a:r>
          </a:p>
          <a:p>
            <a:endParaRPr lang="de-DE" altLang="de-DE" smtClean="0"/>
          </a:p>
          <a:p>
            <a:r>
              <a:rPr lang="de-DE" altLang="de-DE" smtClean="0"/>
              <a:t>Rettungsleitstellen haben darüber hinaus die Möglichkeit, über eine Datenverbindung des SilverDAT-FRS-Systems auf den Dienst des KBA zuzugreifen. Damit wird unter Eingabe des Kfz-Kennzeichens das Fahrzeug exakt bestimmt und das Rettungsdatenblatt aus dem SilverDAT-FRS-Systems abgerufen. Als weiteres Ergebnis erhält der Nutzer einen Hinwies, wenn es sich um ein Fahrzeug mit alternativen Kraftstoffen handelt. D. h., wenn die Leitstelle der Feuerwehr im Rahmen der Notrufabfrage auch das Kfz-Kennzeichen eines verunfallten Fahrzeuges erfragen kann, so kann bei der Anfahrt der Einsatzkräfte bereits festgestellt werden, ob es sich um ein Fahrzeug mit alternativen Antrieb handelt.</a:t>
            </a:r>
          </a:p>
        </p:txBody>
      </p:sp>
      <p:sp>
        <p:nvSpPr>
          <p:cNvPr id="6861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0B4AEDC5-7067-4F8C-9D83-C28D45104DB5}" type="slidenum">
              <a:rPr lang="de-DE" altLang="de-DE" sz="1200" smtClean="0">
                <a:latin typeface="Times New Roman" panose="02020603050405020304" pitchFamily="18" charset="0"/>
              </a:rPr>
              <a:pPr/>
              <a:t>38</a:t>
            </a:fld>
            <a:endParaRPr lang="de-DE" altLang="de-DE" sz="1200" smtClean="0">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p:cNvSpPr>
            <a:spLocks noGrp="1" noRot="1" noChangeAspect="1" noTextEdit="1"/>
          </p:cNvSpPr>
          <p:nvPr>
            <p:ph type="sldImg"/>
          </p:nvPr>
        </p:nvSpPr>
        <p:spPr>
          <a:ln/>
        </p:spPr>
      </p:sp>
      <p:sp>
        <p:nvSpPr>
          <p:cNvPr id="706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70660"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A0EBA997-EF8C-4456-9D9A-F51DA1602CC3}" type="slidenum">
              <a:rPr lang="de-DE" altLang="de-DE" sz="1200" smtClean="0">
                <a:latin typeface="Times New Roman" panose="02020603050405020304" pitchFamily="18" charset="0"/>
              </a:rPr>
              <a:pPr/>
              <a:t>39</a:t>
            </a:fld>
            <a:endParaRPr lang="de-DE" altLang="de-DE" sz="1200" smtClean="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p:cNvSpPr>
            <a:spLocks noGrp="1" noRot="1" noChangeAspect="1" noTextEdit="1"/>
          </p:cNvSpPr>
          <p:nvPr>
            <p:ph type="sldImg"/>
          </p:nvPr>
        </p:nvSpPr>
        <p:spPr>
          <a:ln/>
        </p:spPr>
      </p:sp>
      <p:sp>
        <p:nvSpPr>
          <p:cNvPr id="133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42875">
              <a:buFont typeface="Wingdings" panose="05000000000000000000" pitchFamily="2" charset="2"/>
              <a:buChar char="§"/>
            </a:pPr>
            <a:r>
              <a:rPr lang="de-DE" altLang="de-DE" smtClean="0"/>
              <a:t>Im modernen Fahrzeugbau kommen vielfältige Materialien zum Einsatz, die sich während der Rettungsarbeiten auch unterschiedlich verhalten können!</a:t>
            </a:r>
          </a:p>
          <a:p>
            <a:pPr indent="-142875">
              <a:buFont typeface="Wingdings" panose="05000000000000000000" pitchFamily="2" charset="2"/>
              <a:buChar char="§"/>
            </a:pPr>
            <a:r>
              <a:rPr lang="de-DE" altLang="de-DE" smtClean="0"/>
              <a:t>Das Trennen von verstärkten und hochfesten Bestandteilen erfordert einen hohen Kraftaufwand, den nur sehr leistungsstarke Schneidgeräte aufbringen können. Mehrschichtige Lagen erschweren zudem das Ansetzen der </a:t>
            </a:r>
            <a:br>
              <a:rPr lang="de-DE" altLang="de-DE" smtClean="0"/>
            </a:br>
            <a:r>
              <a:rPr lang="de-DE" altLang="de-DE" smtClean="0"/>
              <a:t>   Geräte!  </a:t>
            </a:r>
          </a:p>
        </p:txBody>
      </p:sp>
      <p:sp>
        <p:nvSpPr>
          <p:cNvPr id="1331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A7474BD1-427F-40BF-AF0C-22978B24D6D4}" type="slidenum">
              <a:rPr lang="de-DE" altLang="de-DE" sz="1200" smtClean="0">
                <a:latin typeface="Times New Roman" panose="02020603050405020304" pitchFamily="18" charset="0"/>
              </a:rPr>
              <a:pPr/>
              <a:t>4</a:t>
            </a:fld>
            <a:endParaRPr lang="de-DE" altLang="de-DE" sz="1200" smtClean="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p:cNvSpPr>
            <a:spLocks noGrp="1" noRot="1" noChangeAspect="1" noTextEdit="1"/>
          </p:cNvSpPr>
          <p:nvPr>
            <p:ph type="sldImg"/>
          </p:nvPr>
        </p:nvSpPr>
        <p:spPr>
          <a:ln/>
        </p:spPr>
      </p:sp>
      <p:sp>
        <p:nvSpPr>
          <p:cNvPr id="57347"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44000">
              <a:buFont typeface="Wingdings" panose="05000000000000000000" pitchFamily="2" charset="2"/>
              <a:buChar char="§"/>
              <a:defRPr/>
            </a:pPr>
            <a:r>
              <a:rPr lang="de-DE" altLang="de-DE" dirty="0" smtClean="0"/>
              <a:t>Im modernen Fahrzeugbau kommen vielfältige Materialien zum Einsatz, die sich während der Rettungsarbeiten auch unterschiedlich verhalten können!</a:t>
            </a:r>
          </a:p>
          <a:p>
            <a:pPr indent="-144000">
              <a:buFont typeface="Wingdings" panose="05000000000000000000" pitchFamily="2" charset="2"/>
              <a:buChar char="§"/>
              <a:defRPr/>
            </a:pPr>
            <a:r>
              <a:rPr lang="de-DE" altLang="de-DE" dirty="0" smtClean="0"/>
              <a:t>Das Trennen von verstärkten und </a:t>
            </a:r>
            <a:r>
              <a:rPr lang="de-DE" altLang="de-DE" dirty="0" err="1" smtClean="0"/>
              <a:t>hochfesten</a:t>
            </a:r>
            <a:r>
              <a:rPr lang="de-DE" altLang="de-DE" dirty="0" smtClean="0"/>
              <a:t> Bestandteilen erfordert einen hohen Kraftaufwand, den nur sehr leistungsstarke Schneidgeräte aufbringen können. Mehrschichtige Lagen erschweren zudem das Ansetzen der </a:t>
            </a:r>
            <a:br>
              <a:rPr lang="de-DE" altLang="de-DE" dirty="0" smtClean="0"/>
            </a:br>
            <a:r>
              <a:rPr lang="de-DE" altLang="de-DE" dirty="0" smtClean="0"/>
              <a:t>   Geräte!  </a:t>
            </a:r>
          </a:p>
          <a:p>
            <a:pPr>
              <a:defRPr/>
            </a:pPr>
            <a:endParaRPr lang="de-DE" altLang="de-DE" dirty="0" smtClean="0"/>
          </a:p>
        </p:txBody>
      </p:sp>
      <p:sp>
        <p:nvSpPr>
          <p:cNvPr id="1536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73002A40-4F3C-486D-84F4-97DDFC9D367E}" type="slidenum">
              <a:rPr lang="de-DE" altLang="de-DE" sz="1200" smtClean="0">
                <a:latin typeface="Times New Roman" panose="02020603050405020304" pitchFamily="18" charset="0"/>
              </a:rPr>
              <a:pPr/>
              <a:t>5</a:t>
            </a:fld>
            <a:endParaRPr lang="de-DE" altLang="de-DE" sz="1200" smtClean="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D280DC84-6231-4603-B475-27802DB53E1B}" type="slidenum">
              <a:rPr lang="de-DE" altLang="de-DE" sz="1200" smtClean="0">
                <a:latin typeface="Times New Roman" panose="02020603050405020304" pitchFamily="18" charset="0"/>
              </a:rPr>
              <a:pPr/>
              <a:t>8</a:t>
            </a:fld>
            <a:endParaRPr lang="de-DE" altLang="de-DE" sz="1200" smtClean="0">
              <a:latin typeface="Times New Roman" panose="02020603050405020304" pitchFamily="18" charset="0"/>
            </a:endParaRPr>
          </a:p>
        </p:txBody>
      </p:sp>
      <p:sp>
        <p:nvSpPr>
          <p:cNvPr id="19459" name="Rectangle 2"/>
          <p:cNvSpPr>
            <a:spLocks noGrp="1" noRot="1" noChangeAspect="1" noChangeArrowheads="1" noTextEdit="1"/>
          </p:cNvSpPr>
          <p:nvPr>
            <p:ph type="sldImg"/>
          </p:nvPr>
        </p:nvSpPr>
        <p:spPr>
          <a:xfrm>
            <a:off x="906463" y="733425"/>
            <a:ext cx="4986337" cy="3741738"/>
          </a:xfrm>
          <a:ln/>
        </p:spPr>
      </p:sp>
      <p:sp>
        <p:nvSpPr>
          <p:cNvPr id="58372" name="Rectangle 3"/>
          <p:cNvSpPr>
            <a:spLocks noGrp="1" noChangeArrowheads="1"/>
          </p:cNvSpPr>
          <p:nvPr>
            <p:ph type="body" idx="1"/>
          </p:nvPr>
        </p:nvSpPr>
        <p:spPr>
          <a:xfrm>
            <a:off x="887413" y="4721225"/>
            <a:ext cx="5022850" cy="44735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44000" eaLnBrk="1" hangingPunct="1">
              <a:buFont typeface="Wingdings" panose="05000000000000000000" pitchFamily="2" charset="2"/>
              <a:buChar char="§"/>
              <a:defRPr/>
            </a:pPr>
            <a:r>
              <a:rPr lang="de-DE" altLang="de-DE" b="1" dirty="0" smtClean="0">
                <a:latin typeface="Arial" charset="0"/>
              </a:rPr>
              <a:t>Aktive Sicherheitssysteme</a:t>
            </a:r>
            <a:r>
              <a:rPr lang="de-DE" altLang="de-DE" dirty="0" smtClean="0">
                <a:latin typeface="Arial" charset="0"/>
              </a:rPr>
              <a:t> sind Systeme, die einen Unfall verhindern sollen!</a:t>
            </a:r>
          </a:p>
          <a:p>
            <a:pPr indent="-144000" eaLnBrk="1" hangingPunct="1">
              <a:buFont typeface="Wingdings" panose="05000000000000000000" pitchFamily="2" charset="2"/>
              <a:buChar char="§"/>
              <a:defRPr/>
            </a:pPr>
            <a:endParaRPr lang="de-DE" altLang="de-DE" dirty="0" smtClean="0">
              <a:latin typeface="Arial" charset="0"/>
            </a:endParaRPr>
          </a:p>
          <a:p>
            <a:pPr indent="-144000" eaLnBrk="1" hangingPunct="1">
              <a:buFont typeface="Wingdings" panose="05000000000000000000" pitchFamily="2" charset="2"/>
              <a:buChar char="§"/>
              <a:defRPr/>
            </a:pPr>
            <a:r>
              <a:rPr lang="de-DE" altLang="de-DE" b="1" dirty="0" smtClean="0">
                <a:latin typeface="Arial" charset="0"/>
              </a:rPr>
              <a:t>Passive Sicherheitssystem</a:t>
            </a:r>
            <a:r>
              <a:rPr lang="de-DE" altLang="de-DE" dirty="0" smtClean="0">
                <a:latin typeface="Arial" charset="0"/>
              </a:rPr>
              <a:t> sind Systeme, die die Auswirkungen des Unfalls auf den Insassen minimieren sollen; </a:t>
            </a:r>
            <a:r>
              <a:rPr lang="de-DE" altLang="de-DE" dirty="0" err="1" smtClean="0">
                <a:latin typeface="Arial" charset="0"/>
              </a:rPr>
              <a:t>Presafe</a:t>
            </a:r>
            <a:r>
              <a:rPr lang="de-DE" altLang="de-DE" dirty="0" smtClean="0">
                <a:latin typeface="Arial" charset="0"/>
              </a:rPr>
              <a:t> System (z.B. S – Klasse: Beifahrersitz wird in richtige Position zum Airbag gefahren, Sonnendach </a:t>
            </a:r>
            <a:br>
              <a:rPr lang="de-DE" altLang="de-DE" dirty="0" smtClean="0">
                <a:latin typeface="Arial" charset="0"/>
              </a:rPr>
            </a:br>
            <a:r>
              <a:rPr lang="de-DE" altLang="de-DE" dirty="0" smtClean="0">
                <a:latin typeface="Arial" charset="0"/>
              </a:rPr>
              <a:t>   und Seitenfenster werden zugefahren – keine Körperteile sollen beim Überschlag herausfallen; Gurte werden über ein reversibles System gestrafft!</a:t>
            </a:r>
          </a:p>
          <a:p>
            <a:pPr indent="-144000" eaLnBrk="1" hangingPunct="1">
              <a:buFont typeface="Wingdings" panose="05000000000000000000" pitchFamily="2" charset="2"/>
              <a:buChar char="§"/>
              <a:defRPr/>
            </a:pPr>
            <a:endParaRPr lang="en-US" altLang="de-DE" dirty="0" smtClean="0">
              <a:latin typeface="Arial" charset="0"/>
            </a:endParaRPr>
          </a:p>
          <a:p>
            <a:pPr eaLnBrk="1" hangingPunct="1">
              <a:buFont typeface="Wingdings" panose="05000000000000000000" pitchFamily="2" charset="2"/>
              <a:buNone/>
              <a:defRPr/>
            </a:pPr>
            <a:r>
              <a:rPr lang="de-DE" altLang="de-DE" b="1" dirty="0" smtClean="0">
                <a:latin typeface="Arial" charset="0"/>
                <a:cs typeface="Arial" charset="0"/>
              </a:rPr>
              <a:t>HSLA Stahl </a:t>
            </a:r>
            <a:r>
              <a:rPr lang="de-DE" altLang="de-DE" dirty="0" smtClean="0">
                <a:latin typeface="Arial" charset="0"/>
                <a:cs typeface="Arial" charset="0"/>
              </a:rPr>
              <a:t>(high </a:t>
            </a:r>
            <a:r>
              <a:rPr lang="de-DE" altLang="de-DE" dirty="0" err="1" smtClean="0">
                <a:latin typeface="Arial" charset="0"/>
                <a:cs typeface="Arial" charset="0"/>
              </a:rPr>
              <a:t>strength</a:t>
            </a:r>
            <a:r>
              <a:rPr lang="de-DE" altLang="de-DE" dirty="0" smtClean="0">
                <a:latin typeface="Arial" charset="0"/>
                <a:cs typeface="Arial" charset="0"/>
              </a:rPr>
              <a:t> Low </a:t>
            </a:r>
            <a:r>
              <a:rPr lang="de-DE" altLang="de-DE" dirty="0" err="1" smtClean="0">
                <a:latin typeface="Arial" charset="0"/>
                <a:cs typeface="Arial" charset="0"/>
              </a:rPr>
              <a:t>alloy</a:t>
            </a:r>
            <a:r>
              <a:rPr lang="de-DE" altLang="de-DE" dirty="0" smtClean="0">
                <a:latin typeface="Arial" charset="0"/>
                <a:cs typeface="Arial" charset="0"/>
              </a:rPr>
              <a:t> Stahl) </a:t>
            </a:r>
          </a:p>
          <a:p>
            <a:pPr indent="-144000" eaLnBrk="1" hangingPunct="1">
              <a:buFont typeface="Wingdings" panose="05000000000000000000" pitchFamily="2" charset="2"/>
              <a:buChar char="§"/>
              <a:defRPr/>
            </a:pPr>
            <a:r>
              <a:rPr lang="de-DE" altLang="de-DE" dirty="0" smtClean="0">
                <a:latin typeface="Arial" charset="0"/>
                <a:cs typeface="Arial" charset="0"/>
              </a:rPr>
              <a:t>Im allgemeinen sind HSLA Legierungen viel stärker und haltbarer als übliche Kohlenstoffstähle. Sie werden in Autos, in </a:t>
            </a:r>
            <a:r>
              <a:rPr lang="de-DE" altLang="de-DE" dirty="0" err="1" smtClean="0">
                <a:latin typeface="Arial" charset="0"/>
                <a:cs typeface="Arial" charset="0"/>
              </a:rPr>
              <a:t>LKW‘s</a:t>
            </a:r>
            <a:r>
              <a:rPr lang="de-DE" altLang="de-DE" dirty="0" smtClean="0">
                <a:latin typeface="Arial" charset="0"/>
                <a:cs typeface="Arial" charset="0"/>
              </a:rPr>
              <a:t>, in Kränen, in Brücken und in anderen Strukturen eingesetzt wo große Kräfte wirken.</a:t>
            </a:r>
            <a:endParaRPr lang="en-US" altLang="de-DE" dirty="0"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45C539D0-27BD-4061-BB86-A8D58DBE601D}" type="slidenum">
              <a:rPr lang="de-DE" altLang="de-DE" sz="1200" smtClean="0">
                <a:latin typeface="Times New Roman" panose="02020603050405020304" pitchFamily="18" charset="0"/>
              </a:rPr>
              <a:pPr/>
              <a:t>9</a:t>
            </a:fld>
            <a:endParaRPr lang="de-DE" altLang="de-DE" sz="1200" smtClean="0">
              <a:latin typeface="Times New Roman" panose="02020603050405020304" pitchFamily="18" charset="0"/>
            </a:endParaRPr>
          </a:p>
        </p:txBody>
      </p:sp>
      <p:sp>
        <p:nvSpPr>
          <p:cNvPr id="21507"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44000" eaLnBrk="1" hangingPunct="1">
              <a:buFont typeface="Wingdings" panose="05000000000000000000" pitchFamily="2" charset="2"/>
              <a:buChar char="§"/>
              <a:defRPr/>
            </a:pPr>
            <a:r>
              <a:rPr lang="de-DE" altLang="de-DE" dirty="0" smtClean="0"/>
              <a:t>Die Einbauorte sind meist mit der Aufschrift </a:t>
            </a:r>
            <a:r>
              <a:rPr lang="de-DE" altLang="de-DE" b="1" dirty="0" smtClean="0"/>
              <a:t>SRS/Airbag</a:t>
            </a:r>
            <a:r>
              <a:rPr lang="de-DE" altLang="de-DE" dirty="0" smtClean="0"/>
              <a:t> gekennzeichnet.</a:t>
            </a:r>
            <a:endParaRPr lang="de-DE" altLang="de-DE" dirty="0" smtClean="0">
              <a:latin typeface="Arial" charset="0"/>
            </a:endParaRPr>
          </a:p>
          <a:p>
            <a:pPr indent="-144000" eaLnBrk="1" hangingPunct="1">
              <a:buFont typeface="Wingdings" panose="05000000000000000000" pitchFamily="2" charset="2"/>
              <a:buChar char="§"/>
              <a:defRPr/>
            </a:pPr>
            <a:r>
              <a:rPr lang="de-DE" altLang="de-DE" dirty="0" err="1" smtClean="0">
                <a:latin typeface="Arial" charset="0"/>
              </a:rPr>
              <a:t>Airbagsysteme</a:t>
            </a:r>
            <a:r>
              <a:rPr lang="de-DE" altLang="de-DE" dirty="0" smtClean="0">
                <a:latin typeface="Arial" charset="0"/>
              </a:rPr>
              <a:t> für Autos wurden erstmals Mitte der 70er Jahre im amerikanischen Cadillac verbaut. Seither arbeiten mehrere Firmen an deren Weiterentwicklung. In heutigen Neuwagen findet man eine immer höhere </a:t>
            </a:r>
            <a:br>
              <a:rPr lang="de-DE" altLang="de-DE" dirty="0" smtClean="0">
                <a:latin typeface="Arial" charset="0"/>
              </a:rPr>
            </a:br>
            <a:r>
              <a:rPr lang="de-DE" altLang="de-DE" dirty="0" smtClean="0">
                <a:latin typeface="Arial" charset="0"/>
              </a:rPr>
              <a:t>   Anzahl von Airbags, die alle über ein Steuersystem zwischen den beiden vorderen Fußräumen ausgelöst werden.</a:t>
            </a:r>
          </a:p>
          <a:p>
            <a:pPr eaLnBrk="1" hangingPunct="1">
              <a:defRPr/>
            </a:pPr>
            <a:endParaRPr lang="de-DE" altLang="de-DE"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7AEC0942-B5DE-4F61-A929-D15FE3FEAC04}" type="slidenum">
              <a:rPr lang="de-DE" altLang="de-DE" sz="1200" smtClean="0">
                <a:latin typeface="Times New Roman" panose="02020603050405020304" pitchFamily="18" charset="0"/>
              </a:rPr>
              <a:pPr/>
              <a:t>10</a:t>
            </a:fld>
            <a:endParaRPr lang="de-DE" altLang="de-DE" sz="1200" smtClean="0">
              <a:latin typeface="Times New Roman" panose="02020603050405020304" pitchFamily="18" charset="0"/>
            </a:endParaRPr>
          </a:p>
        </p:txBody>
      </p:sp>
      <p:sp>
        <p:nvSpPr>
          <p:cNvPr id="23555"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679450" y="4716463"/>
            <a:ext cx="5438775" cy="4467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de-DE" altLang="de-DE" b="1" dirty="0" smtClean="0">
                <a:latin typeface="Arial" charset="0"/>
              </a:rPr>
              <a:t>Fahrerairbags:</a:t>
            </a:r>
          </a:p>
          <a:p>
            <a:pPr indent="-144000" eaLnBrk="1" hangingPunct="1">
              <a:buFont typeface="Wingdings" panose="05000000000000000000" pitchFamily="2" charset="2"/>
              <a:buChar char="§"/>
              <a:defRPr/>
            </a:pPr>
            <a:r>
              <a:rPr lang="de-DE" altLang="de-DE" dirty="0" smtClean="0">
                <a:latin typeface="Arial" charset="0"/>
              </a:rPr>
              <a:t>Adaptive Frontairbags (Fahrer/Beifahrer) mit Unfallschwereerkennung in der Fahrzeugfront!</a:t>
            </a:r>
          </a:p>
          <a:p>
            <a:pPr indent="-144000" eaLnBrk="1" hangingPunct="1">
              <a:buFont typeface="Wingdings" panose="05000000000000000000" pitchFamily="2" charset="2"/>
              <a:buChar char="§"/>
              <a:defRPr/>
            </a:pPr>
            <a:r>
              <a:rPr lang="de-DE" altLang="de-DE" dirty="0" smtClean="0">
                <a:latin typeface="Arial" charset="0"/>
              </a:rPr>
              <a:t>Auslösung ab einer bestimmten Fahrgeschwindigkeit!</a:t>
            </a:r>
          </a:p>
          <a:p>
            <a:pPr eaLnBrk="1" hangingPunct="1">
              <a:defRPr/>
            </a:pPr>
            <a:endParaRPr lang="de-DE" altLang="de-DE" dirty="0" smtClean="0">
              <a:latin typeface="Arial" charset="0"/>
            </a:endParaRPr>
          </a:p>
          <a:p>
            <a:pPr eaLnBrk="1" hangingPunct="1">
              <a:defRPr/>
            </a:pPr>
            <a:r>
              <a:rPr lang="de-DE" altLang="de-DE" b="1" dirty="0" smtClean="0">
                <a:latin typeface="Arial" charset="0"/>
              </a:rPr>
              <a:t>Beifahrerairbags:</a:t>
            </a:r>
          </a:p>
          <a:p>
            <a:pPr indent="-144000" eaLnBrk="1" hangingPunct="1">
              <a:buFont typeface="Wingdings" panose="05000000000000000000" pitchFamily="2" charset="2"/>
              <a:buChar char="§"/>
              <a:defRPr/>
            </a:pPr>
            <a:r>
              <a:rPr lang="de-DE" altLang="de-DE" dirty="0" smtClean="0">
                <a:latin typeface="Arial" charset="0"/>
              </a:rPr>
              <a:t>Meist zweistufige Systeme – gesteuert über einen zweistufigen Hybridgasgenerator oder durch das Zurückhalten des Airbags (Beifahrerairbag zur Zeit), so dass er sich nicht ganz entfalten kann!</a:t>
            </a:r>
          </a:p>
          <a:p>
            <a:pPr indent="-144000" eaLnBrk="1" hangingPunct="1">
              <a:buFont typeface="Wingdings" panose="05000000000000000000" pitchFamily="2" charset="2"/>
              <a:buChar char="§"/>
              <a:defRPr/>
            </a:pPr>
            <a:r>
              <a:rPr lang="de-DE" altLang="de-DE" dirty="0" smtClean="0">
                <a:latin typeface="Arial" charset="0"/>
              </a:rPr>
              <a:t>In neueren Fahrzeugen ist nach dem Auslösen der 1. Stufe (70 % - 30 %) eine Entsorgungszündung zum Deaktivieren der 2. Stufe geschaltet – es gibt aber noch alte Fahrzeug auf dem Markt, in denen nach dem Auslösen </a:t>
            </a:r>
            <a:br>
              <a:rPr lang="de-DE" altLang="de-DE" dirty="0" smtClean="0">
                <a:latin typeface="Arial" charset="0"/>
              </a:rPr>
            </a:br>
            <a:r>
              <a:rPr lang="de-DE" altLang="de-DE" dirty="0" smtClean="0">
                <a:latin typeface="Arial" charset="0"/>
              </a:rPr>
              <a:t>   der 1. Stufe eine zweite noch aktiv sein kann!</a:t>
            </a:r>
          </a:p>
          <a:p>
            <a:pPr eaLnBrk="1" hangingPunct="1">
              <a:defRPr/>
            </a:pPr>
            <a:endParaRPr lang="de-DE" altLang="de-DE" b="1" dirty="0" smtClean="0">
              <a:latin typeface="Arial" charset="0"/>
            </a:endParaRPr>
          </a:p>
          <a:p>
            <a:pPr eaLnBrk="1" hangingPunct="1">
              <a:buFont typeface="Wingdings" panose="05000000000000000000" pitchFamily="2" charset="2"/>
              <a:buNone/>
              <a:defRPr/>
            </a:pPr>
            <a:r>
              <a:rPr lang="de-DE" altLang="de-DE" b="1" dirty="0" smtClean="0">
                <a:latin typeface="Arial" charset="0"/>
              </a:rPr>
              <a:t>Seitenairbags</a:t>
            </a:r>
          </a:p>
          <a:p>
            <a:pPr indent="-144000" eaLnBrk="1" hangingPunct="1">
              <a:buFont typeface="Wingdings" panose="05000000000000000000" pitchFamily="2" charset="2"/>
              <a:buChar char="§"/>
              <a:defRPr/>
            </a:pPr>
            <a:r>
              <a:rPr lang="de-DE" altLang="de-DE" dirty="0" smtClean="0">
                <a:latin typeface="Arial" charset="0"/>
              </a:rPr>
              <a:t>Airbag für Insassenschutz bei Seiten-Crashs. Sitzt in den Türen, in den Seitenteilen oder im Sitz. Verlangt aber durch extrem kurze Zeitspanne zwischen Unfallerkennung und Aufblaszeit einen hohen Entwicklungsaufwand!</a:t>
            </a:r>
            <a:endParaRPr lang="de-DE" altLang="de-DE" b="1" dirty="0" smtClean="0">
              <a:latin typeface="Arial" charset="0"/>
            </a:endParaRPr>
          </a:p>
          <a:p>
            <a:pPr eaLnBrk="1" hangingPunct="1">
              <a:defRPr/>
            </a:pPr>
            <a:r>
              <a:rPr lang="de-DE" altLang="de-DE" dirty="0" smtClean="0">
                <a:latin typeface="Arial" charset="0"/>
              </a:rPr>
              <a:t> </a:t>
            </a:r>
          </a:p>
          <a:p>
            <a:pPr eaLnBrk="1" hangingPunct="1">
              <a:defRPr/>
            </a:pPr>
            <a:endParaRPr lang="de-DE" altLang="de-DE" dirty="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083AFE83-EABE-4C40-9A01-C88C4817168C}" type="slidenum">
              <a:rPr lang="de-DE" altLang="de-DE" sz="1200" smtClean="0">
                <a:latin typeface="Times New Roman" panose="02020603050405020304" pitchFamily="18" charset="0"/>
              </a:rPr>
              <a:pPr/>
              <a:t>11</a:t>
            </a:fld>
            <a:endParaRPr lang="de-DE" altLang="de-DE" sz="1200" smtClean="0">
              <a:latin typeface="Times New Roman" panose="02020603050405020304" pitchFamily="18" charset="0"/>
            </a:endParaRPr>
          </a:p>
        </p:txBody>
      </p:sp>
      <p:sp>
        <p:nvSpPr>
          <p:cNvPr id="2560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79450" y="4716463"/>
            <a:ext cx="5438775" cy="4467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44000" eaLnBrk="1" hangingPunct="1">
              <a:buFont typeface="Wingdings" panose="05000000000000000000" pitchFamily="2" charset="2"/>
              <a:buChar char="§"/>
              <a:defRPr/>
            </a:pPr>
            <a:r>
              <a:rPr lang="de-DE" altLang="de-DE" dirty="0" smtClean="0">
                <a:latin typeface="Arial" charset="0"/>
              </a:rPr>
              <a:t>Auslöseeinrichtungen in A-Säule, C-Säule oder Dachkante!</a:t>
            </a:r>
          </a:p>
          <a:p>
            <a:pPr indent="-144000" eaLnBrk="1" hangingPunct="1">
              <a:buFont typeface="Wingdings" panose="05000000000000000000" pitchFamily="2" charset="2"/>
              <a:buChar char="§"/>
              <a:defRPr/>
            </a:pPr>
            <a:r>
              <a:rPr lang="de-DE" altLang="de-DE" dirty="0" smtClean="0">
                <a:latin typeface="Arial" charset="0"/>
              </a:rPr>
              <a:t>Auslösung bei Seitenaufprall und Überschlag; hält Volumen ca. 10 s; Innenverkleidungen entfernen </a:t>
            </a:r>
            <a:r>
              <a:rPr lang="de-DE" altLang="de-DE" dirty="0" smtClean="0">
                <a:latin typeface="Arial" charset="0"/>
                <a:sym typeface="Wingdings" pitchFamily="2" charset="2"/>
              </a:rPr>
              <a:t> Gasgeneratoren freilegen und Schnitte markieren!</a:t>
            </a:r>
          </a:p>
          <a:p>
            <a:pPr indent="-144000" eaLnBrk="1" hangingPunct="1">
              <a:buFont typeface="Wingdings" panose="05000000000000000000" pitchFamily="2" charset="2"/>
              <a:buChar char="§"/>
              <a:defRPr/>
            </a:pPr>
            <a:r>
              <a:rPr lang="de-DE" altLang="de-DE" dirty="0" smtClean="0">
                <a:latin typeface="Arial" charset="0"/>
                <a:sym typeface="Wingdings" pitchFamily="2" charset="2"/>
              </a:rPr>
              <a:t>Volvo und Porsche Cabrios haben einen neuen Kopfairbag, der in der Tür installiert ist und dessen Entfaltungsbereich im Bereich der oberen Kante der Türe und des Fensters sein wird!</a:t>
            </a:r>
          </a:p>
          <a:p>
            <a:pPr indent="-144000" eaLnBrk="1" hangingPunct="1">
              <a:buFont typeface="Wingdings" panose="05000000000000000000" pitchFamily="2" charset="2"/>
              <a:buChar char="§"/>
              <a:defRPr/>
            </a:pPr>
            <a:r>
              <a:rPr lang="de-DE" altLang="de-DE" dirty="0" smtClean="0">
                <a:latin typeface="Arial" charset="0"/>
              </a:rPr>
              <a:t>Gardinenform (</a:t>
            </a:r>
            <a:r>
              <a:rPr lang="de-DE" altLang="de-DE" dirty="0" err="1" smtClean="0">
                <a:latin typeface="Arial" charset="0"/>
              </a:rPr>
              <a:t>Curtain</a:t>
            </a:r>
            <a:r>
              <a:rPr lang="de-DE" altLang="de-DE" dirty="0" smtClean="0">
                <a:latin typeface="Arial" charset="0"/>
              </a:rPr>
              <a:t>) oder schlauchförmige Form (</a:t>
            </a:r>
            <a:r>
              <a:rPr lang="de-DE" altLang="de-DE" dirty="0" err="1" smtClean="0">
                <a:latin typeface="Arial" charset="0"/>
              </a:rPr>
              <a:t>Sausage</a:t>
            </a:r>
            <a:r>
              <a:rPr lang="de-DE" altLang="de-DE" dirty="0" smtClean="0">
                <a:latin typeface="Arial" charset="0"/>
              </a:rPr>
              <a:t> – Airbag (BMW)) unten; Head – Thorax – Airbag z.B. SLK – Klasse (Cabrio) in der Außenseite der Sitzlehnen u.a. zum Schutz des Kopfes! </a:t>
            </a:r>
          </a:p>
          <a:p>
            <a:pPr eaLnBrk="1" hangingPunct="1">
              <a:defRPr/>
            </a:pPr>
            <a:endParaRPr lang="de-DE" altLang="de-DE"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949A3205-D050-4132-B21C-3ACD1BF5CD55}" type="slidenum">
              <a:rPr lang="de-DE" altLang="de-DE" sz="1200" smtClean="0">
                <a:latin typeface="Times New Roman" panose="02020603050405020304" pitchFamily="18" charset="0"/>
              </a:rPr>
              <a:pPr/>
              <a:t>12</a:t>
            </a:fld>
            <a:endParaRPr lang="de-DE" altLang="de-DE" sz="1200" smtClean="0">
              <a:latin typeface="Times New Roman" panose="02020603050405020304" pitchFamily="18" charset="0"/>
            </a:endParaRPr>
          </a:p>
        </p:txBody>
      </p:sp>
      <p:sp>
        <p:nvSpPr>
          <p:cNvPr id="27651"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144000" eaLnBrk="1" hangingPunct="1">
              <a:buFont typeface="Wingdings" panose="05000000000000000000" pitchFamily="2" charset="2"/>
              <a:buChar char="§"/>
              <a:defRPr/>
            </a:pPr>
            <a:r>
              <a:rPr lang="de-DE" altLang="de-DE" dirty="0" smtClean="0">
                <a:latin typeface="Arial" charset="0"/>
              </a:rPr>
              <a:t>Toyota </a:t>
            </a:r>
            <a:r>
              <a:rPr lang="de-DE" altLang="de-DE" dirty="0" err="1" smtClean="0">
                <a:latin typeface="Arial" charset="0"/>
              </a:rPr>
              <a:t>Avensis</a:t>
            </a:r>
            <a:r>
              <a:rPr lang="de-DE" altLang="de-DE" dirty="0" smtClean="0">
                <a:latin typeface="Arial" charset="0"/>
              </a:rPr>
              <a:t> (Knieairbag)!</a:t>
            </a:r>
          </a:p>
          <a:p>
            <a:pPr indent="-144000" eaLnBrk="1" hangingPunct="1">
              <a:buFont typeface="Wingdings" panose="05000000000000000000" pitchFamily="2" charset="2"/>
              <a:buChar char="§"/>
              <a:defRPr/>
            </a:pPr>
            <a:r>
              <a:rPr lang="de-DE" altLang="de-DE" dirty="0" smtClean="0">
                <a:latin typeface="Arial" charset="0"/>
              </a:rPr>
              <a:t>auch der Toyota Yaris, </a:t>
            </a:r>
            <a:r>
              <a:rPr lang="de-DE" altLang="de-DE" dirty="0" err="1" smtClean="0">
                <a:latin typeface="Arial" charset="0"/>
              </a:rPr>
              <a:t>Corolla</a:t>
            </a:r>
            <a:r>
              <a:rPr lang="de-DE" altLang="de-DE" dirty="0" smtClean="0">
                <a:latin typeface="Arial" charset="0"/>
              </a:rPr>
              <a:t> und Lexus haben jetzt auf der Fahrerseite einen Knieairbag!</a:t>
            </a:r>
          </a:p>
          <a:p>
            <a:pPr indent="-144000" eaLnBrk="1" hangingPunct="1">
              <a:buFont typeface="Wingdings" panose="05000000000000000000" pitchFamily="2" charset="2"/>
              <a:buChar char="§"/>
              <a:defRPr/>
            </a:pPr>
            <a:r>
              <a:rPr lang="de-DE" altLang="de-DE" dirty="0" smtClean="0">
                <a:latin typeface="Arial" charset="0"/>
              </a:rPr>
              <a:t>Anti – </a:t>
            </a:r>
            <a:r>
              <a:rPr lang="de-DE" altLang="de-DE" dirty="0" err="1" smtClean="0">
                <a:latin typeface="Arial" charset="0"/>
              </a:rPr>
              <a:t>Submarining</a:t>
            </a:r>
            <a:r>
              <a:rPr lang="de-DE" altLang="de-DE" dirty="0" smtClean="0">
                <a:latin typeface="Arial" charset="0"/>
              </a:rPr>
              <a:t> – Airbag bei Renault </a:t>
            </a:r>
            <a:r>
              <a:rPr lang="de-DE" altLang="de-DE" dirty="0" err="1" smtClean="0">
                <a:latin typeface="Arial" charset="0"/>
              </a:rPr>
              <a:t>Megane</a:t>
            </a:r>
            <a:r>
              <a:rPr lang="de-DE" altLang="de-DE" dirty="0" smtClean="0">
                <a:latin typeface="Arial" charset="0"/>
              </a:rPr>
              <a:t> (</a:t>
            </a:r>
            <a:r>
              <a:rPr lang="de-DE" altLang="de-DE" dirty="0" err="1" smtClean="0">
                <a:latin typeface="Arial" charset="0"/>
              </a:rPr>
              <a:t>Dreitürer</a:t>
            </a:r>
            <a:r>
              <a:rPr lang="de-DE" altLang="de-DE" dirty="0" smtClean="0">
                <a:latin typeface="Arial" charset="0"/>
              </a:rPr>
              <a:t>/Cabrio), Lexus verhindert das Durchrutschen des Beckens bei einem Frontalaufprall!</a:t>
            </a:r>
          </a:p>
          <a:p>
            <a:pPr eaLnBrk="1" hangingPunct="1">
              <a:defRPr/>
            </a:pPr>
            <a:endParaRPr lang="de-DE" altLang="de-DE"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3" descr="HLF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909638"/>
            <a:ext cx="55816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2"/>
          <p:cNvSpPr>
            <a:spLocks noGrp="1" noChangeArrowheads="1"/>
          </p:cNvSpPr>
          <p:nvPr>
            <p:ph type="ctrTitle"/>
          </p:nvPr>
        </p:nvSpPr>
        <p:spPr>
          <a:xfrm>
            <a:off x="633413" y="3124200"/>
            <a:ext cx="7948612" cy="1562100"/>
          </a:xfrm>
        </p:spPr>
        <p:txBody>
          <a:bodyPr lIns="85593" tIns="42797" rIns="85593" bIns="42797"/>
          <a:lstStyle>
            <a:lvl1pPr algn="ctr">
              <a:defRPr sz="3600" b="0"/>
            </a:lvl1pPr>
          </a:lstStyle>
          <a:p>
            <a:r>
              <a:rPr lang="de-DE"/>
              <a:t>Klicken Sie, um das Titelformat zu bearbeiten</a:t>
            </a:r>
          </a:p>
        </p:txBody>
      </p:sp>
      <p:sp>
        <p:nvSpPr>
          <p:cNvPr id="27652" name="Rectangle 4"/>
          <p:cNvSpPr>
            <a:spLocks noGrp="1" noChangeArrowheads="1"/>
          </p:cNvSpPr>
          <p:nvPr>
            <p:ph type="subTitle" idx="1"/>
          </p:nvPr>
        </p:nvSpPr>
        <p:spPr bwMode="auto">
          <a:xfrm>
            <a:off x="633413" y="4876800"/>
            <a:ext cx="7948612" cy="9191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sz="2000">
                <a:latin typeface="Arial" charset="0"/>
              </a:defRPr>
            </a:lvl1pPr>
          </a:lstStyle>
          <a:p>
            <a:r>
              <a:rPr lang="de-DE"/>
              <a:t>Klicken Sie, um das Format des Untertitel-Masters zu bearbeiten.</a:t>
            </a:r>
          </a:p>
        </p:txBody>
      </p:sp>
    </p:spTree>
    <p:extLst>
      <p:ext uri="{BB962C8B-B14F-4D97-AF65-F5344CB8AC3E}">
        <p14:creationId xmlns:p14="http://schemas.microsoft.com/office/powerpoint/2010/main" val="14653867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6"/>
          <p:cNvSpPr>
            <a:spLocks noGrp="1" noChangeArrowheads="1"/>
          </p:cNvSpPr>
          <p:nvPr>
            <p:ph type="sldNum" sz="quarter" idx="10"/>
          </p:nvPr>
        </p:nvSpPr>
        <p:spPr/>
        <p:txBody>
          <a:bodyPr/>
          <a:lstStyle>
            <a:lvl1pPr>
              <a:defRPr/>
            </a:lvl1pPr>
          </a:lstStyle>
          <a:p>
            <a:pPr>
              <a:defRPr/>
            </a:pPr>
            <a:fld id="{A0329AC3-2B30-48F7-85DE-AAEDF7D5CBDE}" type="slidenum">
              <a:rPr lang="de-DE" altLang="de-DE"/>
              <a:pPr>
                <a:defRPr/>
              </a:pPr>
              <a:t>‹Nr.›</a:t>
            </a:fld>
            <a:endParaRPr lang="de-DE" altLang="de-DE"/>
          </a:p>
        </p:txBody>
      </p:sp>
    </p:spTree>
    <p:extLst>
      <p:ext uri="{BB962C8B-B14F-4D97-AF65-F5344CB8AC3E}">
        <p14:creationId xmlns:p14="http://schemas.microsoft.com/office/powerpoint/2010/main" val="119106396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115888"/>
            <a:ext cx="2071687" cy="601027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95288" y="115888"/>
            <a:ext cx="6067425" cy="6010275"/>
          </a:xfrm>
          <a:prstGeom prst="rect">
            <a:avLst/>
          </a:prstGeo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6"/>
          <p:cNvSpPr>
            <a:spLocks noGrp="1" noChangeArrowheads="1"/>
          </p:cNvSpPr>
          <p:nvPr>
            <p:ph type="sldNum" sz="quarter" idx="10"/>
          </p:nvPr>
        </p:nvSpPr>
        <p:spPr/>
        <p:txBody>
          <a:bodyPr/>
          <a:lstStyle>
            <a:lvl1pPr>
              <a:defRPr/>
            </a:lvl1pPr>
          </a:lstStyle>
          <a:p>
            <a:pPr>
              <a:defRPr/>
            </a:pPr>
            <a:fld id="{C9EB643C-22AB-45E0-A41E-EB9E2D59F124}" type="slidenum">
              <a:rPr lang="de-DE" altLang="de-DE"/>
              <a:pPr>
                <a:defRPr/>
              </a:pPr>
              <a:t>‹Nr.›</a:t>
            </a:fld>
            <a:endParaRPr lang="de-DE" altLang="de-DE"/>
          </a:p>
        </p:txBody>
      </p:sp>
    </p:spTree>
    <p:extLst>
      <p:ext uri="{BB962C8B-B14F-4D97-AF65-F5344CB8AC3E}">
        <p14:creationId xmlns:p14="http://schemas.microsoft.com/office/powerpoint/2010/main" val="20479489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307801" name="Rectangle 153"/>
          <p:cNvSpPr>
            <a:spLocks noGrp="1" noChangeArrowheads="1"/>
          </p:cNvSpPr>
          <p:nvPr>
            <p:ph type="ctrTitle" sz="quarter"/>
          </p:nvPr>
        </p:nvSpPr>
        <p:spPr>
          <a:xfrm>
            <a:off x="684213" y="1773238"/>
            <a:ext cx="7772400" cy="1736725"/>
          </a:xfrm>
        </p:spPr>
        <p:txBody>
          <a:bodyPr anchor="b" anchorCtr="1"/>
          <a:lstStyle>
            <a:lvl1pPr>
              <a:defRPr/>
            </a:lvl1pPr>
          </a:lstStyle>
          <a:p>
            <a:r>
              <a:rPr lang="de-DE"/>
              <a:t>Titelmasterformat durch Klicken bearbeiten</a:t>
            </a:r>
          </a:p>
        </p:txBody>
      </p:sp>
      <p:sp>
        <p:nvSpPr>
          <p:cNvPr id="130780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de-DE"/>
              <a:t>Formatvorlage des Untertitelmasters durch Klicken bearbeiten</a:t>
            </a:r>
          </a:p>
        </p:txBody>
      </p:sp>
    </p:spTree>
    <p:extLst>
      <p:ext uri="{BB962C8B-B14F-4D97-AF65-F5344CB8AC3E}">
        <p14:creationId xmlns:p14="http://schemas.microsoft.com/office/powerpoint/2010/main" val="36348362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5" name="Rectangle 155"/>
          <p:cNvSpPr>
            <a:spLocks noGrp="1" noChangeArrowheads="1"/>
          </p:cNvSpPr>
          <p:nvPr>
            <p:ph type="ftr" sz="quarter" idx="11"/>
          </p:nvPr>
        </p:nvSpPr>
        <p:spPr>
          <a:ln/>
        </p:spPr>
        <p:txBody>
          <a:bodyPr/>
          <a:lstStyle>
            <a:lvl1pPr>
              <a:defRPr/>
            </a:lvl1pPr>
          </a:lstStyle>
          <a:p>
            <a:pPr>
              <a:defRPr/>
            </a:pPr>
            <a:endParaRPr lang="de-DE"/>
          </a:p>
        </p:txBody>
      </p:sp>
      <p:sp>
        <p:nvSpPr>
          <p:cNvPr id="6" name="Rectangle 156"/>
          <p:cNvSpPr>
            <a:spLocks noGrp="1" noChangeArrowheads="1"/>
          </p:cNvSpPr>
          <p:nvPr>
            <p:ph type="sldNum" sz="quarter" idx="12"/>
          </p:nvPr>
        </p:nvSpPr>
        <p:spPr/>
        <p:txBody>
          <a:bodyPr/>
          <a:lstStyle>
            <a:lvl1pPr>
              <a:defRPr/>
            </a:lvl1pPr>
          </a:lstStyle>
          <a:p>
            <a:pPr>
              <a:defRPr/>
            </a:pPr>
            <a:fld id="{A07546AC-AEE2-4137-BBBC-B268E90FD863}" type="slidenum">
              <a:rPr lang="de-DE" altLang="de-DE"/>
              <a:pPr>
                <a:defRPr/>
              </a:pPr>
              <a:t>‹Nr.›</a:t>
            </a:fld>
            <a:endParaRPr lang="de-DE" altLang="de-DE"/>
          </a:p>
        </p:txBody>
      </p:sp>
    </p:spTree>
    <p:extLst>
      <p:ext uri="{BB962C8B-B14F-4D97-AF65-F5344CB8AC3E}">
        <p14:creationId xmlns:p14="http://schemas.microsoft.com/office/powerpoint/2010/main" val="65819093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5" name="Rectangle 155"/>
          <p:cNvSpPr>
            <a:spLocks noGrp="1" noChangeArrowheads="1"/>
          </p:cNvSpPr>
          <p:nvPr>
            <p:ph type="ftr" sz="quarter" idx="11"/>
          </p:nvPr>
        </p:nvSpPr>
        <p:spPr>
          <a:ln/>
        </p:spPr>
        <p:txBody>
          <a:bodyPr/>
          <a:lstStyle>
            <a:lvl1pPr>
              <a:defRPr/>
            </a:lvl1pPr>
          </a:lstStyle>
          <a:p>
            <a:pPr>
              <a:defRPr/>
            </a:pPr>
            <a:endParaRPr lang="de-DE"/>
          </a:p>
        </p:txBody>
      </p:sp>
      <p:sp>
        <p:nvSpPr>
          <p:cNvPr id="6" name="Rectangle 156"/>
          <p:cNvSpPr>
            <a:spLocks noGrp="1" noChangeArrowheads="1"/>
          </p:cNvSpPr>
          <p:nvPr>
            <p:ph type="sldNum" sz="quarter" idx="12"/>
          </p:nvPr>
        </p:nvSpPr>
        <p:spPr/>
        <p:txBody>
          <a:bodyPr/>
          <a:lstStyle>
            <a:lvl1pPr>
              <a:defRPr/>
            </a:lvl1pPr>
          </a:lstStyle>
          <a:p>
            <a:pPr>
              <a:defRPr/>
            </a:pPr>
            <a:fld id="{14EDA288-0011-4B1D-BBB7-ADD808BB71AD}" type="slidenum">
              <a:rPr lang="de-DE" altLang="de-DE"/>
              <a:pPr>
                <a:defRPr/>
              </a:pPr>
              <a:t>‹Nr.›</a:t>
            </a:fld>
            <a:endParaRPr lang="de-DE" altLang="de-DE"/>
          </a:p>
        </p:txBody>
      </p:sp>
    </p:spTree>
    <p:extLst>
      <p:ext uri="{BB962C8B-B14F-4D97-AF65-F5344CB8AC3E}">
        <p14:creationId xmlns:p14="http://schemas.microsoft.com/office/powerpoint/2010/main" val="89549949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6" name="Rectangle 155"/>
          <p:cNvSpPr>
            <a:spLocks noGrp="1" noChangeArrowheads="1"/>
          </p:cNvSpPr>
          <p:nvPr>
            <p:ph type="ftr" sz="quarter" idx="11"/>
          </p:nvPr>
        </p:nvSpPr>
        <p:spPr>
          <a:ln/>
        </p:spPr>
        <p:txBody>
          <a:bodyPr/>
          <a:lstStyle>
            <a:lvl1pPr>
              <a:defRPr/>
            </a:lvl1pPr>
          </a:lstStyle>
          <a:p>
            <a:pPr>
              <a:defRPr/>
            </a:pPr>
            <a:endParaRPr lang="de-DE"/>
          </a:p>
        </p:txBody>
      </p:sp>
      <p:sp>
        <p:nvSpPr>
          <p:cNvPr id="7" name="Rectangle 156"/>
          <p:cNvSpPr>
            <a:spLocks noGrp="1" noChangeArrowheads="1"/>
          </p:cNvSpPr>
          <p:nvPr>
            <p:ph type="sldNum" sz="quarter" idx="12"/>
          </p:nvPr>
        </p:nvSpPr>
        <p:spPr/>
        <p:txBody>
          <a:bodyPr/>
          <a:lstStyle>
            <a:lvl1pPr>
              <a:defRPr/>
            </a:lvl1pPr>
          </a:lstStyle>
          <a:p>
            <a:pPr>
              <a:defRPr/>
            </a:pPr>
            <a:fld id="{7BDE9B26-F1B3-4790-B785-FB392A4FE7F8}" type="slidenum">
              <a:rPr lang="de-DE" altLang="de-DE"/>
              <a:pPr>
                <a:defRPr/>
              </a:pPr>
              <a:t>‹Nr.›</a:t>
            </a:fld>
            <a:endParaRPr lang="de-DE" altLang="de-DE"/>
          </a:p>
        </p:txBody>
      </p:sp>
    </p:spTree>
    <p:extLst>
      <p:ext uri="{BB962C8B-B14F-4D97-AF65-F5344CB8AC3E}">
        <p14:creationId xmlns:p14="http://schemas.microsoft.com/office/powerpoint/2010/main" val="23476690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8" name="Rectangle 155"/>
          <p:cNvSpPr>
            <a:spLocks noGrp="1" noChangeArrowheads="1"/>
          </p:cNvSpPr>
          <p:nvPr>
            <p:ph type="ftr" sz="quarter" idx="11"/>
          </p:nvPr>
        </p:nvSpPr>
        <p:spPr>
          <a:ln/>
        </p:spPr>
        <p:txBody>
          <a:bodyPr/>
          <a:lstStyle>
            <a:lvl1pPr>
              <a:defRPr/>
            </a:lvl1pPr>
          </a:lstStyle>
          <a:p>
            <a:pPr>
              <a:defRPr/>
            </a:pPr>
            <a:endParaRPr lang="de-DE"/>
          </a:p>
        </p:txBody>
      </p:sp>
      <p:sp>
        <p:nvSpPr>
          <p:cNvPr id="9" name="Rectangle 156"/>
          <p:cNvSpPr>
            <a:spLocks noGrp="1" noChangeArrowheads="1"/>
          </p:cNvSpPr>
          <p:nvPr>
            <p:ph type="sldNum" sz="quarter" idx="12"/>
          </p:nvPr>
        </p:nvSpPr>
        <p:spPr/>
        <p:txBody>
          <a:bodyPr/>
          <a:lstStyle>
            <a:lvl1pPr>
              <a:defRPr/>
            </a:lvl1pPr>
          </a:lstStyle>
          <a:p>
            <a:pPr>
              <a:defRPr/>
            </a:pPr>
            <a:fld id="{43BB585D-ACD7-4333-8C88-A745DF29AEC4}" type="slidenum">
              <a:rPr lang="de-DE" altLang="de-DE"/>
              <a:pPr>
                <a:defRPr/>
              </a:pPr>
              <a:t>‹Nr.›</a:t>
            </a:fld>
            <a:endParaRPr lang="de-DE" altLang="de-DE"/>
          </a:p>
        </p:txBody>
      </p:sp>
    </p:spTree>
    <p:extLst>
      <p:ext uri="{BB962C8B-B14F-4D97-AF65-F5344CB8AC3E}">
        <p14:creationId xmlns:p14="http://schemas.microsoft.com/office/powerpoint/2010/main" val="54554142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4" name="Rectangle 155"/>
          <p:cNvSpPr>
            <a:spLocks noGrp="1" noChangeArrowheads="1"/>
          </p:cNvSpPr>
          <p:nvPr>
            <p:ph type="ftr" sz="quarter" idx="11"/>
          </p:nvPr>
        </p:nvSpPr>
        <p:spPr>
          <a:ln/>
        </p:spPr>
        <p:txBody>
          <a:bodyPr/>
          <a:lstStyle>
            <a:lvl1pPr>
              <a:defRPr/>
            </a:lvl1pPr>
          </a:lstStyle>
          <a:p>
            <a:pPr>
              <a:defRPr/>
            </a:pPr>
            <a:endParaRPr lang="de-DE"/>
          </a:p>
        </p:txBody>
      </p:sp>
      <p:sp>
        <p:nvSpPr>
          <p:cNvPr id="5" name="Rectangle 156"/>
          <p:cNvSpPr>
            <a:spLocks noGrp="1" noChangeArrowheads="1"/>
          </p:cNvSpPr>
          <p:nvPr>
            <p:ph type="sldNum" sz="quarter" idx="12"/>
          </p:nvPr>
        </p:nvSpPr>
        <p:spPr/>
        <p:txBody>
          <a:bodyPr/>
          <a:lstStyle>
            <a:lvl1pPr>
              <a:defRPr/>
            </a:lvl1pPr>
          </a:lstStyle>
          <a:p>
            <a:pPr>
              <a:defRPr/>
            </a:pPr>
            <a:fld id="{7C53BCFC-DB79-42BE-885A-069C8528DE0C}" type="slidenum">
              <a:rPr lang="de-DE" altLang="de-DE"/>
              <a:pPr>
                <a:defRPr/>
              </a:pPr>
              <a:t>‹Nr.›</a:t>
            </a:fld>
            <a:endParaRPr lang="de-DE" altLang="de-DE"/>
          </a:p>
        </p:txBody>
      </p:sp>
    </p:spTree>
    <p:extLst>
      <p:ext uri="{BB962C8B-B14F-4D97-AF65-F5344CB8AC3E}">
        <p14:creationId xmlns:p14="http://schemas.microsoft.com/office/powerpoint/2010/main" val="324271346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3" name="Rectangle 155"/>
          <p:cNvSpPr>
            <a:spLocks noGrp="1" noChangeArrowheads="1"/>
          </p:cNvSpPr>
          <p:nvPr>
            <p:ph type="ftr" sz="quarter" idx="11"/>
          </p:nvPr>
        </p:nvSpPr>
        <p:spPr>
          <a:ln/>
        </p:spPr>
        <p:txBody>
          <a:bodyPr/>
          <a:lstStyle>
            <a:lvl1pPr>
              <a:defRPr/>
            </a:lvl1pPr>
          </a:lstStyle>
          <a:p>
            <a:pPr>
              <a:defRPr/>
            </a:pPr>
            <a:endParaRPr lang="de-DE"/>
          </a:p>
        </p:txBody>
      </p:sp>
      <p:sp>
        <p:nvSpPr>
          <p:cNvPr id="4" name="Rectangle 156"/>
          <p:cNvSpPr>
            <a:spLocks noGrp="1" noChangeArrowheads="1"/>
          </p:cNvSpPr>
          <p:nvPr>
            <p:ph type="sldNum" sz="quarter" idx="12"/>
          </p:nvPr>
        </p:nvSpPr>
        <p:spPr/>
        <p:txBody>
          <a:bodyPr/>
          <a:lstStyle>
            <a:lvl1pPr>
              <a:defRPr/>
            </a:lvl1pPr>
          </a:lstStyle>
          <a:p>
            <a:pPr>
              <a:defRPr/>
            </a:pPr>
            <a:fld id="{4A82C664-FFD2-460C-9B91-B4593D262CCB}" type="slidenum">
              <a:rPr lang="de-DE" altLang="de-DE"/>
              <a:pPr>
                <a:defRPr/>
              </a:pPr>
              <a:t>‹Nr.›</a:t>
            </a:fld>
            <a:endParaRPr lang="de-DE" altLang="de-DE"/>
          </a:p>
        </p:txBody>
      </p:sp>
    </p:spTree>
    <p:extLst>
      <p:ext uri="{BB962C8B-B14F-4D97-AF65-F5344CB8AC3E}">
        <p14:creationId xmlns:p14="http://schemas.microsoft.com/office/powerpoint/2010/main" val="182496906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6" name="Rectangle 155"/>
          <p:cNvSpPr>
            <a:spLocks noGrp="1" noChangeArrowheads="1"/>
          </p:cNvSpPr>
          <p:nvPr>
            <p:ph type="ftr" sz="quarter" idx="11"/>
          </p:nvPr>
        </p:nvSpPr>
        <p:spPr>
          <a:ln/>
        </p:spPr>
        <p:txBody>
          <a:bodyPr/>
          <a:lstStyle>
            <a:lvl1pPr>
              <a:defRPr/>
            </a:lvl1pPr>
          </a:lstStyle>
          <a:p>
            <a:pPr>
              <a:defRPr/>
            </a:pPr>
            <a:endParaRPr lang="de-DE"/>
          </a:p>
        </p:txBody>
      </p:sp>
      <p:sp>
        <p:nvSpPr>
          <p:cNvPr id="7" name="Rectangle 156"/>
          <p:cNvSpPr>
            <a:spLocks noGrp="1" noChangeArrowheads="1"/>
          </p:cNvSpPr>
          <p:nvPr>
            <p:ph type="sldNum" sz="quarter" idx="12"/>
          </p:nvPr>
        </p:nvSpPr>
        <p:spPr/>
        <p:txBody>
          <a:bodyPr/>
          <a:lstStyle>
            <a:lvl1pPr>
              <a:defRPr/>
            </a:lvl1pPr>
          </a:lstStyle>
          <a:p>
            <a:pPr>
              <a:defRPr/>
            </a:pPr>
            <a:fld id="{B39A1B04-9566-41D5-8EDB-ADEF8193D78F}" type="slidenum">
              <a:rPr lang="de-DE" altLang="de-DE"/>
              <a:pPr>
                <a:defRPr/>
              </a:pPr>
              <a:t>‹Nr.›</a:t>
            </a:fld>
            <a:endParaRPr lang="de-DE" altLang="de-DE"/>
          </a:p>
        </p:txBody>
      </p:sp>
    </p:spTree>
    <p:extLst>
      <p:ext uri="{BB962C8B-B14F-4D97-AF65-F5344CB8AC3E}">
        <p14:creationId xmlns:p14="http://schemas.microsoft.com/office/powerpoint/2010/main" val="13970747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6"/>
          <p:cNvSpPr>
            <a:spLocks noGrp="1" noChangeArrowheads="1"/>
          </p:cNvSpPr>
          <p:nvPr>
            <p:ph type="sldNum" sz="quarter" idx="10"/>
          </p:nvPr>
        </p:nvSpPr>
        <p:spPr/>
        <p:txBody>
          <a:bodyPr/>
          <a:lstStyle>
            <a:lvl1pPr>
              <a:defRPr/>
            </a:lvl1pPr>
          </a:lstStyle>
          <a:p>
            <a:pPr>
              <a:defRPr/>
            </a:pPr>
            <a:fld id="{B119C1BB-F83D-4447-8B70-B7988BE646A6}" type="slidenum">
              <a:rPr lang="de-DE" altLang="de-DE"/>
              <a:pPr>
                <a:defRPr/>
              </a:pPr>
              <a:t>‹Nr.›</a:t>
            </a:fld>
            <a:endParaRPr lang="de-DE" altLang="de-DE"/>
          </a:p>
        </p:txBody>
      </p:sp>
    </p:spTree>
    <p:extLst>
      <p:ext uri="{BB962C8B-B14F-4D97-AF65-F5344CB8AC3E}">
        <p14:creationId xmlns:p14="http://schemas.microsoft.com/office/powerpoint/2010/main" val="131209240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6" name="Rectangle 155"/>
          <p:cNvSpPr>
            <a:spLocks noGrp="1" noChangeArrowheads="1"/>
          </p:cNvSpPr>
          <p:nvPr>
            <p:ph type="ftr" sz="quarter" idx="11"/>
          </p:nvPr>
        </p:nvSpPr>
        <p:spPr>
          <a:ln/>
        </p:spPr>
        <p:txBody>
          <a:bodyPr/>
          <a:lstStyle>
            <a:lvl1pPr>
              <a:defRPr/>
            </a:lvl1pPr>
          </a:lstStyle>
          <a:p>
            <a:pPr>
              <a:defRPr/>
            </a:pPr>
            <a:endParaRPr lang="de-DE"/>
          </a:p>
        </p:txBody>
      </p:sp>
      <p:sp>
        <p:nvSpPr>
          <p:cNvPr id="7" name="Rectangle 156"/>
          <p:cNvSpPr>
            <a:spLocks noGrp="1" noChangeArrowheads="1"/>
          </p:cNvSpPr>
          <p:nvPr>
            <p:ph type="sldNum" sz="quarter" idx="12"/>
          </p:nvPr>
        </p:nvSpPr>
        <p:spPr/>
        <p:txBody>
          <a:bodyPr/>
          <a:lstStyle>
            <a:lvl1pPr>
              <a:defRPr/>
            </a:lvl1pPr>
          </a:lstStyle>
          <a:p>
            <a:pPr>
              <a:defRPr/>
            </a:pPr>
            <a:fld id="{5A82FD89-5FC7-4FDE-983B-5C9B86EA70CB}" type="slidenum">
              <a:rPr lang="de-DE" altLang="de-DE"/>
              <a:pPr>
                <a:defRPr/>
              </a:pPr>
              <a:t>‹Nr.›</a:t>
            </a:fld>
            <a:endParaRPr lang="de-DE" altLang="de-DE"/>
          </a:p>
        </p:txBody>
      </p:sp>
    </p:spTree>
    <p:extLst>
      <p:ext uri="{BB962C8B-B14F-4D97-AF65-F5344CB8AC3E}">
        <p14:creationId xmlns:p14="http://schemas.microsoft.com/office/powerpoint/2010/main" val="34244853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5" name="Rectangle 155"/>
          <p:cNvSpPr>
            <a:spLocks noGrp="1" noChangeArrowheads="1"/>
          </p:cNvSpPr>
          <p:nvPr>
            <p:ph type="ftr" sz="quarter" idx="11"/>
          </p:nvPr>
        </p:nvSpPr>
        <p:spPr>
          <a:ln/>
        </p:spPr>
        <p:txBody>
          <a:bodyPr/>
          <a:lstStyle>
            <a:lvl1pPr>
              <a:defRPr/>
            </a:lvl1pPr>
          </a:lstStyle>
          <a:p>
            <a:pPr>
              <a:defRPr/>
            </a:pPr>
            <a:endParaRPr lang="de-DE"/>
          </a:p>
        </p:txBody>
      </p:sp>
      <p:sp>
        <p:nvSpPr>
          <p:cNvPr id="6" name="Rectangle 156"/>
          <p:cNvSpPr>
            <a:spLocks noGrp="1" noChangeArrowheads="1"/>
          </p:cNvSpPr>
          <p:nvPr>
            <p:ph type="sldNum" sz="quarter" idx="12"/>
          </p:nvPr>
        </p:nvSpPr>
        <p:spPr/>
        <p:txBody>
          <a:bodyPr/>
          <a:lstStyle>
            <a:lvl1pPr>
              <a:defRPr/>
            </a:lvl1pPr>
          </a:lstStyle>
          <a:p>
            <a:pPr>
              <a:defRPr/>
            </a:pPr>
            <a:fld id="{06A9F980-3400-47DF-9573-DF53C557014B}" type="slidenum">
              <a:rPr lang="de-DE" altLang="de-DE"/>
              <a:pPr>
                <a:defRPr/>
              </a:pPr>
              <a:t>‹Nr.›</a:t>
            </a:fld>
            <a:endParaRPr lang="de-DE" altLang="de-DE"/>
          </a:p>
        </p:txBody>
      </p:sp>
    </p:spTree>
    <p:extLst>
      <p:ext uri="{BB962C8B-B14F-4D97-AF65-F5344CB8AC3E}">
        <p14:creationId xmlns:p14="http://schemas.microsoft.com/office/powerpoint/2010/main" val="24040992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07188" y="228600"/>
            <a:ext cx="2135187" cy="587057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01625" y="228600"/>
            <a:ext cx="6253163" cy="587057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5" name="Rectangle 155"/>
          <p:cNvSpPr>
            <a:spLocks noGrp="1" noChangeArrowheads="1"/>
          </p:cNvSpPr>
          <p:nvPr>
            <p:ph type="ftr" sz="quarter" idx="11"/>
          </p:nvPr>
        </p:nvSpPr>
        <p:spPr>
          <a:ln/>
        </p:spPr>
        <p:txBody>
          <a:bodyPr/>
          <a:lstStyle>
            <a:lvl1pPr>
              <a:defRPr/>
            </a:lvl1pPr>
          </a:lstStyle>
          <a:p>
            <a:pPr>
              <a:defRPr/>
            </a:pPr>
            <a:endParaRPr lang="de-DE"/>
          </a:p>
        </p:txBody>
      </p:sp>
      <p:sp>
        <p:nvSpPr>
          <p:cNvPr id="6" name="Rectangle 156"/>
          <p:cNvSpPr>
            <a:spLocks noGrp="1" noChangeArrowheads="1"/>
          </p:cNvSpPr>
          <p:nvPr>
            <p:ph type="sldNum" sz="quarter" idx="12"/>
          </p:nvPr>
        </p:nvSpPr>
        <p:spPr/>
        <p:txBody>
          <a:bodyPr/>
          <a:lstStyle>
            <a:lvl1pPr>
              <a:defRPr/>
            </a:lvl1pPr>
          </a:lstStyle>
          <a:p>
            <a:pPr>
              <a:defRPr/>
            </a:pPr>
            <a:fld id="{E938EC7E-C1C4-4A04-B75E-01B6C6B80F43}" type="slidenum">
              <a:rPr lang="de-DE" altLang="de-DE"/>
              <a:pPr>
                <a:defRPr/>
              </a:pPr>
              <a:t>‹Nr.›</a:t>
            </a:fld>
            <a:endParaRPr lang="de-DE" altLang="de-DE"/>
          </a:p>
        </p:txBody>
      </p:sp>
    </p:spTree>
    <p:extLst>
      <p:ext uri="{BB962C8B-B14F-4D97-AF65-F5344CB8AC3E}">
        <p14:creationId xmlns:p14="http://schemas.microsoft.com/office/powerpoint/2010/main" val="134191106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301625" y="228600"/>
            <a:ext cx="854075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301625" y="1600200"/>
            <a:ext cx="4194175" cy="44989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iagrammplatzhalter 3"/>
          <p:cNvSpPr>
            <a:spLocks noGrp="1"/>
          </p:cNvSpPr>
          <p:nvPr>
            <p:ph type="chart" sz="half" idx="2"/>
          </p:nvPr>
        </p:nvSpPr>
        <p:spPr>
          <a:xfrm>
            <a:off x="4648200" y="1600200"/>
            <a:ext cx="4194175" cy="4498975"/>
          </a:xfrm>
        </p:spPr>
        <p:txBody>
          <a:bodyPr/>
          <a:lstStyle/>
          <a:p>
            <a:pPr lvl="0"/>
            <a:endParaRPr lang="de-DE" noProof="0" smtClean="0"/>
          </a:p>
        </p:txBody>
      </p:sp>
      <p:sp>
        <p:nvSpPr>
          <p:cNvPr id="5"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6" name="Rectangle 155"/>
          <p:cNvSpPr>
            <a:spLocks noGrp="1" noChangeArrowheads="1"/>
          </p:cNvSpPr>
          <p:nvPr>
            <p:ph type="ftr" sz="quarter" idx="11"/>
          </p:nvPr>
        </p:nvSpPr>
        <p:spPr>
          <a:ln/>
        </p:spPr>
        <p:txBody>
          <a:bodyPr/>
          <a:lstStyle>
            <a:lvl1pPr>
              <a:defRPr/>
            </a:lvl1pPr>
          </a:lstStyle>
          <a:p>
            <a:pPr>
              <a:defRPr/>
            </a:pPr>
            <a:endParaRPr lang="de-DE"/>
          </a:p>
        </p:txBody>
      </p:sp>
      <p:sp>
        <p:nvSpPr>
          <p:cNvPr id="7" name="Rectangle 156"/>
          <p:cNvSpPr>
            <a:spLocks noGrp="1" noChangeArrowheads="1"/>
          </p:cNvSpPr>
          <p:nvPr>
            <p:ph type="sldNum" sz="quarter" idx="12"/>
          </p:nvPr>
        </p:nvSpPr>
        <p:spPr/>
        <p:txBody>
          <a:bodyPr/>
          <a:lstStyle>
            <a:lvl1pPr>
              <a:defRPr/>
            </a:lvl1pPr>
          </a:lstStyle>
          <a:p>
            <a:pPr>
              <a:defRPr/>
            </a:pPr>
            <a:fld id="{F291976A-5F22-46BC-83A3-B0EA013EA8CF}" type="slidenum">
              <a:rPr lang="de-DE" altLang="de-DE"/>
              <a:pPr>
                <a:defRPr/>
              </a:pPr>
              <a:t>‹Nr.›</a:t>
            </a:fld>
            <a:endParaRPr lang="de-DE" altLang="de-DE"/>
          </a:p>
        </p:txBody>
      </p:sp>
    </p:spTree>
    <p:extLst>
      <p:ext uri="{BB962C8B-B14F-4D97-AF65-F5344CB8AC3E}">
        <p14:creationId xmlns:p14="http://schemas.microsoft.com/office/powerpoint/2010/main" val="189014909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301625" y="228600"/>
            <a:ext cx="854075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301625" y="1600200"/>
            <a:ext cx="4194175" cy="44989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ClipArt-Platzhalter 3"/>
          <p:cNvSpPr>
            <a:spLocks noGrp="1"/>
          </p:cNvSpPr>
          <p:nvPr>
            <p:ph type="clipArt" sz="half" idx="2"/>
          </p:nvPr>
        </p:nvSpPr>
        <p:spPr>
          <a:xfrm>
            <a:off x="4648200" y="1600200"/>
            <a:ext cx="4194175" cy="4498975"/>
          </a:xfrm>
        </p:spPr>
        <p:txBody>
          <a:bodyPr/>
          <a:lstStyle/>
          <a:p>
            <a:pPr lvl="0"/>
            <a:endParaRPr lang="de-DE" noProof="0" smtClean="0"/>
          </a:p>
        </p:txBody>
      </p:sp>
      <p:sp>
        <p:nvSpPr>
          <p:cNvPr id="5"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6" name="Rectangle 155"/>
          <p:cNvSpPr>
            <a:spLocks noGrp="1" noChangeArrowheads="1"/>
          </p:cNvSpPr>
          <p:nvPr>
            <p:ph type="ftr" sz="quarter" idx="11"/>
          </p:nvPr>
        </p:nvSpPr>
        <p:spPr>
          <a:ln/>
        </p:spPr>
        <p:txBody>
          <a:bodyPr/>
          <a:lstStyle>
            <a:lvl1pPr>
              <a:defRPr/>
            </a:lvl1pPr>
          </a:lstStyle>
          <a:p>
            <a:pPr>
              <a:defRPr/>
            </a:pPr>
            <a:endParaRPr lang="de-DE"/>
          </a:p>
        </p:txBody>
      </p:sp>
      <p:sp>
        <p:nvSpPr>
          <p:cNvPr id="7" name="Rectangle 156"/>
          <p:cNvSpPr>
            <a:spLocks noGrp="1" noChangeArrowheads="1"/>
          </p:cNvSpPr>
          <p:nvPr>
            <p:ph type="sldNum" sz="quarter" idx="12"/>
          </p:nvPr>
        </p:nvSpPr>
        <p:spPr/>
        <p:txBody>
          <a:bodyPr/>
          <a:lstStyle>
            <a:lvl1pPr>
              <a:defRPr/>
            </a:lvl1pPr>
          </a:lstStyle>
          <a:p>
            <a:pPr>
              <a:defRPr/>
            </a:pPr>
            <a:fld id="{923AB0E8-01AB-42E5-8E17-EAAD8ECABFBF}" type="slidenum">
              <a:rPr lang="de-DE" altLang="de-DE"/>
              <a:pPr>
                <a:defRPr/>
              </a:pPr>
              <a:t>‹Nr.›</a:t>
            </a:fld>
            <a:endParaRPr lang="de-DE" altLang="de-DE"/>
          </a:p>
        </p:txBody>
      </p:sp>
    </p:spTree>
    <p:extLst>
      <p:ext uri="{BB962C8B-B14F-4D97-AF65-F5344CB8AC3E}">
        <p14:creationId xmlns:p14="http://schemas.microsoft.com/office/powerpoint/2010/main" val="37980896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301625" y="228600"/>
            <a:ext cx="8540750" cy="58705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154"/>
          <p:cNvSpPr>
            <a:spLocks noGrp="1" noChangeArrowheads="1"/>
          </p:cNvSpPr>
          <p:nvPr>
            <p:ph type="dt" sz="half" idx="10"/>
          </p:nvPr>
        </p:nvSpPr>
        <p:spPr>
          <a:ln/>
        </p:spPr>
        <p:txBody>
          <a:bodyPr/>
          <a:lstStyle>
            <a:lvl1pPr>
              <a:defRPr/>
            </a:lvl1pPr>
          </a:lstStyle>
          <a:p>
            <a:pPr>
              <a:defRPr/>
            </a:pPr>
            <a:r>
              <a:rPr lang="de-DE"/>
              <a:t>F-TH-VU  Stand 01.07.2015</a:t>
            </a:r>
          </a:p>
        </p:txBody>
      </p:sp>
      <p:sp>
        <p:nvSpPr>
          <p:cNvPr id="4" name="Rectangle 155"/>
          <p:cNvSpPr>
            <a:spLocks noGrp="1" noChangeArrowheads="1"/>
          </p:cNvSpPr>
          <p:nvPr>
            <p:ph type="ftr" sz="quarter" idx="11"/>
          </p:nvPr>
        </p:nvSpPr>
        <p:spPr>
          <a:ln/>
        </p:spPr>
        <p:txBody>
          <a:bodyPr/>
          <a:lstStyle>
            <a:lvl1pPr>
              <a:defRPr/>
            </a:lvl1pPr>
          </a:lstStyle>
          <a:p>
            <a:pPr>
              <a:defRPr/>
            </a:pPr>
            <a:endParaRPr lang="de-DE"/>
          </a:p>
        </p:txBody>
      </p:sp>
      <p:sp>
        <p:nvSpPr>
          <p:cNvPr id="5" name="Rectangle 156"/>
          <p:cNvSpPr>
            <a:spLocks noGrp="1" noChangeArrowheads="1"/>
          </p:cNvSpPr>
          <p:nvPr>
            <p:ph type="sldNum" sz="quarter" idx="12"/>
          </p:nvPr>
        </p:nvSpPr>
        <p:spPr/>
        <p:txBody>
          <a:bodyPr/>
          <a:lstStyle>
            <a:lvl1pPr>
              <a:defRPr/>
            </a:lvl1pPr>
          </a:lstStyle>
          <a:p>
            <a:pPr>
              <a:defRPr/>
            </a:pPr>
            <a:fld id="{A9E18713-E174-4098-9EEA-9C4149BE28A7}" type="slidenum">
              <a:rPr lang="de-DE" altLang="de-DE"/>
              <a:pPr>
                <a:defRPr/>
              </a:pPr>
              <a:t>‹Nr.›</a:t>
            </a:fld>
            <a:endParaRPr lang="de-DE" altLang="de-DE"/>
          </a:p>
        </p:txBody>
      </p:sp>
    </p:spTree>
    <p:extLst>
      <p:ext uri="{BB962C8B-B14F-4D97-AF65-F5344CB8AC3E}">
        <p14:creationId xmlns:p14="http://schemas.microsoft.com/office/powerpoint/2010/main" val="31863010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56"/>
          <p:cNvSpPr>
            <a:spLocks noGrp="1" noChangeArrowheads="1"/>
          </p:cNvSpPr>
          <p:nvPr>
            <p:ph type="sldNum" sz="quarter" idx="10"/>
          </p:nvPr>
        </p:nvSpPr>
        <p:spPr/>
        <p:txBody>
          <a:bodyPr/>
          <a:lstStyle>
            <a:lvl1pPr>
              <a:defRPr/>
            </a:lvl1pPr>
          </a:lstStyle>
          <a:p>
            <a:pPr>
              <a:defRPr/>
            </a:pPr>
            <a:fld id="{08D693C1-FEDD-4E3B-A924-BEA1FDE58330}" type="slidenum">
              <a:rPr lang="de-DE" altLang="de-DE"/>
              <a:pPr>
                <a:defRPr/>
              </a:pPr>
              <a:t>‹Nr.›</a:t>
            </a:fld>
            <a:endParaRPr lang="de-DE" altLang="de-DE"/>
          </a:p>
        </p:txBody>
      </p:sp>
    </p:spTree>
    <p:extLst>
      <p:ext uri="{BB962C8B-B14F-4D97-AF65-F5344CB8AC3E}">
        <p14:creationId xmlns:p14="http://schemas.microsoft.com/office/powerpoint/2010/main" val="196844539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56"/>
          <p:cNvSpPr>
            <a:spLocks noGrp="1" noChangeArrowheads="1"/>
          </p:cNvSpPr>
          <p:nvPr>
            <p:ph type="sldNum" sz="quarter" idx="10"/>
          </p:nvPr>
        </p:nvSpPr>
        <p:spPr/>
        <p:txBody>
          <a:bodyPr/>
          <a:lstStyle>
            <a:lvl1pPr>
              <a:defRPr/>
            </a:lvl1pPr>
          </a:lstStyle>
          <a:p>
            <a:pPr>
              <a:defRPr/>
            </a:pPr>
            <a:fld id="{EBC9CD55-A42C-4883-A0AE-1458C3E6B80A}" type="slidenum">
              <a:rPr lang="de-DE" altLang="de-DE"/>
              <a:pPr>
                <a:defRPr/>
              </a:pPr>
              <a:t>‹Nr.›</a:t>
            </a:fld>
            <a:endParaRPr lang="de-DE" altLang="de-DE"/>
          </a:p>
        </p:txBody>
      </p:sp>
    </p:spTree>
    <p:extLst>
      <p:ext uri="{BB962C8B-B14F-4D97-AF65-F5344CB8AC3E}">
        <p14:creationId xmlns:p14="http://schemas.microsoft.com/office/powerpoint/2010/main" val="57643063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156"/>
          <p:cNvSpPr>
            <a:spLocks noGrp="1" noChangeArrowheads="1"/>
          </p:cNvSpPr>
          <p:nvPr>
            <p:ph type="sldNum" sz="quarter" idx="10"/>
          </p:nvPr>
        </p:nvSpPr>
        <p:spPr/>
        <p:txBody>
          <a:bodyPr/>
          <a:lstStyle>
            <a:lvl1pPr>
              <a:defRPr/>
            </a:lvl1pPr>
          </a:lstStyle>
          <a:p>
            <a:pPr>
              <a:defRPr/>
            </a:pPr>
            <a:fld id="{C35ACBB2-5AD3-4F07-AE91-C0372A985147}" type="slidenum">
              <a:rPr lang="de-DE" altLang="de-DE"/>
              <a:pPr>
                <a:defRPr/>
              </a:pPr>
              <a:t>‹Nr.›</a:t>
            </a:fld>
            <a:endParaRPr lang="de-DE" altLang="de-DE"/>
          </a:p>
        </p:txBody>
      </p:sp>
    </p:spTree>
    <p:extLst>
      <p:ext uri="{BB962C8B-B14F-4D97-AF65-F5344CB8AC3E}">
        <p14:creationId xmlns:p14="http://schemas.microsoft.com/office/powerpoint/2010/main" val="123597868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56"/>
          <p:cNvSpPr>
            <a:spLocks noGrp="1" noChangeArrowheads="1"/>
          </p:cNvSpPr>
          <p:nvPr>
            <p:ph type="sldNum" sz="quarter" idx="10"/>
          </p:nvPr>
        </p:nvSpPr>
        <p:spPr/>
        <p:txBody>
          <a:bodyPr/>
          <a:lstStyle>
            <a:lvl1pPr>
              <a:defRPr/>
            </a:lvl1pPr>
          </a:lstStyle>
          <a:p>
            <a:pPr>
              <a:defRPr/>
            </a:pPr>
            <a:fld id="{93B1CB0B-AB13-4BE2-AD00-77F2201CC481}" type="slidenum">
              <a:rPr lang="de-DE" altLang="de-DE"/>
              <a:pPr>
                <a:defRPr/>
              </a:pPr>
              <a:t>‹Nr.›</a:t>
            </a:fld>
            <a:endParaRPr lang="de-DE" altLang="de-DE"/>
          </a:p>
        </p:txBody>
      </p:sp>
    </p:spTree>
    <p:extLst>
      <p:ext uri="{BB962C8B-B14F-4D97-AF65-F5344CB8AC3E}">
        <p14:creationId xmlns:p14="http://schemas.microsoft.com/office/powerpoint/2010/main" val="3111168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56"/>
          <p:cNvSpPr>
            <a:spLocks noGrp="1" noChangeArrowheads="1"/>
          </p:cNvSpPr>
          <p:nvPr>
            <p:ph type="sldNum" sz="quarter" idx="10"/>
          </p:nvPr>
        </p:nvSpPr>
        <p:spPr/>
        <p:txBody>
          <a:bodyPr/>
          <a:lstStyle>
            <a:lvl1pPr>
              <a:defRPr/>
            </a:lvl1pPr>
          </a:lstStyle>
          <a:p>
            <a:pPr>
              <a:defRPr/>
            </a:pPr>
            <a:fld id="{98C51A29-8451-4C10-991E-45A2F22C58B8}" type="slidenum">
              <a:rPr lang="de-DE" altLang="de-DE"/>
              <a:pPr>
                <a:defRPr/>
              </a:pPr>
              <a:t>‹Nr.›</a:t>
            </a:fld>
            <a:endParaRPr lang="de-DE" altLang="de-DE"/>
          </a:p>
        </p:txBody>
      </p:sp>
    </p:spTree>
    <p:extLst>
      <p:ext uri="{BB962C8B-B14F-4D97-AF65-F5344CB8AC3E}">
        <p14:creationId xmlns:p14="http://schemas.microsoft.com/office/powerpoint/2010/main" val="190897551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56"/>
          <p:cNvSpPr>
            <a:spLocks noGrp="1" noChangeArrowheads="1"/>
          </p:cNvSpPr>
          <p:nvPr>
            <p:ph type="sldNum" sz="quarter" idx="10"/>
          </p:nvPr>
        </p:nvSpPr>
        <p:spPr/>
        <p:txBody>
          <a:bodyPr/>
          <a:lstStyle>
            <a:lvl1pPr>
              <a:defRPr/>
            </a:lvl1pPr>
          </a:lstStyle>
          <a:p>
            <a:pPr>
              <a:defRPr/>
            </a:pPr>
            <a:fld id="{7DFAD588-6A2B-46F2-B1AD-2B03DD19F6F1}" type="slidenum">
              <a:rPr lang="de-DE" altLang="de-DE"/>
              <a:pPr>
                <a:defRPr/>
              </a:pPr>
              <a:t>‹Nr.›</a:t>
            </a:fld>
            <a:endParaRPr lang="de-DE" altLang="de-DE"/>
          </a:p>
        </p:txBody>
      </p:sp>
    </p:spTree>
    <p:extLst>
      <p:ext uri="{BB962C8B-B14F-4D97-AF65-F5344CB8AC3E}">
        <p14:creationId xmlns:p14="http://schemas.microsoft.com/office/powerpoint/2010/main" val="33770571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56"/>
          <p:cNvSpPr>
            <a:spLocks noGrp="1" noChangeArrowheads="1"/>
          </p:cNvSpPr>
          <p:nvPr>
            <p:ph type="sldNum" sz="quarter" idx="10"/>
          </p:nvPr>
        </p:nvSpPr>
        <p:spPr/>
        <p:txBody>
          <a:bodyPr/>
          <a:lstStyle>
            <a:lvl1pPr>
              <a:defRPr/>
            </a:lvl1pPr>
          </a:lstStyle>
          <a:p>
            <a:pPr>
              <a:defRPr/>
            </a:pPr>
            <a:fld id="{98B7FCFB-AFA1-4917-A751-67A162E299F5}" type="slidenum">
              <a:rPr lang="de-DE" altLang="de-DE"/>
              <a:pPr>
                <a:defRPr/>
              </a:pPr>
              <a:t>‹Nr.›</a:t>
            </a:fld>
            <a:endParaRPr lang="de-DE" altLang="de-DE"/>
          </a:p>
        </p:txBody>
      </p:sp>
    </p:spTree>
    <p:extLst>
      <p:ext uri="{BB962C8B-B14F-4D97-AF65-F5344CB8AC3E}">
        <p14:creationId xmlns:p14="http://schemas.microsoft.com/office/powerpoint/2010/main" val="26364092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4"/>
          <p:cNvSpPr>
            <a:spLocks noChangeShapeType="1"/>
          </p:cNvSpPr>
          <p:nvPr/>
        </p:nvSpPr>
        <p:spPr bwMode="auto">
          <a:xfrm>
            <a:off x="492125" y="6477000"/>
            <a:ext cx="8229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027" name="Picture 5" descr="HLF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02525" y="0"/>
            <a:ext cx="16414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7"/>
          <p:cNvSpPr>
            <a:spLocks noGrp="1" noChangeArrowheads="1"/>
          </p:cNvSpPr>
          <p:nvPr>
            <p:ph type="title"/>
          </p:nvPr>
        </p:nvSpPr>
        <p:spPr bwMode="auto">
          <a:xfrm>
            <a:off x="395288" y="115888"/>
            <a:ext cx="4432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smtClean="0"/>
              <a:t>E N T W U R F </a:t>
            </a:r>
          </a:p>
        </p:txBody>
      </p:sp>
      <p:sp>
        <p:nvSpPr>
          <p:cNvPr id="6" name="Rectangle 156"/>
          <p:cNvSpPr>
            <a:spLocks noGrp="1" noChangeArrowheads="1"/>
          </p:cNvSpPr>
          <p:nvPr>
            <p:ph type="sldNum" sz="quarter" idx="4"/>
          </p:nvPr>
        </p:nvSpPr>
        <p:spPr>
          <a:xfrm>
            <a:off x="6675438" y="6534150"/>
            <a:ext cx="2289175" cy="207963"/>
          </a:xfrm>
          <a:prstGeom prst="rect">
            <a:avLst/>
          </a:prstGeom>
          <a:ln/>
        </p:spPr>
        <p:txBody>
          <a:bodyPr vert="horz" wrap="square" lIns="91440" tIns="45720" rIns="91440" bIns="45720" numCol="1" anchor="t" anchorCtr="0" compatLnSpc="1">
            <a:prstTxWarp prst="textNoShape">
              <a:avLst/>
            </a:prstTxWarp>
          </a:bodyPr>
          <a:lstStyle>
            <a:lvl1pPr algn="r">
              <a:defRPr sz="1000"/>
            </a:lvl1pPr>
          </a:lstStyle>
          <a:p>
            <a:pPr>
              <a:defRPr/>
            </a:pPr>
            <a:fld id="{B9A9B170-860F-4BB6-B128-CE88AD3FF5FD}"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5591"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Lst>
  <p:transition/>
  <p:hf hdr="0" ftr="0"/>
  <p:txStyles>
    <p:titleStyle>
      <a:lvl1pPr algn="l" defTabSz="957263" rtl="0" eaLnBrk="0" fontAlgn="base" hangingPunct="0">
        <a:spcBef>
          <a:spcPct val="0"/>
        </a:spcBef>
        <a:spcAft>
          <a:spcPct val="0"/>
        </a:spcAft>
        <a:defRPr sz="1400" b="1">
          <a:solidFill>
            <a:schemeClr val="tx2"/>
          </a:solidFill>
          <a:latin typeface="+mj-lt"/>
          <a:ea typeface="+mj-ea"/>
          <a:cs typeface="+mj-cs"/>
        </a:defRPr>
      </a:lvl1pPr>
      <a:lvl2pPr algn="l" defTabSz="957263" rtl="0" eaLnBrk="0" fontAlgn="base" hangingPunct="0">
        <a:spcBef>
          <a:spcPct val="0"/>
        </a:spcBef>
        <a:spcAft>
          <a:spcPct val="0"/>
        </a:spcAft>
        <a:defRPr sz="1400" b="1">
          <a:solidFill>
            <a:schemeClr val="tx2"/>
          </a:solidFill>
          <a:latin typeface="Arial" charset="0"/>
        </a:defRPr>
      </a:lvl2pPr>
      <a:lvl3pPr algn="l" defTabSz="957263" rtl="0" eaLnBrk="0" fontAlgn="base" hangingPunct="0">
        <a:spcBef>
          <a:spcPct val="0"/>
        </a:spcBef>
        <a:spcAft>
          <a:spcPct val="0"/>
        </a:spcAft>
        <a:defRPr sz="1400" b="1">
          <a:solidFill>
            <a:schemeClr val="tx2"/>
          </a:solidFill>
          <a:latin typeface="Arial" charset="0"/>
        </a:defRPr>
      </a:lvl3pPr>
      <a:lvl4pPr algn="l" defTabSz="957263" rtl="0" eaLnBrk="0" fontAlgn="base" hangingPunct="0">
        <a:spcBef>
          <a:spcPct val="0"/>
        </a:spcBef>
        <a:spcAft>
          <a:spcPct val="0"/>
        </a:spcAft>
        <a:defRPr sz="1400" b="1">
          <a:solidFill>
            <a:schemeClr val="tx2"/>
          </a:solidFill>
          <a:latin typeface="Arial" charset="0"/>
        </a:defRPr>
      </a:lvl4pPr>
      <a:lvl5pPr algn="l" defTabSz="957263" rtl="0" eaLnBrk="0" fontAlgn="base" hangingPunct="0">
        <a:spcBef>
          <a:spcPct val="0"/>
        </a:spcBef>
        <a:spcAft>
          <a:spcPct val="0"/>
        </a:spcAft>
        <a:defRPr sz="1400" b="1">
          <a:solidFill>
            <a:schemeClr val="tx2"/>
          </a:solidFill>
          <a:latin typeface="Arial" charset="0"/>
        </a:defRPr>
      </a:lvl5pPr>
      <a:lvl6pPr marL="457200" algn="l" defTabSz="957263" rtl="0" eaLnBrk="0" fontAlgn="base" hangingPunct="0">
        <a:spcBef>
          <a:spcPct val="0"/>
        </a:spcBef>
        <a:spcAft>
          <a:spcPct val="0"/>
        </a:spcAft>
        <a:defRPr sz="1400" b="1">
          <a:solidFill>
            <a:schemeClr val="tx2"/>
          </a:solidFill>
          <a:latin typeface="Arial" charset="0"/>
        </a:defRPr>
      </a:lvl6pPr>
      <a:lvl7pPr marL="914400" algn="l" defTabSz="957263" rtl="0" eaLnBrk="0" fontAlgn="base" hangingPunct="0">
        <a:spcBef>
          <a:spcPct val="0"/>
        </a:spcBef>
        <a:spcAft>
          <a:spcPct val="0"/>
        </a:spcAft>
        <a:defRPr sz="1400" b="1">
          <a:solidFill>
            <a:schemeClr val="tx2"/>
          </a:solidFill>
          <a:latin typeface="Arial" charset="0"/>
        </a:defRPr>
      </a:lvl7pPr>
      <a:lvl8pPr marL="1371600" algn="l" defTabSz="957263" rtl="0" eaLnBrk="0" fontAlgn="base" hangingPunct="0">
        <a:spcBef>
          <a:spcPct val="0"/>
        </a:spcBef>
        <a:spcAft>
          <a:spcPct val="0"/>
        </a:spcAft>
        <a:defRPr sz="1400" b="1">
          <a:solidFill>
            <a:schemeClr val="tx2"/>
          </a:solidFill>
          <a:latin typeface="Arial" charset="0"/>
        </a:defRPr>
      </a:lvl8pPr>
      <a:lvl9pPr marL="1828800" algn="l" defTabSz="957263" rtl="0" eaLnBrk="0" fontAlgn="base" hangingPunct="0">
        <a:spcBef>
          <a:spcPct val="0"/>
        </a:spcBef>
        <a:spcAft>
          <a:spcPct val="0"/>
        </a:spcAft>
        <a:defRPr sz="1400" b="1">
          <a:solidFill>
            <a:schemeClr val="tx2"/>
          </a:solidFill>
          <a:latin typeface="Arial"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900">
          <a:solidFill>
            <a:schemeClr val="tx1"/>
          </a:solidFill>
          <a:latin typeface="+mn-lt"/>
        </a:defRPr>
      </a:lvl2pPr>
      <a:lvl3pPr marL="1196975" indent="-239713"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000">
          <a:solidFill>
            <a:schemeClr val="tx1"/>
          </a:solidFill>
          <a:latin typeface="+mn-lt"/>
        </a:defRPr>
      </a:lvl4pPr>
      <a:lvl5pPr marL="2155825" indent="-239713" algn="l" defTabSz="957263" rtl="0" eaLnBrk="0" fontAlgn="base" hangingPunct="0">
        <a:spcBef>
          <a:spcPct val="20000"/>
        </a:spcBef>
        <a:spcAft>
          <a:spcPct val="0"/>
        </a:spcAft>
        <a:buChar char="»"/>
        <a:defRPr sz="2000">
          <a:solidFill>
            <a:schemeClr val="tx1"/>
          </a:solidFill>
          <a:latin typeface="+mn-lt"/>
        </a:defRPr>
      </a:lvl5pPr>
      <a:lvl6pPr marL="2613025" indent="-239713" algn="l" defTabSz="957263" rtl="0" eaLnBrk="0" fontAlgn="base" hangingPunct="0">
        <a:spcBef>
          <a:spcPct val="20000"/>
        </a:spcBef>
        <a:spcAft>
          <a:spcPct val="0"/>
        </a:spcAft>
        <a:buChar char="»"/>
        <a:defRPr sz="2000">
          <a:solidFill>
            <a:schemeClr val="tx1"/>
          </a:solidFill>
          <a:latin typeface="+mn-lt"/>
        </a:defRPr>
      </a:lvl6pPr>
      <a:lvl7pPr marL="3070225" indent="-239713" algn="l" defTabSz="957263" rtl="0" eaLnBrk="0" fontAlgn="base" hangingPunct="0">
        <a:spcBef>
          <a:spcPct val="20000"/>
        </a:spcBef>
        <a:spcAft>
          <a:spcPct val="0"/>
        </a:spcAft>
        <a:buChar char="»"/>
        <a:defRPr sz="2000">
          <a:solidFill>
            <a:schemeClr val="tx1"/>
          </a:solidFill>
          <a:latin typeface="+mn-lt"/>
        </a:defRPr>
      </a:lvl7pPr>
      <a:lvl8pPr marL="3527425" indent="-239713" algn="l" defTabSz="957263" rtl="0" eaLnBrk="0" fontAlgn="base" hangingPunct="0">
        <a:spcBef>
          <a:spcPct val="20000"/>
        </a:spcBef>
        <a:spcAft>
          <a:spcPct val="0"/>
        </a:spcAft>
        <a:buChar char="»"/>
        <a:defRPr sz="2000">
          <a:solidFill>
            <a:schemeClr val="tx1"/>
          </a:solidFill>
          <a:latin typeface="+mn-lt"/>
        </a:defRPr>
      </a:lvl8pPr>
      <a:lvl9pPr marL="3984625" indent="-239713" algn="l" defTabSz="957263"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677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306778" name="Rectangle 154"/>
          <p:cNvSpPr>
            <a:spLocks noGrp="1" noChangeArrowheads="1"/>
          </p:cNvSpPr>
          <p:nvPr>
            <p:ph type="dt" sz="half" idx="2"/>
          </p:nvPr>
        </p:nvSpPr>
        <p:spPr bwMode="auto">
          <a:xfrm>
            <a:off x="179388" y="6534150"/>
            <a:ext cx="2289175" cy="207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r>
              <a:rPr lang="de-DE"/>
              <a:t>F-TH-VU  Stand 01.07.2015</a:t>
            </a:r>
          </a:p>
        </p:txBody>
      </p:sp>
      <p:sp>
        <p:nvSpPr>
          <p:cNvPr id="1306779" name="Rectangle 155"/>
          <p:cNvSpPr>
            <a:spLocks noGrp="1" noChangeArrowheads="1"/>
          </p:cNvSpPr>
          <p:nvPr>
            <p:ph type="ftr" sz="quarter" idx="3"/>
          </p:nvPr>
        </p:nvSpPr>
        <p:spPr bwMode="auto">
          <a:xfrm>
            <a:off x="3124200" y="6534150"/>
            <a:ext cx="2895600" cy="207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de-DE"/>
          </a:p>
        </p:txBody>
      </p:sp>
      <p:sp>
        <p:nvSpPr>
          <p:cNvPr id="130678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pic>
        <p:nvPicPr>
          <p:cNvPr id="2054" name="Picture 158" descr="HLF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51725" y="42863"/>
            <a:ext cx="16414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159"/>
          <p:cNvSpPr>
            <a:spLocks noChangeArrowheads="1"/>
          </p:cNvSpPr>
          <p:nvPr/>
        </p:nvSpPr>
        <p:spPr bwMode="auto">
          <a:xfrm>
            <a:off x="144463" y="620713"/>
            <a:ext cx="7451725" cy="73025"/>
          </a:xfrm>
          <a:prstGeom prst="rect">
            <a:avLst/>
          </a:prstGeom>
          <a:gradFill rotWithShape="0">
            <a:gsLst>
              <a:gs pos="0">
                <a:srgbClr val="FF0000"/>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defRPr/>
            </a:pPr>
            <a:endParaRPr lang="de-DE" altLang="de-DE" smtClean="0"/>
          </a:p>
        </p:txBody>
      </p:sp>
      <p:sp>
        <p:nvSpPr>
          <p:cNvPr id="2" name="Line 160"/>
          <p:cNvSpPr>
            <a:spLocks noChangeShapeType="1"/>
          </p:cNvSpPr>
          <p:nvPr userDrawn="1"/>
        </p:nvSpPr>
        <p:spPr bwMode="auto">
          <a:xfrm>
            <a:off x="179388" y="6524625"/>
            <a:ext cx="87852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sp>
        <p:nvSpPr>
          <p:cNvPr id="12" name="Rectangle 156"/>
          <p:cNvSpPr>
            <a:spLocks noGrp="1" noChangeArrowheads="1"/>
          </p:cNvSpPr>
          <p:nvPr>
            <p:ph type="sldNum" sz="quarter" idx="4"/>
          </p:nvPr>
        </p:nvSpPr>
        <p:spPr>
          <a:xfrm>
            <a:off x="6675438" y="6534150"/>
            <a:ext cx="2289175" cy="207963"/>
          </a:xfrm>
          <a:prstGeom prst="rect">
            <a:avLst/>
          </a:prstGeom>
          <a:ln/>
        </p:spPr>
        <p:txBody>
          <a:bodyPr vert="horz" wrap="square" lIns="91440" tIns="45720" rIns="91440" bIns="45720" numCol="1" anchor="t" anchorCtr="0" compatLnSpc="1">
            <a:prstTxWarp prst="textNoShape">
              <a:avLst/>
            </a:prstTxWarp>
          </a:bodyPr>
          <a:lstStyle>
            <a:lvl1pPr algn="r">
              <a:defRPr sz="1000"/>
            </a:lvl1pPr>
          </a:lstStyle>
          <a:p>
            <a:pPr>
              <a:defRPr/>
            </a:pPr>
            <a:fld id="{32747759-941C-4533-9E49-2C3F245F662E}"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5592" r:id="rId1"/>
    <p:sldLayoutId id="2147485578" r:id="rId2"/>
    <p:sldLayoutId id="2147485579" r:id="rId3"/>
    <p:sldLayoutId id="2147485580" r:id="rId4"/>
    <p:sldLayoutId id="2147485581" r:id="rId5"/>
    <p:sldLayoutId id="2147485582" r:id="rId6"/>
    <p:sldLayoutId id="2147485583" r:id="rId7"/>
    <p:sldLayoutId id="2147485584" r:id="rId8"/>
    <p:sldLayoutId id="2147485585" r:id="rId9"/>
    <p:sldLayoutId id="2147485586" r:id="rId10"/>
    <p:sldLayoutId id="2147485587" r:id="rId11"/>
    <p:sldLayoutId id="2147485588" r:id="rId12"/>
    <p:sldLayoutId id="2147485589" r:id="rId13"/>
    <p:sldLayoutId id="2147485590" r:id="rId14"/>
  </p:sldLayoutIdLst>
  <p:transition/>
  <p:timing>
    <p:tnLst>
      <p:par>
        <p:cTn id="1" dur="indefinite" restart="never" nodeType="tmRoot"/>
      </p:par>
    </p:tnLst>
  </p:timing>
  <p:hf hdr="0" ftr="0"/>
  <p:txStyles>
    <p:titleStyle>
      <a:lvl1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l" rtl="0" fontAlgn="base">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l" rtl="0" fontAlgn="base">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l" rtl="0" fontAlgn="base">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l" rtl="0" fontAlgn="base">
        <a:spcBef>
          <a:spcPct val="0"/>
        </a:spcBef>
        <a:spcAft>
          <a:spcPct val="0"/>
        </a:spcAft>
        <a:defRPr sz="2400">
          <a:solidFill>
            <a:schemeClr val="tx2"/>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a:solidFill>
            <a:schemeClr val="tx1"/>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C0C0C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C0C0C0"/>
            </a:outerShdw>
          </a:effectLst>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36.jpe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LF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1175" y="693738"/>
            <a:ext cx="55816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ctrTitle"/>
          </p:nvPr>
        </p:nvSpPr>
        <p:spPr>
          <a:xfrm>
            <a:off x="395288" y="2636838"/>
            <a:ext cx="8353425" cy="3168650"/>
          </a:xfrm>
        </p:spPr>
        <p:txBody>
          <a:bodyPr/>
          <a:lstStyle/>
          <a:p>
            <a:pPr algn="ctr">
              <a:defRPr/>
            </a:pPr>
            <a:r>
              <a:rPr lang="de-DE" dirty="0" smtClean="0"/>
              <a:t/>
            </a:r>
            <a:br>
              <a:rPr lang="de-DE" dirty="0" smtClean="0"/>
            </a:br>
            <a:r>
              <a:rPr lang="de-DE" dirty="0" smtClean="0"/>
              <a:t/>
            </a:r>
            <a:br>
              <a:rPr lang="de-DE" dirty="0" smtClean="0"/>
            </a:br>
            <a:r>
              <a:rPr lang="de-DE" sz="3200" b="1" dirty="0" smtClean="0">
                <a:effectLst>
                  <a:outerShdw blurRad="38100" dist="38100" dir="2700000" algn="tl">
                    <a:srgbClr val="000000">
                      <a:alpha val="43137"/>
                    </a:srgbClr>
                  </a:outerShdw>
                </a:effectLst>
              </a:rPr>
              <a:t>Technische Hilfeleistung -Verkehrsunfall-</a:t>
            </a:r>
            <a:br>
              <a:rPr lang="de-DE" sz="3200" b="1" dirty="0" smtClean="0">
                <a:effectLst>
                  <a:outerShdw blurRad="38100" dist="38100" dir="2700000" algn="tl">
                    <a:srgbClr val="000000">
                      <a:alpha val="43137"/>
                    </a:srgbClr>
                  </a:outerShdw>
                </a:effectLst>
              </a:rPr>
            </a:br>
            <a:r>
              <a:rPr lang="de-DE" sz="3200" b="1" dirty="0" smtClean="0">
                <a:effectLst>
                  <a:outerShdw blurRad="38100" dist="38100" dir="2700000" algn="tl">
                    <a:srgbClr val="000000">
                      <a:alpha val="43137"/>
                    </a:srgbClr>
                  </a:outerShdw>
                </a:effectLst>
              </a:rPr>
              <a:t>(F-TH-VU)</a:t>
            </a:r>
            <a:r>
              <a:rPr lang="de-DE" dirty="0" smtClean="0"/>
              <a:t/>
            </a:r>
            <a:br>
              <a:rPr lang="de-DE" dirty="0" smtClean="0"/>
            </a:br>
            <a:r>
              <a:rPr lang="de-DE" dirty="0" smtClean="0"/>
              <a:t/>
            </a:r>
            <a:br>
              <a:rPr lang="de-DE" dirty="0" smtClean="0"/>
            </a:br>
            <a:r>
              <a:rPr lang="de-DE" sz="3200" b="1" dirty="0" smtClean="0">
                <a:solidFill>
                  <a:srgbClr val="0070C0"/>
                </a:solidFill>
                <a:effectLst/>
              </a:rPr>
              <a:t>„Grundlagen der Fahrzeugtechnik“ </a:t>
            </a:r>
            <a:r>
              <a:rPr lang="de-DE" sz="3200" b="1" dirty="0" smtClean="0"/>
              <a:t/>
            </a:r>
            <a:br>
              <a:rPr lang="de-DE" sz="3200" b="1" dirty="0" smtClean="0"/>
            </a:br>
            <a:r>
              <a:rPr lang="de-DE" dirty="0" smtClean="0"/>
              <a:t/>
            </a:r>
            <a:br>
              <a:rPr lang="de-DE" dirty="0" smtClean="0"/>
            </a:br>
            <a:endParaRPr lang="de-DE"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9" name="Picture 5"/>
          <p:cNvPicPr>
            <a:picLocks noChangeAspect="1" noChangeArrowheads="1"/>
          </p:cNvPicPr>
          <p:nvPr/>
        </p:nvPicPr>
        <p:blipFill>
          <a:blip r:embed="rId3">
            <a:extLst>
              <a:ext uri="{28A0092B-C50C-407E-A947-70E740481C1C}">
                <a14:useLocalDpi xmlns:a14="http://schemas.microsoft.com/office/drawing/2010/main" val="0"/>
              </a:ext>
            </a:extLst>
          </a:blip>
          <a:srcRect b="5865"/>
          <a:stretch>
            <a:fillRect/>
          </a:stretch>
        </p:blipFill>
        <p:spPr bwMode="auto">
          <a:xfrm>
            <a:off x="4787900" y="1125538"/>
            <a:ext cx="3960813"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C0D8EC74-94ED-4877-8437-2DEF44AA9BA0}" type="slidenum">
              <a:rPr lang="de-DE" altLang="de-DE" sz="1000" smtClean="0">
                <a:latin typeface="Arial" panose="020B0604020202020204" pitchFamily="34" charset="0"/>
              </a:rPr>
              <a:pPr>
                <a:spcBef>
                  <a:spcPct val="0"/>
                </a:spcBef>
                <a:buClrTx/>
                <a:buSzTx/>
                <a:buFontTx/>
                <a:buNone/>
              </a:pPr>
              <a:t>10</a:t>
            </a:fld>
            <a:endParaRPr lang="de-DE" altLang="de-DE" sz="1000" smtClean="0">
              <a:latin typeface="Arial" panose="020B0604020202020204" pitchFamily="34" charset="0"/>
            </a:endParaRPr>
          </a:p>
        </p:txBody>
      </p:sp>
      <p:sp>
        <p:nvSpPr>
          <p:cNvPr id="661507" name="Rectangle 3"/>
          <p:cNvSpPr>
            <a:spLocks noChangeArrowheads="1"/>
          </p:cNvSpPr>
          <p:nvPr/>
        </p:nvSpPr>
        <p:spPr bwMode="auto">
          <a:xfrm>
            <a:off x="4716463" y="692150"/>
            <a:ext cx="237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63538" indent="-363538">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buClr>
                <a:schemeClr val="tx1"/>
              </a:buClr>
              <a:buSzPct val="75000"/>
              <a:buFont typeface="Wingdings" panose="05000000000000000000" pitchFamily="2" charset="2"/>
              <a:buNone/>
            </a:pPr>
            <a:r>
              <a:rPr lang="de-DE" altLang="de-DE" sz="2400">
                <a:latin typeface="Arial" panose="020B0604020202020204" pitchFamily="34" charset="0"/>
              </a:rPr>
              <a:t>Beifahrerairbag </a:t>
            </a:r>
          </a:p>
        </p:txBody>
      </p:sp>
      <p:pic>
        <p:nvPicPr>
          <p:cNvPr id="661508" name="Picture 4"/>
          <p:cNvPicPr>
            <a:picLocks noChangeAspect="1" noChangeArrowheads="1"/>
          </p:cNvPicPr>
          <p:nvPr/>
        </p:nvPicPr>
        <p:blipFill>
          <a:blip r:embed="rId4">
            <a:extLst>
              <a:ext uri="{28A0092B-C50C-407E-A947-70E740481C1C}">
                <a14:useLocalDpi xmlns:a14="http://schemas.microsoft.com/office/drawing/2010/main" val="0"/>
              </a:ext>
            </a:extLst>
          </a:blip>
          <a:srcRect b="6252"/>
          <a:stretch>
            <a:fillRect/>
          </a:stretch>
        </p:blipFill>
        <p:spPr bwMode="auto">
          <a:xfrm>
            <a:off x="395288" y="1125538"/>
            <a:ext cx="41052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0" name="Picture 6"/>
          <p:cNvPicPr>
            <a:picLocks noChangeAspect="1" noChangeArrowheads="1"/>
          </p:cNvPicPr>
          <p:nvPr/>
        </p:nvPicPr>
        <p:blipFill>
          <a:blip r:embed="rId5">
            <a:extLst>
              <a:ext uri="{28A0092B-C50C-407E-A947-70E740481C1C}">
                <a14:useLocalDpi xmlns:a14="http://schemas.microsoft.com/office/drawing/2010/main" val="0"/>
              </a:ext>
            </a:extLst>
          </a:blip>
          <a:srcRect l="11055" b="6297"/>
          <a:stretch>
            <a:fillRect/>
          </a:stretch>
        </p:blipFill>
        <p:spPr bwMode="auto">
          <a:xfrm>
            <a:off x="2690813" y="3933825"/>
            <a:ext cx="33940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12"/>
          <p:cNvSpPr txBox="1">
            <a:spLocks noChangeArrowheads="1"/>
          </p:cNvSpPr>
          <p:nvPr/>
        </p:nvSpPr>
        <p:spPr bwMode="auto">
          <a:xfrm>
            <a:off x="322263" y="692150"/>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50000"/>
              </a:spcBef>
              <a:buClrTx/>
              <a:buSzTx/>
              <a:buFontTx/>
              <a:buNone/>
            </a:pPr>
            <a:r>
              <a:rPr lang="de-DE" altLang="de-DE" sz="2400">
                <a:latin typeface="Arial" panose="020B0604020202020204" pitchFamily="34" charset="0"/>
              </a:rPr>
              <a:t>Fahrerairbag</a:t>
            </a:r>
          </a:p>
        </p:txBody>
      </p:sp>
      <p:sp>
        <p:nvSpPr>
          <p:cNvPr id="24584" name="Text Box 13"/>
          <p:cNvSpPr txBox="1">
            <a:spLocks noChangeArrowheads="1"/>
          </p:cNvSpPr>
          <p:nvPr/>
        </p:nvSpPr>
        <p:spPr bwMode="auto">
          <a:xfrm>
            <a:off x="6084888" y="5876925"/>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50000"/>
              </a:spcBef>
              <a:buClrTx/>
              <a:buSzTx/>
              <a:buFontTx/>
              <a:buNone/>
            </a:pPr>
            <a:r>
              <a:rPr lang="de-DE" altLang="de-DE" sz="2400">
                <a:latin typeface="Arial" panose="020B0604020202020204" pitchFamily="34" charset="0"/>
              </a:rPr>
              <a:t>Seitenairbag</a:t>
            </a:r>
          </a:p>
        </p:txBody>
      </p:sp>
      <p:sp>
        <p:nvSpPr>
          <p:cNvPr id="15371" name="Textfeld 15"/>
          <p:cNvSpPr txBox="1">
            <a:spLocks noChangeArrowheads="1"/>
          </p:cNvSpPr>
          <p:nvPr/>
        </p:nvSpPr>
        <p:spPr bwMode="auto">
          <a:xfrm>
            <a:off x="323850" y="3644900"/>
            <a:ext cx="1368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7</a:t>
            </a:r>
          </a:p>
        </p:txBody>
      </p:sp>
      <p:sp>
        <p:nvSpPr>
          <p:cNvPr id="15372" name="Textfeld 15"/>
          <p:cNvSpPr txBox="1">
            <a:spLocks noChangeArrowheads="1"/>
          </p:cNvSpPr>
          <p:nvPr/>
        </p:nvSpPr>
        <p:spPr bwMode="auto">
          <a:xfrm>
            <a:off x="4716463" y="3652838"/>
            <a:ext cx="13684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8</a:t>
            </a:r>
          </a:p>
        </p:txBody>
      </p:sp>
      <p:sp>
        <p:nvSpPr>
          <p:cNvPr id="15373" name="Textfeld 15"/>
          <p:cNvSpPr txBox="1">
            <a:spLocks noChangeArrowheads="1"/>
          </p:cNvSpPr>
          <p:nvPr/>
        </p:nvSpPr>
        <p:spPr bwMode="auto">
          <a:xfrm>
            <a:off x="2627313" y="6294438"/>
            <a:ext cx="13684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9</a:t>
            </a:r>
          </a:p>
        </p:txBody>
      </p:sp>
      <p:sp>
        <p:nvSpPr>
          <p:cNvPr id="22540"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en-GB" altLang="de-DE" sz="1400">
                <a:latin typeface="Arial" panose="020B0604020202020204" pitchFamily="34" charset="0"/>
              </a:rPr>
              <a:t> </a:t>
            </a:r>
            <a:r>
              <a:rPr lang="de-DE" altLang="de-DE" sz="1400">
                <a:latin typeface="Arial" panose="020B0604020202020204" pitchFamily="34" charset="0"/>
                <a:cs typeface="Arial" panose="020B0604020202020204" pitchFamily="34" charset="0"/>
              </a:rPr>
              <a:t>– Sicherheitssysteme im PKW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22541"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61508"/>
                                        </p:tgtEl>
                                        <p:attrNameLst>
                                          <p:attrName>style.visibility</p:attrName>
                                        </p:attrNameLst>
                                      </p:cBhvr>
                                      <p:to>
                                        <p:strVal val="visible"/>
                                      </p:to>
                                    </p:set>
                                    <p:animEffect transition="in" filter="blinds(horizontal)">
                                      <p:cBhvr>
                                        <p:cTn id="7" dur="500"/>
                                        <p:tgtEl>
                                          <p:spTgt spid="66150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583"/>
                                        </p:tgtEl>
                                        <p:attrNameLst>
                                          <p:attrName>style.visibility</p:attrName>
                                        </p:attrNameLst>
                                      </p:cBhvr>
                                      <p:to>
                                        <p:strVal val="visible"/>
                                      </p:to>
                                    </p:set>
                                    <p:animEffect transition="in" filter="blinds(horizontal)">
                                      <p:cBhvr>
                                        <p:cTn id="10" dur="500"/>
                                        <p:tgtEl>
                                          <p:spTgt spid="2458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371"/>
                                        </p:tgtEl>
                                        <p:attrNameLst>
                                          <p:attrName>style.visibility</p:attrName>
                                        </p:attrNameLst>
                                      </p:cBhvr>
                                      <p:to>
                                        <p:strVal val="visible"/>
                                      </p:to>
                                    </p:set>
                                    <p:animEffect transition="in" filter="blinds(horizontal)">
                                      <p:cBhvr>
                                        <p:cTn id="13" dur="500"/>
                                        <p:tgtEl>
                                          <p:spTgt spid="1537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661509"/>
                                        </p:tgtEl>
                                        <p:attrNameLst>
                                          <p:attrName>style.visibility</p:attrName>
                                        </p:attrNameLst>
                                      </p:cBhvr>
                                      <p:to>
                                        <p:strVal val="visible"/>
                                      </p:to>
                                    </p:set>
                                    <p:animEffect transition="in" filter="blinds(horizontal)">
                                      <p:cBhvr>
                                        <p:cTn id="18" dur="500"/>
                                        <p:tgtEl>
                                          <p:spTgt spid="66150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61507"/>
                                        </p:tgtEl>
                                        <p:attrNameLst>
                                          <p:attrName>style.visibility</p:attrName>
                                        </p:attrNameLst>
                                      </p:cBhvr>
                                      <p:to>
                                        <p:strVal val="visible"/>
                                      </p:to>
                                    </p:set>
                                    <p:animEffect transition="in" filter="blinds(horizontal)">
                                      <p:cBhvr>
                                        <p:cTn id="21" dur="500"/>
                                        <p:tgtEl>
                                          <p:spTgt spid="66150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372"/>
                                        </p:tgtEl>
                                        <p:attrNameLst>
                                          <p:attrName>style.visibility</p:attrName>
                                        </p:attrNameLst>
                                      </p:cBhvr>
                                      <p:to>
                                        <p:strVal val="visible"/>
                                      </p:to>
                                    </p:set>
                                    <p:animEffect transition="in" filter="blinds(horizontal)">
                                      <p:cBhvr>
                                        <p:cTn id="24" dur="500"/>
                                        <p:tgtEl>
                                          <p:spTgt spid="1537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661510"/>
                                        </p:tgtEl>
                                        <p:attrNameLst>
                                          <p:attrName>style.visibility</p:attrName>
                                        </p:attrNameLst>
                                      </p:cBhvr>
                                      <p:to>
                                        <p:strVal val="visible"/>
                                      </p:to>
                                    </p:set>
                                    <p:animEffect transition="in" filter="blinds(horizontal)">
                                      <p:cBhvr>
                                        <p:cTn id="29" dur="500"/>
                                        <p:tgtEl>
                                          <p:spTgt spid="66151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4584"/>
                                        </p:tgtEl>
                                        <p:attrNameLst>
                                          <p:attrName>style.visibility</p:attrName>
                                        </p:attrNameLst>
                                      </p:cBhvr>
                                      <p:to>
                                        <p:strVal val="visible"/>
                                      </p:to>
                                    </p:set>
                                    <p:animEffect transition="in" filter="blinds(horizontal)">
                                      <p:cBhvr>
                                        <p:cTn id="32" dur="500"/>
                                        <p:tgtEl>
                                          <p:spTgt spid="2458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5373"/>
                                        </p:tgtEl>
                                        <p:attrNameLst>
                                          <p:attrName>style.visibility</p:attrName>
                                        </p:attrNameLst>
                                      </p:cBhvr>
                                      <p:to>
                                        <p:strVal val="visible"/>
                                      </p:to>
                                    </p:set>
                                    <p:animEffect transition="in" filter="blinds(horizontal)">
                                      <p:cBhvr>
                                        <p:cTn id="35" dur="5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07" grpId="0"/>
      <p:bldP spid="24583" grpId="0"/>
      <p:bldP spid="24584" grpId="0"/>
      <p:bldP spid="15371" grpId="0"/>
      <p:bldP spid="15372" grpId="0"/>
      <p:bldP spid="153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A38D0E38-B7EA-4E96-999F-EB0211F1CFB1}" type="slidenum">
              <a:rPr lang="de-DE" altLang="de-DE" sz="1000" smtClean="0">
                <a:latin typeface="Arial" panose="020B0604020202020204" pitchFamily="34" charset="0"/>
              </a:rPr>
              <a:pPr>
                <a:spcBef>
                  <a:spcPct val="0"/>
                </a:spcBef>
                <a:buClrTx/>
                <a:buSzTx/>
                <a:buFontTx/>
                <a:buNone/>
              </a:pPr>
              <a:t>11</a:t>
            </a:fld>
            <a:endParaRPr lang="de-DE" altLang="de-DE" sz="1000" smtClean="0">
              <a:latin typeface="Arial" panose="020B0604020202020204" pitchFamily="34" charset="0"/>
            </a:endParaRPr>
          </a:p>
        </p:txBody>
      </p:sp>
      <p:sp>
        <p:nvSpPr>
          <p:cNvPr id="24579" name="Rectangle 2"/>
          <p:cNvSpPr>
            <a:spLocks noChangeArrowheads="1"/>
          </p:cNvSpPr>
          <p:nvPr/>
        </p:nvSpPr>
        <p:spPr bwMode="auto">
          <a:xfrm>
            <a:off x="5570538" y="1947863"/>
            <a:ext cx="2601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buClr>
                <a:schemeClr val="tx1"/>
              </a:buClr>
              <a:buSzPct val="75000"/>
              <a:buFont typeface="Wingdings" panose="05000000000000000000" pitchFamily="2" charset="2"/>
              <a:buNone/>
            </a:pPr>
            <a:r>
              <a:rPr lang="de-DE" altLang="de-DE" sz="2400">
                <a:latin typeface="Arial" panose="020B0604020202020204" pitchFamily="34" charset="0"/>
              </a:rPr>
              <a:t>Kopfairbags</a:t>
            </a:r>
          </a:p>
        </p:txBody>
      </p:sp>
      <p:pic>
        <p:nvPicPr>
          <p:cNvPr id="24580" name="Picture 5" descr="Air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1052513"/>
            <a:ext cx="4451350" cy="2103437"/>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rgbClr val="FFFFFF"/>
                </a:solidFill>
              </a14:hiddenFill>
            </a:ext>
          </a:extLst>
        </p:spPr>
      </p:pic>
      <p:pic>
        <p:nvPicPr>
          <p:cNvPr id="24581" name="Picture 6" descr="bmwairb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063" y="3289300"/>
            <a:ext cx="4441825" cy="2738438"/>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rgbClr val="FFFFFF"/>
                </a:solidFill>
              </a14:hiddenFill>
            </a:ext>
          </a:extLst>
        </p:spPr>
      </p:pic>
      <p:sp>
        <p:nvSpPr>
          <p:cNvPr id="24582" name="Text Box 17"/>
          <p:cNvSpPr txBox="1">
            <a:spLocks noChangeArrowheads="1"/>
          </p:cNvSpPr>
          <p:nvPr/>
        </p:nvSpPr>
        <p:spPr bwMode="auto">
          <a:xfrm>
            <a:off x="3719513" y="6002338"/>
            <a:ext cx="11525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50000"/>
              </a:spcBef>
              <a:buClrTx/>
              <a:buSzTx/>
              <a:buFontTx/>
              <a:buNone/>
            </a:pPr>
            <a:r>
              <a:rPr lang="de-DE" altLang="de-DE" sz="900">
                <a:latin typeface="Arial" panose="020B0604020202020204" pitchFamily="34" charset="0"/>
              </a:rPr>
              <a:t>Abb. 11</a:t>
            </a:r>
          </a:p>
        </p:txBody>
      </p:sp>
      <p:sp>
        <p:nvSpPr>
          <p:cNvPr id="24583" name="Textfeld 15"/>
          <p:cNvSpPr txBox="1">
            <a:spLocks noChangeArrowheads="1"/>
          </p:cNvSpPr>
          <p:nvPr/>
        </p:nvSpPr>
        <p:spPr bwMode="auto">
          <a:xfrm>
            <a:off x="762000" y="3157538"/>
            <a:ext cx="13684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10</a:t>
            </a:r>
          </a:p>
        </p:txBody>
      </p:sp>
      <p:sp>
        <p:nvSpPr>
          <p:cNvPr id="24584"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Sicherheitssysteme im PKW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24585"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421690A5-33BC-400F-B772-5CE50F66CA22}" type="slidenum">
              <a:rPr lang="de-DE" altLang="de-DE" sz="1000" smtClean="0">
                <a:latin typeface="Arial" panose="020B0604020202020204" pitchFamily="34" charset="0"/>
              </a:rPr>
              <a:pPr>
                <a:spcBef>
                  <a:spcPct val="0"/>
                </a:spcBef>
                <a:buClrTx/>
                <a:buSzTx/>
                <a:buFontTx/>
                <a:buNone/>
              </a:pPr>
              <a:t>12</a:t>
            </a:fld>
            <a:endParaRPr lang="de-DE" altLang="de-DE" sz="1000" smtClean="0">
              <a:latin typeface="Arial" panose="020B0604020202020204" pitchFamily="34" charset="0"/>
            </a:endParaRPr>
          </a:p>
        </p:txBody>
      </p:sp>
      <p:pic>
        <p:nvPicPr>
          <p:cNvPr id="26627" name="Picture 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1874" t="57722" r="40219" b="15833"/>
          <a:stretch>
            <a:fillRect/>
          </a:stretch>
        </p:blipFill>
        <p:spPr bwMode="auto">
          <a:xfrm>
            <a:off x="781050" y="1196975"/>
            <a:ext cx="3214688" cy="237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29" name="Text Box 4"/>
          <p:cNvSpPr txBox="1">
            <a:spLocks noChangeArrowheads="1"/>
          </p:cNvSpPr>
          <p:nvPr/>
        </p:nvSpPr>
        <p:spPr bwMode="auto">
          <a:xfrm>
            <a:off x="636588" y="692150"/>
            <a:ext cx="1871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de-CH" altLang="de-DE" sz="2400">
                <a:latin typeface="Arial" panose="020B0604020202020204" pitchFamily="34" charset="0"/>
              </a:rPr>
              <a:t>Knieairbag</a:t>
            </a:r>
            <a:endParaRPr lang="de-DE" altLang="de-DE" sz="2400">
              <a:latin typeface="Arial" panose="020B0604020202020204" pitchFamily="34" charset="0"/>
            </a:endParaRPr>
          </a:p>
        </p:txBody>
      </p:sp>
      <p:pic>
        <p:nvPicPr>
          <p:cNvPr id="26630" name="Picture 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44994" t="31949" r="33745" b="47079"/>
          <a:stretch>
            <a:fillRect/>
          </a:stretch>
        </p:blipFill>
        <p:spPr bwMode="auto">
          <a:xfrm>
            <a:off x="781050" y="3933825"/>
            <a:ext cx="2978150" cy="2290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2" name="Text Box 7"/>
          <p:cNvSpPr txBox="1">
            <a:spLocks noChangeArrowheads="1"/>
          </p:cNvSpPr>
          <p:nvPr/>
        </p:nvSpPr>
        <p:spPr bwMode="auto">
          <a:xfrm>
            <a:off x="3797300" y="5848350"/>
            <a:ext cx="1873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de-CH" altLang="de-DE" sz="2400">
                <a:latin typeface="Arial" panose="020B0604020202020204" pitchFamily="34" charset="0"/>
              </a:rPr>
              <a:t>Fußairbag</a:t>
            </a:r>
            <a:endParaRPr lang="de-DE" altLang="de-DE" sz="2400">
              <a:latin typeface="Arial" panose="020B0604020202020204" pitchFamily="34" charset="0"/>
            </a:endParaRPr>
          </a:p>
        </p:txBody>
      </p:sp>
      <p:sp>
        <p:nvSpPr>
          <p:cNvPr id="26634" name="Text Box 9"/>
          <p:cNvSpPr txBox="1">
            <a:spLocks noChangeArrowheads="1"/>
          </p:cNvSpPr>
          <p:nvPr/>
        </p:nvSpPr>
        <p:spPr bwMode="auto">
          <a:xfrm>
            <a:off x="5148263" y="692150"/>
            <a:ext cx="1874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50000"/>
              </a:spcBef>
              <a:buClrTx/>
              <a:buSzTx/>
              <a:buFontTx/>
              <a:buNone/>
            </a:pPr>
            <a:r>
              <a:rPr lang="de-CH" altLang="de-DE" sz="2400">
                <a:latin typeface="Arial" panose="020B0604020202020204" pitchFamily="34" charset="0"/>
              </a:rPr>
              <a:t>Gurtairbag</a:t>
            </a:r>
            <a:endParaRPr lang="de-DE" altLang="de-DE" sz="2400">
              <a:latin typeface="Arial" panose="020B0604020202020204" pitchFamily="34" charset="0"/>
            </a:endParaRPr>
          </a:p>
        </p:txBody>
      </p:sp>
      <p:sp>
        <p:nvSpPr>
          <p:cNvPr id="18446" name="Textfeld 15"/>
          <p:cNvSpPr txBox="1">
            <a:spLocks noChangeArrowheads="1"/>
          </p:cNvSpPr>
          <p:nvPr/>
        </p:nvSpPr>
        <p:spPr bwMode="auto">
          <a:xfrm>
            <a:off x="709613" y="3587750"/>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12</a:t>
            </a:r>
          </a:p>
        </p:txBody>
      </p:sp>
      <p:sp>
        <p:nvSpPr>
          <p:cNvPr id="18447" name="Textfeld 15"/>
          <p:cNvSpPr txBox="1">
            <a:spLocks noChangeArrowheads="1"/>
          </p:cNvSpPr>
          <p:nvPr/>
        </p:nvSpPr>
        <p:spPr bwMode="auto">
          <a:xfrm>
            <a:off x="5291138" y="4492625"/>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14</a:t>
            </a:r>
          </a:p>
        </p:txBody>
      </p:sp>
      <p:sp>
        <p:nvSpPr>
          <p:cNvPr id="18448" name="Textfeld 15"/>
          <p:cNvSpPr txBox="1">
            <a:spLocks noChangeArrowheads="1"/>
          </p:cNvSpPr>
          <p:nvPr/>
        </p:nvSpPr>
        <p:spPr bwMode="auto">
          <a:xfrm>
            <a:off x="684213" y="6237288"/>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13</a:t>
            </a:r>
          </a:p>
        </p:txBody>
      </p:sp>
      <p:sp>
        <p:nvSpPr>
          <p:cNvPr id="26635"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Sicherheitssysteme im PKW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26636"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pic>
        <p:nvPicPr>
          <p:cNvPr id="14" name="Picture 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7500" t="53290" r="14375" b="20641"/>
          <a:stretch>
            <a:fillRect/>
          </a:stretch>
        </p:blipFill>
        <p:spPr bwMode="auto">
          <a:xfrm>
            <a:off x="5334000" y="1196975"/>
            <a:ext cx="2909888" cy="3265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linds(horizontal)">
                                      <p:cBhvr>
                                        <p:cTn id="7" dur="500"/>
                                        <p:tgtEl>
                                          <p:spTgt spid="2662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446"/>
                                        </p:tgtEl>
                                        <p:attrNameLst>
                                          <p:attrName>style.visibility</p:attrName>
                                        </p:attrNameLst>
                                      </p:cBhvr>
                                      <p:to>
                                        <p:strVal val="visible"/>
                                      </p:to>
                                    </p:set>
                                    <p:animEffect transition="in" filter="blinds(horizontal)">
                                      <p:cBhvr>
                                        <p:cTn id="10" dur="500"/>
                                        <p:tgtEl>
                                          <p:spTgt spid="1844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629"/>
                                        </p:tgtEl>
                                        <p:attrNameLst>
                                          <p:attrName>style.visibility</p:attrName>
                                        </p:attrNameLst>
                                      </p:cBhvr>
                                      <p:to>
                                        <p:strVal val="visible"/>
                                      </p:to>
                                    </p:set>
                                    <p:animEffect transition="in" filter="blinds(horizontal)">
                                      <p:cBhvr>
                                        <p:cTn id="13" dur="500"/>
                                        <p:tgtEl>
                                          <p:spTgt spid="2662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6630"/>
                                        </p:tgtEl>
                                        <p:attrNameLst>
                                          <p:attrName>style.visibility</p:attrName>
                                        </p:attrNameLst>
                                      </p:cBhvr>
                                      <p:to>
                                        <p:strVal val="visible"/>
                                      </p:to>
                                    </p:set>
                                    <p:animEffect transition="in" filter="blinds(horizontal)">
                                      <p:cBhvr>
                                        <p:cTn id="18" dur="500"/>
                                        <p:tgtEl>
                                          <p:spTgt spid="2663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8448"/>
                                        </p:tgtEl>
                                        <p:attrNameLst>
                                          <p:attrName>style.visibility</p:attrName>
                                        </p:attrNameLst>
                                      </p:cBhvr>
                                      <p:to>
                                        <p:strVal val="visible"/>
                                      </p:to>
                                    </p:set>
                                    <p:animEffect transition="in" filter="blinds(horizontal)">
                                      <p:cBhvr>
                                        <p:cTn id="21" dur="500"/>
                                        <p:tgtEl>
                                          <p:spTgt spid="1844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6632"/>
                                        </p:tgtEl>
                                        <p:attrNameLst>
                                          <p:attrName>style.visibility</p:attrName>
                                        </p:attrNameLst>
                                      </p:cBhvr>
                                      <p:to>
                                        <p:strVal val="visible"/>
                                      </p:to>
                                    </p:set>
                                    <p:animEffect transition="in" filter="blinds(horizontal)">
                                      <p:cBhvr>
                                        <p:cTn id="24" dur="500"/>
                                        <p:tgtEl>
                                          <p:spTgt spid="2663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6634"/>
                                        </p:tgtEl>
                                        <p:attrNameLst>
                                          <p:attrName>style.visibility</p:attrName>
                                        </p:attrNameLst>
                                      </p:cBhvr>
                                      <p:to>
                                        <p:strVal val="visible"/>
                                      </p:to>
                                    </p:set>
                                    <p:animEffect transition="in" filter="blinds(horizontal)">
                                      <p:cBhvr>
                                        <p:cTn id="29" dur="500"/>
                                        <p:tgtEl>
                                          <p:spTgt spid="26634"/>
                                        </p:tgtEl>
                                      </p:cBhvr>
                                    </p:animEffect>
                                  </p:childTnLst>
                                </p:cTn>
                              </p:par>
                              <p:par>
                                <p:cTn id="30" presetID="3" presetClass="entr" presetSubtype="1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8447"/>
                                        </p:tgtEl>
                                        <p:attrNameLst>
                                          <p:attrName>style.visibility</p:attrName>
                                        </p:attrNameLst>
                                      </p:cBhvr>
                                      <p:to>
                                        <p:strVal val="visible"/>
                                      </p:to>
                                    </p:set>
                                    <p:animEffect transition="in" filter="blinds(horizontal)">
                                      <p:cBhvr>
                                        <p:cTn id="35" dur="500"/>
                                        <p:tgtEl>
                                          <p:spTgt spid="18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2" grpId="0"/>
      <p:bldP spid="26634" grpId="0"/>
      <p:bldP spid="18446" grpId="0"/>
      <p:bldP spid="18447" grpId="0"/>
      <p:bldP spid="184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D80BAD17-93FC-4A85-9E4C-CEBED2ADA63C}" type="slidenum">
              <a:rPr lang="de-DE" altLang="de-DE" sz="1000" smtClean="0">
                <a:latin typeface="Arial" panose="020B0604020202020204" pitchFamily="34" charset="0"/>
              </a:rPr>
              <a:pPr>
                <a:spcBef>
                  <a:spcPct val="0"/>
                </a:spcBef>
                <a:buClrTx/>
                <a:buSzTx/>
                <a:buFontTx/>
                <a:buNone/>
              </a:pPr>
              <a:t>13</a:t>
            </a:fld>
            <a:endParaRPr lang="de-DE" altLang="de-DE" sz="1000" smtClean="0">
              <a:latin typeface="Arial" panose="020B0604020202020204" pitchFamily="34" charset="0"/>
            </a:endParaRPr>
          </a:p>
        </p:txBody>
      </p:sp>
      <p:graphicFrame>
        <p:nvGraphicFramePr>
          <p:cNvPr id="28675" name="Object 3"/>
          <p:cNvGraphicFramePr>
            <a:graphicFrameLocks noChangeAspect="1"/>
          </p:cNvGraphicFramePr>
          <p:nvPr/>
        </p:nvGraphicFramePr>
        <p:xfrm>
          <a:off x="1047750" y="1844675"/>
          <a:ext cx="7048500" cy="4413250"/>
        </p:xfrm>
        <a:graphic>
          <a:graphicData uri="http://schemas.openxmlformats.org/presentationml/2006/ole">
            <mc:AlternateContent xmlns:mc="http://schemas.openxmlformats.org/markup-compatibility/2006">
              <mc:Choice xmlns:v="urn:schemas-microsoft-com:vml" Requires="v">
                <p:oleObj spid="_x0000_s28683" name="Bilddokument" r:id="rId4" imgW="8906608" imgH="5187462" progId="Imaging.Dokument">
                  <p:embed/>
                </p:oleObj>
              </mc:Choice>
              <mc:Fallback>
                <p:oleObj name="Bilddokument" r:id="rId4" imgW="8906608" imgH="5187462" progId="Imaging.Dokument">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1844675"/>
                        <a:ext cx="7048500" cy="441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76" name="Text Box 4"/>
          <p:cNvSpPr txBox="1">
            <a:spLocks noChangeArrowheads="1"/>
          </p:cNvSpPr>
          <p:nvPr/>
        </p:nvSpPr>
        <p:spPr bwMode="auto">
          <a:xfrm>
            <a:off x="90488" y="1373188"/>
            <a:ext cx="896302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179388" indent="-179388">
              <a:spcBef>
                <a:spcPct val="20000"/>
              </a:spcBef>
              <a:buClr>
                <a:schemeClr val="hlink"/>
              </a:buClr>
              <a:buSzPct val="80000"/>
              <a:buFont typeface="Arial" panose="020B0604020202020204" pitchFamily="34" charset="0"/>
              <a:buChar char="►"/>
              <a:tabLst>
                <a:tab pos="381000" algn="l"/>
                <a:tab pos="1143000" algn="l"/>
              </a:tabLst>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tabLst>
                <a:tab pos="381000" algn="l"/>
                <a:tab pos="1143000" algn="l"/>
              </a:tabLst>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tabLst>
                <a:tab pos="381000" algn="l"/>
                <a:tab pos="1143000" algn="l"/>
              </a:tabLst>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tabLst>
                <a:tab pos="381000" algn="l"/>
                <a:tab pos="114300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tabLst>
                <a:tab pos="381000" algn="l"/>
                <a:tab pos="114300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tabLst>
                <a:tab pos="381000" algn="l"/>
                <a:tab pos="114300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tabLst>
                <a:tab pos="381000" algn="l"/>
                <a:tab pos="114300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tabLst>
                <a:tab pos="381000" algn="l"/>
                <a:tab pos="114300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tabLst>
                <a:tab pos="381000" algn="l"/>
                <a:tab pos="1143000" algn="l"/>
              </a:tabLst>
              <a:defRPr sz="2000">
                <a:solidFill>
                  <a:schemeClr val="tx1"/>
                </a:solidFill>
                <a:latin typeface="Tahoma" panose="020B0604030504040204" pitchFamily="34" charset="0"/>
              </a:defRPr>
            </a:lvl9pPr>
          </a:lstStyle>
          <a:p>
            <a:pPr eaLnBrk="1" hangingPunct="1">
              <a:lnSpc>
                <a:spcPct val="90000"/>
              </a:lnSpc>
              <a:buClr>
                <a:schemeClr val="tx1"/>
              </a:buClr>
              <a:buFont typeface="Wingdings" panose="05000000000000000000" pitchFamily="2" charset="2"/>
              <a:buChar char="§"/>
            </a:pPr>
            <a:r>
              <a:rPr lang="de-DE" altLang="de-DE" sz="2200">
                <a:latin typeface="Arial" panose="020B0604020202020204" pitchFamily="34" charset="0"/>
              </a:rPr>
              <a:t>Innenraumerkundung (Wo sind die Airbag-Gasgeneratoren verbaut?) </a:t>
            </a:r>
          </a:p>
        </p:txBody>
      </p:sp>
      <p:sp>
        <p:nvSpPr>
          <p:cNvPr id="28677" name="Textfeld 7"/>
          <p:cNvSpPr txBox="1">
            <a:spLocks noChangeArrowheads="1"/>
          </p:cNvSpPr>
          <p:nvPr/>
        </p:nvSpPr>
        <p:spPr bwMode="auto">
          <a:xfrm>
            <a:off x="971550" y="6237288"/>
            <a:ext cx="10080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15</a:t>
            </a:r>
          </a:p>
        </p:txBody>
      </p:sp>
      <p:sp>
        <p:nvSpPr>
          <p:cNvPr id="28678" name="Ellipse 11"/>
          <p:cNvSpPr>
            <a:spLocks noChangeArrowheads="1"/>
          </p:cNvSpPr>
          <p:nvPr/>
        </p:nvSpPr>
        <p:spPr bwMode="auto">
          <a:xfrm rot="1014275">
            <a:off x="4032250" y="3632200"/>
            <a:ext cx="2663825" cy="647700"/>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endParaRPr lang="de-DE" altLang="de-DE" sz="2800">
              <a:latin typeface="Arial" panose="020B0604020202020204" pitchFamily="34" charset="0"/>
            </a:endParaRPr>
          </a:p>
        </p:txBody>
      </p:sp>
      <p:sp>
        <p:nvSpPr>
          <p:cNvPr id="28679"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Sicherheitssysteme im PKW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28680"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13" name="Rectangle 2"/>
          <p:cNvSpPr>
            <a:spLocks noChangeArrowheads="1"/>
          </p:cNvSpPr>
          <p:nvPr/>
        </p:nvSpPr>
        <p:spPr bwMode="auto">
          <a:xfrm>
            <a:off x="1249363" y="836613"/>
            <a:ext cx="6645275" cy="396875"/>
          </a:xfrm>
          <a:prstGeom prst="rect">
            <a:avLst/>
          </a:prstGeom>
          <a:noFill/>
          <a:ln w="9525">
            <a:noFill/>
            <a:miter lim="800000"/>
            <a:headEnd/>
            <a:tailEnd/>
          </a:ln>
        </p:spPr>
        <p:txBody>
          <a:bodyPr/>
          <a:lstStyle/>
          <a:p>
            <a:pPr algn="ctr" defTabSz="957263" eaLnBrk="1" hangingPunct="1">
              <a:defRPr/>
            </a:pPr>
            <a:r>
              <a:rPr lang="sv-SE" sz="2600" b="1" dirty="0">
                <a:latin typeface="+mj-lt"/>
              </a:rPr>
              <a:t>Einsatztaktische Maßnahmen (Airbag)</a:t>
            </a:r>
            <a:r>
              <a:rPr lang="sv-SE" sz="2600" b="1" dirty="0">
                <a:solidFill>
                  <a:srgbClr val="5F5F5F"/>
                </a:solidFill>
                <a:latin typeface="+mj-lt"/>
              </a:rPr>
              <a:t> </a:t>
            </a:r>
            <a:endParaRPr lang="de-DE" sz="2600" b="1" dirty="0">
              <a:solidFill>
                <a:srgbClr val="5F5F5F"/>
              </a:solidFill>
              <a:latin typeface="+mj-l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B2AC1809-84B9-4C54-AE23-3DEC96351C2B}" type="slidenum">
              <a:rPr lang="de-DE" altLang="de-DE" sz="1000" smtClean="0">
                <a:latin typeface="Arial" panose="020B0604020202020204" pitchFamily="34" charset="0"/>
              </a:rPr>
              <a:pPr>
                <a:spcBef>
                  <a:spcPct val="0"/>
                </a:spcBef>
                <a:buClrTx/>
                <a:buSzTx/>
                <a:buFontTx/>
                <a:buNone/>
              </a:pPr>
              <a:t>14</a:t>
            </a:fld>
            <a:endParaRPr lang="de-DE" altLang="de-DE" sz="1000" smtClean="0">
              <a:latin typeface="Arial" panose="020B0604020202020204" pitchFamily="34" charset="0"/>
            </a:endParaRPr>
          </a:p>
        </p:txBody>
      </p:sp>
      <p:sp>
        <p:nvSpPr>
          <p:cNvPr id="27651" name="Rectangle 2"/>
          <p:cNvSpPr>
            <a:spLocks noChangeArrowheads="1"/>
          </p:cNvSpPr>
          <p:nvPr/>
        </p:nvSpPr>
        <p:spPr bwMode="auto">
          <a:xfrm>
            <a:off x="1249363" y="836613"/>
            <a:ext cx="6645275" cy="396875"/>
          </a:xfrm>
          <a:prstGeom prst="rect">
            <a:avLst/>
          </a:prstGeom>
          <a:noFill/>
          <a:ln w="9525">
            <a:noFill/>
            <a:miter lim="800000"/>
            <a:headEnd/>
            <a:tailEnd/>
          </a:ln>
        </p:spPr>
        <p:txBody>
          <a:bodyPr/>
          <a:lstStyle/>
          <a:p>
            <a:pPr algn="ctr" defTabSz="957263" eaLnBrk="1" hangingPunct="1">
              <a:defRPr/>
            </a:pPr>
            <a:r>
              <a:rPr lang="sv-SE" sz="2600" b="1" dirty="0">
                <a:latin typeface="+mj-lt"/>
              </a:rPr>
              <a:t>Einsatztaktische Maßnahmen (Airbag)</a:t>
            </a:r>
            <a:r>
              <a:rPr lang="sv-SE" sz="2600" b="1" dirty="0">
                <a:solidFill>
                  <a:srgbClr val="5F5F5F"/>
                </a:solidFill>
                <a:latin typeface="+mj-lt"/>
              </a:rPr>
              <a:t> </a:t>
            </a:r>
            <a:endParaRPr lang="de-DE" sz="2600" b="1" dirty="0">
              <a:solidFill>
                <a:srgbClr val="5F5F5F"/>
              </a:solidFill>
              <a:latin typeface="+mj-lt"/>
            </a:endParaRPr>
          </a:p>
        </p:txBody>
      </p:sp>
      <p:sp>
        <p:nvSpPr>
          <p:cNvPr id="1062915" name="Rectangle 3"/>
          <p:cNvSpPr>
            <a:spLocks noChangeArrowheads="1"/>
          </p:cNvSpPr>
          <p:nvPr/>
        </p:nvSpPr>
        <p:spPr bwMode="auto">
          <a:xfrm>
            <a:off x="222250" y="1196975"/>
            <a:ext cx="86995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0500" indent="-19050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lnSpc>
                <a:spcPct val="90000"/>
              </a:lnSpc>
              <a:buClr>
                <a:schemeClr val="tx1"/>
              </a:buClr>
              <a:buFont typeface="Wingdings" pitchFamily="2" charset="2"/>
              <a:buNone/>
              <a:defRPr/>
            </a:pPr>
            <a:endParaRPr lang="de-DE" altLang="de-DE" sz="2200" b="1" dirty="0" smtClean="0">
              <a:latin typeface="Arial" charset="0"/>
            </a:endParaRPr>
          </a:p>
          <a:p>
            <a:pPr marL="180000" indent="-180000" eaLnBrk="1" hangingPunct="1">
              <a:lnSpc>
                <a:spcPct val="90000"/>
              </a:lnSpc>
              <a:buClr>
                <a:schemeClr val="tx1"/>
              </a:buClr>
              <a:buFont typeface="Wingdings" pitchFamily="2" charset="2"/>
              <a:buChar char="§"/>
              <a:defRPr/>
            </a:pPr>
            <a:r>
              <a:rPr lang="de-DE" altLang="de-DE" sz="2200" dirty="0" smtClean="0">
                <a:latin typeface="Arial" charset="0"/>
              </a:rPr>
              <a:t>Nur die notwendigen Trupps arbeiten im Wirkungsbereich.</a:t>
            </a:r>
          </a:p>
          <a:p>
            <a:pPr marL="10500" indent="0" eaLnBrk="1" hangingPunct="1">
              <a:lnSpc>
                <a:spcPct val="90000"/>
              </a:lnSpc>
              <a:buClr>
                <a:schemeClr val="tx1"/>
              </a:buClr>
              <a:buFont typeface="Arial" charset="0"/>
              <a:buNone/>
              <a:defRPr/>
            </a:pPr>
            <a:endParaRPr lang="de-DE" altLang="de-DE" sz="1600" dirty="0" smtClean="0">
              <a:latin typeface="Arial" charset="0"/>
            </a:endParaRPr>
          </a:p>
          <a:p>
            <a:pPr marL="180000" indent="-180000" eaLnBrk="1" hangingPunct="1">
              <a:lnSpc>
                <a:spcPct val="90000"/>
              </a:lnSpc>
              <a:buClr>
                <a:schemeClr val="tx1"/>
              </a:buClr>
              <a:buFont typeface="Wingdings" pitchFamily="2" charset="2"/>
              <a:buChar char="§"/>
              <a:defRPr/>
            </a:pPr>
            <a:r>
              <a:rPr lang="de-DE" altLang="de-DE" sz="2200" dirty="0" smtClean="0">
                <a:latin typeface="Arial" charset="0"/>
              </a:rPr>
              <a:t>Niemals mit dem Oberkörper im Wirkungsbereich des Airbags  </a:t>
            </a:r>
          </a:p>
          <a:p>
            <a:pPr marL="180000" indent="-180000" eaLnBrk="1" hangingPunct="1">
              <a:lnSpc>
                <a:spcPct val="90000"/>
              </a:lnSpc>
              <a:buClr>
                <a:schemeClr val="tx1"/>
              </a:buClr>
              <a:buFontTx/>
              <a:buNone/>
              <a:defRPr/>
            </a:pPr>
            <a:r>
              <a:rPr lang="de-DE" altLang="de-DE" sz="2200" dirty="0" smtClean="0">
                <a:latin typeface="Arial" charset="0"/>
              </a:rPr>
              <a:t>  aufhalten</a:t>
            </a:r>
            <a:r>
              <a:rPr lang="de-DE" altLang="de-DE" sz="2200" dirty="0">
                <a:latin typeface="Arial" charset="0"/>
              </a:rPr>
              <a:t>.</a:t>
            </a:r>
            <a:endParaRPr lang="de-DE" altLang="de-DE" sz="2200" dirty="0" smtClean="0">
              <a:latin typeface="Arial" charset="0"/>
            </a:endParaRPr>
          </a:p>
          <a:p>
            <a:pPr marL="180000" indent="-180000" eaLnBrk="1" hangingPunct="1">
              <a:lnSpc>
                <a:spcPct val="90000"/>
              </a:lnSpc>
              <a:buClr>
                <a:schemeClr val="tx1"/>
              </a:buClr>
              <a:buFontTx/>
              <a:buNone/>
              <a:defRPr/>
            </a:pPr>
            <a:endParaRPr lang="de-DE" altLang="de-DE" sz="1600" dirty="0" smtClean="0">
              <a:latin typeface="Arial" charset="0"/>
            </a:endParaRPr>
          </a:p>
          <a:p>
            <a:pPr eaLnBrk="1" hangingPunct="1">
              <a:lnSpc>
                <a:spcPct val="90000"/>
              </a:lnSpc>
              <a:buClr>
                <a:schemeClr val="tx1"/>
              </a:buClr>
              <a:buFont typeface="Wingdings" panose="05000000000000000000" pitchFamily="2" charset="2"/>
              <a:buChar char="§"/>
              <a:defRPr/>
            </a:pPr>
            <a:r>
              <a:rPr lang="de-DE" altLang="de-DE" sz="2200" dirty="0" smtClean="0">
                <a:latin typeface="Arial" charset="0"/>
              </a:rPr>
              <a:t>Merkregel (</a:t>
            </a:r>
            <a:r>
              <a:rPr lang="de-DE" altLang="de-DE" sz="2200" b="1" dirty="0" smtClean="0">
                <a:latin typeface="Arial" charset="0"/>
              </a:rPr>
              <a:t>AIRBAG-Regel</a:t>
            </a:r>
            <a:r>
              <a:rPr lang="de-DE" altLang="de-DE" sz="2200" dirty="0" smtClean="0">
                <a:latin typeface="Arial" charset="0"/>
              </a:rPr>
              <a:t>) beachten:</a:t>
            </a:r>
          </a:p>
          <a:p>
            <a:pPr marL="905850" lvl="1" indent="-342900" eaLnBrk="1" hangingPunct="1">
              <a:lnSpc>
                <a:spcPct val="120000"/>
              </a:lnSpc>
              <a:buClr>
                <a:schemeClr val="tx1"/>
              </a:buClr>
              <a:buFont typeface="Symbol" panose="05050102010706020507" pitchFamily="18" charset="2"/>
              <a:buChar char="-"/>
              <a:defRPr/>
            </a:pPr>
            <a:r>
              <a:rPr lang="de-DE" altLang="de-DE" sz="1800" b="1" dirty="0" smtClean="0">
                <a:latin typeface="Arial" charset="0"/>
              </a:rPr>
              <a:t>A</a:t>
            </a:r>
            <a:r>
              <a:rPr lang="de-DE" altLang="de-DE" sz="1800" dirty="0" smtClean="0">
                <a:latin typeface="Arial" charset="0"/>
              </a:rPr>
              <a:t>bstand halten (30 cm zu Seiten- und Kopfairbags, 60 cm zu Fahrer- und 90 cm zu Beifahrerairbags)</a:t>
            </a:r>
          </a:p>
          <a:p>
            <a:pPr marL="905850" lvl="1" indent="-342900" eaLnBrk="1" hangingPunct="1">
              <a:lnSpc>
                <a:spcPct val="120000"/>
              </a:lnSpc>
              <a:buClr>
                <a:schemeClr val="tx1"/>
              </a:buClr>
              <a:buFont typeface="Symbol" panose="05050102010706020507" pitchFamily="18" charset="2"/>
              <a:buChar char="-"/>
              <a:defRPr/>
            </a:pPr>
            <a:r>
              <a:rPr lang="de-DE" altLang="de-DE" sz="1800" b="1" dirty="0" smtClean="0">
                <a:latin typeface="Arial" charset="0"/>
              </a:rPr>
              <a:t>I</a:t>
            </a:r>
            <a:r>
              <a:rPr lang="de-DE" altLang="de-DE" sz="1800" dirty="0" smtClean="0">
                <a:latin typeface="Arial" charset="0"/>
              </a:rPr>
              <a:t>nnenraum erkunden</a:t>
            </a:r>
          </a:p>
          <a:p>
            <a:pPr marL="905850" lvl="1" indent="-342900" eaLnBrk="1" hangingPunct="1">
              <a:lnSpc>
                <a:spcPct val="120000"/>
              </a:lnSpc>
              <a:buClr>
                <a:schemeClr val="tx1"/>
              </a:buClr>
              <a:buFont typeface="Symbol" panose="05050102010706020507" pitchFamily="18" charset="2"/>
              <a:buChar char="-"/>
              <a:defRPr/>
            </a:pPr>
            <a:r>
              <a:rPr lang="de-DE" altLang="de-DE" sz="1800" b="1" dirty="0" smtClean="0">
                <a:latin typeface="Arial" charset="0"/>
              </a:rPr>
              <a:t>R</a:t>
            </a:r>
            <a:r>
              <a:rPr lang="de-DE" altLang="de-DE" sz="1800" dirty="0" smtClean="0">
                <a:latin typeface="Arial" charset="0"/>
              </a:rPr>
              <a:t>ettungskräfte warnen</a:t>
            </a:r>
          </a:p>
          <a:p>
            <a:pPr marL="905850" lvl="1" indent="-342900" eaLnBrk="1" hangingPunct="1">
              <a:lnSpc>
                <a:spcPct val="120000"/>
              </a:lnSpc>
              <a:buClr>
                <a:schemeClr val="tx1"/>
              </a:buClr>
              <a:buFont typeface="Symbol" panose="05050102010706020507" pitchFamily="18" charset="2"/>
              <a:buChar char="-"/>
              <a:defRPr/>
            </a:pPr>
            <a:r>
              <a:rPr lang="de-DE" altLang="de-DE" sz="1800" b="1" dirty="0" smtClean="0">
                <a:latin typeface="Arial" charset="0"/>
              </a:rPr>
              <a:t>B</a:t>
            </a:r>
            <a:r>
              <a:rPr lang="de-DE" altLang="de-DE" sz="1800" dirty="0" smtClean="0">
                <a:latin typeface="Arial" charset="0"/>
              </a:rPr>
              <a:t>atteriemanagement</a:t>
            </a:r>
          </a:p>
          <a:p>
            <a:pPr marL="905850" lvl="1" indent="-342900" eaLnBrk="1" hangingPunct="1">
              <a:lnSpc>
                <a:spcPct val="120000"/>
              </a:lnSpc>
              <a:buClr>
                <a:schemeClr val="tx1"/>
              </a:buClr>
              <a:buFont typeface="Symbol" panose="05050102010706020507" pitchFamily="18" charset="2"/>
              <a:buChar char="-"/>
              <a:defRPr/>
            </a:pPr>
            <a:r>
              <a:rPr lang="de-DE" altLang="de-DE" sz="1800" b="1" dirty="0" smtClean="0">
                <a:latin typeface="Arial" charset="0"/>
              </a:rPr>
              <a:t>A</a:t>
            </a:r>
            <a:r>
              <a:rPr lang="de-DE" altLang="de-DE" sz="1800" dirty="0" smtClean="0">
                <a:latin typeface="Arial" charset="0"/>
              </a:rPr>
              <a:t>bnehmen der Innenverkleidung</a:t>
            </a:r>
          </a:p>
          <a:p>
            <a:pPr marL="905850" lvl="1" indent="-342900" eaLnBrk="1" hangingPunct="1">
              <a:lnSpc>
                <a:spcPct val="120000"/>
              </a:lnSpc>
              <a:buClr>
                <a:schemeClr val="tx1"/>
              </a:buClr>
              <a:buFont typeface="Symbol" panose="05050102010706020507" pitchFamily="18" charset="2"/>
              <a:buChar char="-"/>
              <a:defRPr/>
            </a:pPr>
            <a:r>
              <a:rPr lang="de-DE" altLang="de-DE" sz="1800" b="1" dirty="0" smtClean="0">
                <a:latin typeface="Arial" charset="0"/>
              </a:rPr>
              <a:t>G</a:t>
            </a:r>
            <a:r>
              <a:rPr lang="de-DE" altLang="de-DE" sz="1800" dirty="0" smtClean="0">
                <a:latin typeface="Arial" charset="0"/>
              </a:rPr>
              <a:t>efahr an den Airbag-Komponenten</a:t>
            </a:r>
          </a:p>
          <a:p>
            <a:pPr indent="-180000" eaLnBrk="1" hangingPunct="1">
              <a:lnSpc>
                <a:spcPct val="90000"/>
              </a:lnSpc>
              <a:buClr>
                <a:schemeClr val="tx1"/>
              </a:buClr>
              <a:buFontTx/>
              <a:buNone/>
              <a:defRPr/>
            </a:pPr>
            <a:endParaRPr lang="de-DE" altLang="de-DE" sz="1600" dirty="0" smtClean="0">
              <a:latin typeface="Arial" charset="0"/>
            </a:endParaRPr>
          </a:p>
          <a:p>
            <a:pPr eaLnBrk="1" hangingPunct="1">
              <a:lnSpc>
                <a:spcPct val="90000"/>
              </a:lnSpc>
              <a:buClr>
                <a:schemeClr val="tx1"/>
              </a:buClr>
              <a:buFont typeface="Wingdings" pitchFamily="2" charset="2"/>
              <a:buNone/>
              <a:defRPr/>
            </a:pPr>
            <a:endParaRPr lang="de-DE" altLang="de-DE" sz="2200" dirty="0" smtClean="0">
              <a:latin typeface="Arial" charset="0"/>
            </a:endParaRPr>
          </a:p>
        </p:txBody>
      </p:sp>
      <p:sp>
        <p:nvSpPr>
          <p:cNvPr id="30725"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Einsatztaktische Maßnahmen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30726"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2915">
                                            <p:txEl>
                                              <p:pRg st="1" end="1"/>
                                            </p:txEl>
                                          </p:spTgt>
                                        </p:tgtEl>
                                        <p:attrNameLst>
                                          <p:attrName>style.visibility</p:attrName>
                                        </p:attrNameLst>
                                      </p:cBhvr>
                                      <p:to>
                                        <p:strVal val="visible"/>
                                      </p:to>
                                    </p:set>
                                    <p:animEffect transition="in" filter="blinds(horizontal)">
                                      <p:cBhvr>
                                        <p:cTn id="7" dur="500"/>
                                        <p:tgtEl>
                                          <p:spTgt spid="10629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62915">
                                            <p:txEl>
                                              <p:pRg st="3" end="3"/>
                                            </p:txEl>
                                          </p:spTgt>
                                        </p:tgtEl>
                                        <p:attrNameLst>
                                          <p:attrName>style.visibility</p:attrName>
                                        </p:attrNameLst>
                                      </p:cBhvr>
                                      <p:to>
                                        <p:strVal val="visible"/>
                                      </p:to>
                                    </p:set>
                                    <p:animEffect transition="in" filter="blinds(horizontal)">
                                      <p:cBhvr>
                                        <p:cTn id="12" dur="500"/>
                                        <p:tgtEl>
                                          <p:spTgt spid="1062915">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062915">
                                            <p:txEl>
                                              <p:pRg st="4" end="4"/>
                                            </p:txEl>
                                          </p:spTgt>
                                        </p:tgtEl>
                                        <p:attrNameLst>
                                          <p:attrName>style.visibility</p:attrName>
                                        </p:attrNameLst>
                                      </p:cBhvr>
                                      <p:to>
                                        <p:strVal val="visible"/>
                                      </p:to>
                                    </p:set>
                                    <p:animEffect transition="in" filter="blinds(horizontal)">
                                      <p:cBhvr>
                                        <p:cTn id="15" dur="500"/>
                                        <p:tgtEl>
                                          <p:spTgt spid="1062915">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062915">
                                            <p:txEl>
                                              <p:pRg st="6" end="6"/>
                                            </p:txEl>
                                          </p:spTgt>
                                        </p:tgtEl>
                                        <p:attrNameLst>
                                          <p:attrName>style.visibility</p:attrName>
                                        </p:attrNameLst>
                                      </p:cBhvr>
                                      <p:to>
                                        <p:strVal val="visible"/>
                                      </p:to>
                                    </p:set>
                                    <p:animEffect transition="in" filter="blinds(horizontal)">
                                      <p:cBhvr>
                                        <p:cTn id="18" dur="500"/>
                                        <p:tgtEl>
                                          <p:spTgt spid="1062915">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062915">
                                            <p:txEl>
                                              <p:pRg st="7" end="7"/>
                                            </p:txEl>
                                          </p:spTgt>
                                        </p:tgtEl>
                                        <p:attrNameLst>
                                          <p:attrName>style.visibility</p:attrName>
                                        </p:attrNameLst>
                                      </p:cBhvr>
                                      <p:to>
                                        <p:strVal val="visible"/>
                                      </p:to>
                                    </p:set>
                                    <p:animEffect transition="in" filter="blinds(horizontal)">
                                      <p:cBhvr>
                                        <p:cTn id="21" dur="500"/>
                                        <p:tgtEl>
                                          <p:spTgt spid="1062915">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062915">
                                            <p:txEl>
                                              <p:pRg st="8" end="8"/>
                                            </p:txEl>
                                          </p:spTgt>
                                        </p:tgtEl>
                                        <p:attrNameLst>
                                          <p:attrName>style.visibility</p:attrName>
                                        </p:attrNameLst>
                                      </p:cBhvr>
                                      <p:to>
                                        <p:strVal val="visible"/>
                                      </p:to>
                                    </p:set>
                                    <p:animEffect transition="in" filter="blinds(horizontal)">
                                      <p:cBhvr>
                                        <p:cTn id="24" dur="500"/>
                                        <p:tgtEl>
                                          <p:spTgt spid="1062915">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062915">
                                            <p:txEl>
                                              <p:pRg st="9" end="9"/>
                                            </p:txEl>
                                          </p:spTgt>
                                        </p:tgtEl>
                                        <p:attrNameLst>
                                          <p:attrName>style.visibility</p:attrName>
                                        </p:attrNameLst>
                                      </p:cBhvr>
                                      <p:to>
                                        <p:strVal val="visible"/>
                                      </p:to>
                                    </p:set>
                                    <p:animEffect transition="in" filter="blinds(horizontal)">
                                      <p:cBhvr>
                                        <p:cTn id="27" dur="500"/>
                                        <p:tgtEl>
                                          <p:spTgt spid="1062915">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62915">
                                            <p:txEl>
                                              <p:pRg st="10" end="10"/>
                                            </p:txEl>
                                          </p:spTgt>
                                        </p:tgtEl>
                                        <p:attrNameLst>
                                          <p:attrName>style.visibility</p:attrName>
                                        </p:attrNameLst>
                                      </p:cBhvr>
                                      <p:to>
                                        <p:strVal val="visible"/>
                                      </p:to>
                                    </p:set>
                                    <p:animEffect transition="in" filter="blinds(horizontal)">
                                      <p:cBhvr>
                                        <p:cTn id="30" dur="500"/>
                                        <p:tgtEl>
                                          <p:spTgt spid="1062915">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062915">
                                            <p:txEl>
                                              <p:pRg st="11" end="11"/>
                                            </p:txEl>
                                          </p:spTgt>
                                        </p:tgtEl>
                                        <p:attrNameLst>
                                          <p:attrName>style.visibility</p:attrName>
                                        </p:attrNameLst>
                                      </p:cBhvr>
                                      <p:to>
                                        <p:strVal val="visible"/>
                                      </p:to>
                                    </p:set>
                                    <p:animEffect transition="in" filter="blinds(horizontal)">
                                      <p:cBhvr>
                                        <p:cTn id="33" dur="500"/>
                                        <p:tgtEl>
                                          <p:spTgt spid="1062915">
                                            <p:txEl>
                                              <p:pRg st="11" end="11"/>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062915">
                                            <p:txEl>
                                              <p:pRg st="12" end="12"/>
                                            </p:txEl>
                                          </p:spTgt>
                                        </p:tgtEl>
                                        <p:attrNameLst>
                                          <p:attrName>style.visibility</p:attrName>
                                        </p:attrNameLst>
                                      </p:cBhvr>
                                      <p:to>
                                        <p:strVal val="visible"/>
                                      </p:to>
                                    </p:set>
                                    <p:animEffect transition="in" filter="blinds(horizontal)">
                                      <p:cBhvr>
                                        <p:cTn id="36" dur="500"/>
                                        <p:tgtEl>
                                          <p:spTgt spid="10629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428D7935-DE55-49EE-BB85-C2ECA9C4BC11}" type="slidenum">
              <a:rPr lang="de-DE" altLang="de-DE" sz="1000" smtClean="0">
                <a:latin typeface="Arial" panose="020B0604020202020204" pitchFamily="34" charset="0"/>
              </a:rPr>
              <a:pPr>
                <a:spcBef>
                  <a:spcPct val="0"/>
                </a:spcBef>
                <a:buClrTx/>
                <a:buSzTx/>
                <a:buFontTx/>
                <a:buNone/>
              </a:pPr>
              <a:t>15</a:t>
            </a:fld>
            <a:endParaRPr lang="de-DE" altLang="de-DE" sz="1000" smtClean="0">
              <a:latin typeface="Arial" panose="020B0604020202020204" pitchFamily="34" charset="0"/>
            </a:endParaRPr>
          </a:p>
        </p:txBody>
      </p:sp>
      <p:sp>
        <p:nvSpPr>
          <p:cNvPr id="27651" name="Rectangle 2"/>
          <p:cNvSpPr>
            <a:spLocks noChangeArrowheads="1"/>
          </p:cNvSpPr>
          <p:nvPr/>
        </p:nvSpPr>
        <p:spPr bwMode="auto">
          <a:xfrm>
            <a:off x="1249363" y="836613"/>
            <a:ext cx="6645275" cy="396875"/>
          </a:xfrm>
          <a:prstGeom prst="rect">
            <a:avLst/>
          </a:prstGeom>
          <a:noFill/>
          <a:ln w="9525">
            <a:noFill/>
            <a:miter lim="800000"/>
            <a:headEnd/>
            <a:tailEnd/>
          </a:ln>
        </p:spPr>
        <p:txBody>
          <a:bodyPr/>
          <a:lstStyle/>
          <a:p>
            <a:pPr algn="ctr" defTabSz="957263" eaLnBrk="1" hangingPunct="1">
              <a:defRPr/>
            </a:pPr>
            <a:r>
              <a:rPr lang="sv-SE" sz="2600" b="1" dirty="0">
                <a:latin typeface="+mj-lt"/>
              </a:rPr>
              <a:t>Einsatztaktische Maßnahmen (Airbag)</a:t>
            </a:r>
            <a:r>
              <a:rPr lang="sv-SE" sz="2600" b="1" dirty="0">
                <a:solidFill>
                  <a:srgbClr val="5F5F5F"/>
                </a:solidFill>
                <a:latin typeface="+mj-lt"/>
              </a:rPr>
              <a:t> </a:t>
            </a:r>
            <a:endParaRPr lang="de-DE" sz="2600" b="1" dirty="0">
              <a:solidFill>
                <a:srgbClr val="5F5F5F"/>
              </a:solidFill>
              <a:latin typeface="+mj-lt"/>
            </a:endParaRPr>
          </a:p>
        </p:txBody>
      </p:sp>
      <p:sp>
        <p:nvSpPr>
          <p:cNvPr id="1062915" name="Rectangle 3"/>
          <p:cNvSpPr>
            <a:spLocks noChangeArrowheads="1"/>
          </p:cNvSpPr>
          <p:nvPr/>
        </p:nvSpPr>
        <p:spPr bwMode="auto">
          <a:xfrm>
            <a:off x="222250" y="1557338"/>
            <a:ext cx="86995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0500" indent="-19050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indent="-180000" eaLnBrk="1" hangingPunct="1">
              <a:lnSpc>
                <a:spcPct val="90000"/>
              </a:lnSpc>
              <a:buClr>
                <a:schemeClr val="tx1"/>
              </a:buClr>
              <a:buFont typeface="Wingdings" pitchFamily="2" charset="2"/>
              <a:buChar char="§"/>
              <a:defRPr/>
            </a:pPr>
            <a:r>
              <a:rPr lang="de-DE" altLang="de-DE" sz="2200" dirty="0" smtClean="0">
                <a:latin typeface="Arial" charset="0"/>
              </a:rPr>
              <a:t>Keine Manipulation an Airbags oder Steuereinheiten durchführen. </a:t>
            </a:r>
          </a:p>
          <a:p>
            <a:pPr indent="-180000" eaLnBrk="1" hangingPunct="1">
              <a:lnSpc>
                <a:spcPct val="90000"/>
              </a:lnSpc>
              <a:buClr>
                <a:schemeClr val="tx1"/>
              </a:buClr>
              <a:buFontTx/>
              <a:buNone/>
              <a:defRPr/>
            </a:pPr>
            <a:r>
              <a:rPr lang="de-DE" altLang="de-DE" sz="2200" dirty="0" smtClean="0">
                <a:latin typeface="Arial" charset="0"/>
              </a:rPr>
              <a:t>  (möglicher Kurzschluss)</a:t>
            </a:r>
          </a:p>
          <a:p>
            <a:pPr indent="-180000" eaLnBrk="1" hangingPunct="1">
              <a:lnSpc>
                <a:spcPct val="90000"/>
              </a:lnSpc>
              <a:buClr>
                <a:schemeClr val="tx1"/>
              </a:buClr>
              <a:buFontTx/>
              <a:buNone/>
              <a:defRPr/>
            </a:pPr>
            <a:endParaRPr lang="de-DE" altLang="de-DE" sz="1600" dirty="0" smtClean="0">
              <a:latin typeface="Arial" charset="0"/>
            </a:endParaRPr>
          </a:p>
          <a:p>
            <a:pPr indent="-180000" eaLnBrk="1" hangingPunct="1">
              <a:lnSpc>
                <a:spcPct val="90000"/>
              </a:lnSpc>
              <a:buClr>
                <a:schemeClr val="tx1"/>
              </a:buClr>
              <a:buFont typeface="Wingdings" pitchFamily="2" charset="2"/>
              <a:buChar char="§"/>
              <a:defRPr/>
            </a:pPr>
            <a:r>
              <a:rPr lang="de-DE" altLang="de-DE" sz="2200" dirty="0" smtClean="0">
                <a:latin typeface="Arial" charset="0"/>
              </a:rPr>
              <a:t>Keine Werkzeuge im Wirkungsbereich von Airbags ablegen</a:t>
            </a:r>
            <a:r>
              <a:rPr lang="de-DE" altLang="de-DE" sz="2200" dirty="0">
                <a:latin typeface="Arial" charset="0"/>
              </a:rPr>
              <a:t>.</a:t>
            </a:r>
            <a:endParaRPr lang="de-DE" altLang="de-DE" sz="2200" dirty="0" smtClean="0">
              <a:latin typeface="Arial" charset="0"/>
            </a:endParaRPr>
          </a:p>
          <a:p>
            <a:pPr indent="-180000" eaLnBrk="1" hangingPunct="1">
              <a:lnSpc>
                <a:spcPct val="90000"/>
              </a:lnSpc>
              <a:buClr>
                <a:schemeClr val="tx1"/>
              </a:buClr>
              <a:buFontTx/>
              <a:buNone/>
              <a:defRPr/>
            </a:pPr>
            <a:endParaRPr lang="de-DE" altLang="de-DE" sz="1600" dirty="0" smtClean="0">
              <a:latin typeface="Arial" charset="0"/>
            </a:endParaRPr>
          </a:p>
          <a:p>
            <a:pPr indent="-180000" eaLnBrk="1" hangingPunct="1">
              <a:lnSpc>
                <a:spcPct val="90000"/>
              </a:lnSpc>
              <a:buClr>
                <a:schemeClr val="tx1"/>
              </a:buClr>
              <a:buFont typeface="Wingdings" pitchFamily="2" charset="2"/>
              <a:buChar char="§"/>
              <a:defRPr/>
            </a:pPr>
            <a:r>
              <a:rPr lang="de-DE" altLang="de-DE" sz="2200" dirty="0" smtClean="0">
                <a:latin typeface="Arial" charset="0"/>
              </a:rPr>
              <a:t>Insassen soweit wie möglich weg von Airbags bewegen</a:t>
            </a:r>
          </a:p>
          <a:p>
            <a:pPr indent="-180000" eaLnBrk="1" hangingPunct="1">
              <a:lnSpc>
                <a:spcPct val="90000"/>
              </a:lnSpc>
              <a:buClr>
                <a:schemeClr val="tx1"/>
              </a:buClr>
              <a:buFontTx/>
              <a:buNone/>
              <a:defRPr/>
            </a:pPr>
            <a:r>
              <a:rPr lang="de-DE" altLang="de-DE" sz="2200" dirty="0" smtClean="0">
                <a:latin typeface="Arial" charset="0"/>
              </a:rPr>
              <a:t>  (Zurückdrehen/- schieben der Sitze).</a:t>
            </a:r>
          </a:p>
          <a:p>
            <a:pPr indent="-180000" eaLnBrk="1" hangingPunct="1">
              <a:lnSpc>
                <a:spcPct val="90000"/>
              </a:lnSpc>
              <a:buClr>
                <a:schemeClr val="tx1"/>
              </a:buClr>
              <a:buFontTx/>
              <a:buNone/>
              <a:defRPr/>
            </a:pPr>
            <a:endParaRPr lang="de-DE" altLang="de-DE" sz="1600" dirty="0" smtClean="0">
              <a:latin typeface="Arial" charset="0"/>
            </a:endParaRPr>
          </a:p>
          <a:p>
            <a:pPr indent="-180000" eaLnBrk="1" hangingPunct="1">
              <a:lnSpc>
                <a:spcPct val="90000"/>
              </a:lnSpc>
              <a:buClr>
                <a:schemeClr val="tx1"/>
              </a:buClr>
              <a:buFont typeface="Wingdings" pitchFamily="2" charset="2"/>
              <a:buChar char="§"/>
              <a:defRPr/>
            </a:pPr>
            <a:r>
              <a:rPr lang="de-DE" altLang="de-DE" sz="2200" dirty="0" smtClean="0">
                <a:latin typeface="Arial" charset="0"/>
              </a:rPr>
              <a:t>In jedem Fall ist ein mit Airbags ausgerüstetes, verunfalltes Fahrzeug spannungsfrei zu machen, um ein ungewolltes Auslösen von Airbags zu verhindern</a:t>
            </a:r>
            <a:r>
              <a:rPr lang="de-DE" altLang="de-DE" sz="2200" dirty="0">
                <a:latin typeface="Arial" charset="0"/>
              </a:rPr>
              <a:t>.</a:t>
            </a:r>
            <a:endParaRPr lang="de-DE" altLang="de-DE" sz="2200" dirty="0" smtClean="0">
              <a:latin typeface="Arial" charset="0"/>
            </a:endParaRPr>
          </a:p>
          <a:p>
            <a:pPr indent="-180000" eaLnBrk="1" hangingPunct="1">
              <a:lnSpc>
                <a:spcPct val="90000"/>
              </a:lnSpc>
              <a:buClr>
                <a:schemeClr val="tx1"/>
              </a:buClr>
              <a:buFont typeface="Arial" charset="0"/>
              <a:buNone/>
              <a:defRPr/>
            </a:pPr>
            <a:endParaRPr lang="de-DE" altLang="de-DE" sz="1600" dirty="0" smtClean="0">
              <a:latin typeface="Arial" charset="0"/>
            </a:endParaRPr>
          </a:p>
          <a:p>
            <a:pPr eaLnBrk="1" hangingPunct="1">
              <a:lnSpc>
                <a:spcPct val="90000"/>
              </a:lnSpc>
              <a:buClr>
                <a:schemeClr val="tx1"/>
              </a:buClr>
              <a:buFont typeface="Wingdings" pitchFamily="2" charset="2"/>
              <a:buNone/>
              <a:defRPr/>
            </a:pPr>
            <a:endParaRPr lang="de-DE" altLang="de-DE" sz="2200" dirty="0" smtClean="0">
              <a:latin typeface="Arial" charset="0"/>
            </a:endParaRPr>
          </a:p>
        </p:txBody>
      </p:sp>
      <p:sp>
        <p:nvSpPr>
          <p:cNvPr id="32773"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Einsatztaktische Maßnahmen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32774"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2915">
                                            <p:txEl>
                                              <p:pRg st="0" end="0"/>
                                            </p:txEl>
                                          </p:spTgt>
                                        </p:tgtEl>
                                        <p:attrNameLst>
                                          <p:attrName>style.visibility</p:attrName>
                                        </p:attrNameLst>
                                      </p:cBhvr>
                                      <p:to>
                                        <p:strVal val="visible"/>
                                      </p:to>
                                    </p:set>
                                    <p:animEffect transition="in" filter="blinds(horizontal)">
                                      <p:cBhvr>
                                        <p:cTn id="7" dur="500"/>
                                        <p:tgtEl>
                                          <p:spTgt spid="106291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62915">
                                            <p:txEl>
                                              <p:pRg st="1" end="1"/>
                                            </p:txEl>
                                          </p:spTgt>
                                        </p:tgtEl>
                                        <p:attrNameLst>
                                          <p:attrName>style.visibility</p:attrName>
                                        </p:attrNameLst>
                                      </p:cBhvr>
                                      <p:to>
                                        <p:strVal val="visible"/>
                                      </p:to>
                                    </p:set>
                                    <p:animEffect transition="in" filter="blinds(horizontal)">
                                      <p:cBhvr>
                                        <p:cTn id="10" dur="500"/>
                                        <p:tgtEl>
                                          <p:spTgt spid="106291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062915">
                                            <p:txEl>
                                              <p:pRg st="3" end="3"/>
                                            </p:txEl>
                                          </p:spTgt>
                                        </p:tgtEl>
                                        <p:attrNameLst>
                                          <p:attrName>style.visibility</p:attrName>
                                        </p:attrNameLst>
                                      </p:cBhvr>
                                      <p:to>
                                        <p:strVal val="visible"/>
                                      </p:to>
                                    </p:set>
                                    <p:animEffect transition="in" filter="blinds(horizontal)">
                                      <p:cBhvr>
                                        <p:cTn id="15" dur="500"/>
                                        <p:tgtEl>
                                          <p:spTgt spid="1062915">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62915">
                                            <p:txEl>
                                              <p:pRg st="5" end="5"/>
                                            </p:txEl>
                                          </p:spTgt>
                                        </p:tgtEl>
                                        <p:attrNameLst>
                                          <p:attrName>style.visibility</p:attrName>
                                        </p:attrNameLst>
                                      </p:cBhvr>
                                      <p:to>
                                        <p:strVal val="visible"/>
                                      </p:to>
                                    </p:set>
                                    <p:animEffect transition="in" filter="blinds(horizontal)">
                                      <p:cBhvr>
                                        <p:cTn id="20" dur="500"/>
                                        <p:tgtEl>
                                          <p:spTgt spid="1062915">
                                            <p:txEl>
                                              <p:pRg st="5" end="5"/>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062915">
                                            <p:txEl>
                                              <p:pRg st="6" end="6"/>
                                            </p:txEl>
                                          </p:spTgt>
                                        </p:tgtEl>
                                        <p:attrNameLst>
                                          <p:attrName>style.visibility</p:attrName>
                                        </p:attrNameLst>
                                      </p:cBhvr>
                                      <p:to>
                                        <p:strVal val="visible"/>
                                      </p:to>
                                    </p:set>
                                    <p:animEffect transition="in" filter="blinds(horizontal)">
                                      <p:cBhvr>
                                        <p:cTn id="23" dur="500"/>
                                        <p:tgtEl>
                                          <p:spTgt spid="1062915">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062915">
                                            <p:txEl>
                                              <p:pRg st="8" end="8"/>
                                            </p:txEl>
                                          </p:spTgt>
                                        </p:tgtEl>
                                        <p:attrNameLst>
                                          <p:attrName>style.visibility</p:attrName>
                                        </p:attrNameLst>
                                      </p:cBhvr>
                                      <p:to>
                                        <p:strVal val="visible"/>
                                      </p:to>
                                    </p:set>
                                    <p:animEffect transition="in" filter="blinds(horizontal)">
                                      <p:cBhvr>
                                        <p:cTn id="28" dur="500"/>
                                        <p:tgtEl>
                                          <p:spTgt spid="10629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21DB4C79-60EA-40BC-B003-594181AAF65D}" type="slidenum">
              <a:rPr lang="de-DE" altLang="de-DE" sz="1000" smtClean="0">
                <a:latin typeface="Arial" panose="020B0604020202020204" pitchFamily="34" charset="0"/>
              </a:rPr>
              <a:pPr>
                <a:spcBef>
                  <a:spcPct val="0"/>
                </a:spcBef>
                <a:buClrTx/>
                <a:buSzTx/>
                <a:buFontTx/>
                <a:buNone/>
              </a:pPr>
              <a:t>16</a:t>
            </a:fld>
            <a:endParaRPr lang="de-DE" altLang="de-DE" sz="1000" smtClean="0">
              <a:latin typeface="Arial" panose="020B0604020202020204" pitchFamily="34" charset="0"/>
            </a:endParaRP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l="1186" r="429"/>
          <a:stretch>
            <a:fillRect/>
          </a:stretch>
        </p:blipFill>
        <p:spPr bwMode="auto">
          <a:xfrm>
            <a:off x="1439863" y="1427163"/>
            <a:ext cx="6264275"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4"/>
          <p:cNvSpPr txBox="1">
            <a:spLocks noChangeArrowheads="1"/>
          </p:cNvSpPr>
          <p:nvPr/>
        </p:nvSpPr>
        <p:spPr bwMode="auto">
          <a:xfrm>
            <a:off x="660400" y="5819775"/>
            <a:ext cx="7823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2600">
                <a:solidFill>
                  <a:schemeClr val="tx2"/>
                </a:solidFill>
                <a:latin typeface="Arial" panose="020B0604020202020204" pitchFamily="34" charset="0"/>
              </a:rPr>
              <a:t>Mechanische oder pyrotechnische Auslösung </a:t>
            </a:r>
            <a:endParaRPr lang="de-DE" altLang="de-DE" sz="2600">
              <a:solidFill>
                <a:schemeClr val="tx2"/>
              </a:solidFill>
              <a:latin typeface="Arial" panose="020B0604020202020204" pitchFamily="34" charset="0"/>
            </a:endParaRPr>
          </a:p>
        </p:txBody>
      </p:sp>
      <p:sp>
        <p:nvSpPr>
          <p:cNvPr id="34821" name="Text Box 4"/>
          <p:cNvSpPr txBox="1">
            <a:spLocks noChangeArrowheads="1"/>
          </p:cNvSpPr>
          <p:nvPr/>
        </p:nvSpPr>
        <p:spPr bwMode="auto">
          <a:xfrm>
            <a:off x="660400" y="765175"/>
            <a:ext cx="7823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2600" b="1">
                <a:solidFill>
                  <a:schemeClr val="tx2"/>
                </a:solidFill>
                <a:latin typeface="Arial" panose="020B0604020202020204" pitchFamily="34" charset="0"/>
              </a:rPr>
              <a:t>Aktive Kopfstützen</a:t>
            </a:r>
            <a:endParaRPr lang="de-DE" altLang="de-DE" sz="2600" b="1">
              <a:solidFill>
                <a:schemeClr val="tx2"/>
              </a:solidFill>
              <a:latin typeface="Arial" panose="020B0604020202020204" pitchFamily="34" charset="0"/>
            </a:endParaRPr>
          </a:p>
        </p:txBody>
      </p:sp>
      <p:sp>
        <p:nvSpPr>
          <p:cNvPr id="34822" name="Textfeld 15"/>
          <p:cNvSpPr txBox="1">
            <a:spLocks noChangeArrowheads="1"/>
          </p:cNvSpPr>
          <p:nvPr/>
        </p:nvSpPr>
        <p:spPr bwMode="auto">
          <a:xfrm>
            <a:off x="6732588" y="5462588"/>
            <a:ext cx="13684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r>
              <a:rPr lang="de-DE" altLang="de-DE" sz="900">
                <a:latin typeface="Arial" panose="020B0604020202020204" pitchFamily="34" charset="0"/>
              </a:rPr>
              <a:t>Abb. 16</a:t>
            </a:r>
          </a:p>
        </p:txBody>
      </p:sp>
      <p:sp>
        <p:nvSpPr>
          <p:cNvPr id="34823"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Sicherheitssysteme im PKW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34824"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Foliennummernplatzhalter 6"/>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78527EDA-D57C-41C1-9D10-A9ED623AD352}" type="slidenum">
              <a:rPr lang="de-DE" altLang="de-DE" sz="1000" smtClean="0">
                <a:latin typeface="Arial" panose="020B0604020202020204" pitchFamily="34" charset="0"/>
              </a:rPr>
              <a:pPr>
                <a:spcBef>
                  <a:spcPct val="0"/>
                </a:spcBef>
                <a:buClrTx/>
                <a:buSzTx/>
                <a:buFontTx/>
                <a:buNone/>
              </a:pPr>
              <a:t>17</a:t>
            </a:fld>
            <a:endParaRPr lang="de-DE" altLang="de-DE" sz="1000" smtClean="0">
              <a:latin typeface="Arial" panose="020B0604020202020204" pitchFamily="34" charset="0"/>
            </a:endParaRPr>
          </a:p>
        </p:txBody>
      </p:sp>
      <p:pic>
        <p:nvPicPr>
          <p:cNvPr id="36867" name="Picture 2" descr="gord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196975"/>
            <a:ext cx="3455987" cy="2933700"/>
          </a:xfrm>
          <a:prstGeom prst="rect">
            <a:avLst/>
          </a:prstGeom>
          <a:noFill/>
          <a:ln w="9525">
            <a:solidFill>
              <a:srgbClr val="CCCC00"/>
            </a:solidFill>
            <a:miter lim="800000"/>
            <a:headEnd/>
            <a:tailEnd/>
          </a:ln>
          <a:extLst>
            <a:ext uri="{909E8E84-426E-40DD-AFC4-6F175D3DCCD1}">
              <a14:hiddenFill xmlns:a14="http://schemas.microsoft.com/office/drawing/2010/main">
                <a:solidFill>
                  <a:srgbClr val="FFFFFF"/>
                </a:solidFill>
              </a14:hiddenFill>
            </a:ext>
          </a:extLst>
        </p:spPr>
      </p:pic>
      <p:sp>
        <p:nvSpPr>
          <p:cNvPr id="36868" name="Text Box 3"/>
          <p:cNvSpPr txBox="1">
            <a:spLocks noChangeArrowheads="1"/>
          </p:cNvSpPr>
          <p:nvPr/>
        </p:nvSpPr>
        <p:spPr bwMode="auto">
          <a:xfrm>
            <a:off x="3708400" y="3441700"/>
            <a:ext cx="2232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en-US" altLang="de-DE" sz="2000">
                <a:latin typeface="Arial" panose="020B0604020202020204" pitchFamily="34" charset="0"/>
              </a:rPr>
              <a:t>Pyrotechnisches</a:t>
            </a:r>
            <a:r>
              <a:rPr lang="en-US" altLang="de-DE" sz="2000">
                <a:solidFill>
                  <a:schemeClr val="accent2"/>
                </a:solidFill>
                <a:latin typeface="Arial" panose="020B0604020202020204" pitchFamily="34" charset="0"/>
              </a:rPr>
              <a:t>                        </a:t>
            </a:r>
            <a:r>
              <a:rPr lang="en-US" altLang="de-DE" sz="2000">
                <a:latin typeface="Arial" panose="020B0604020202020204" pitchFamily="34" charset="0"/>
              </a:rPr>
              <a:t>System</a:t>
            </a:r>
            <a:endParaRPr lang="nl-NL" altLang="de-DE" sz="2000">
              <a:latin typeface="Arial" panose="020B0604020202020204" pitchFamily="34" charset="0"/>
            </a:endParaRPr>
          </a:p>
        </p:txBody>
      </p:sp>
      <p:sp>
        <p:nvSpPr>
          <p:cNvPr id="36869" name="Text Box 5"/>
          <p:cNvSpPr txBox="1">
            <a:spLocks noChangeArrowheads="1"/>
          </p:cNvSpPr>
          <p:nvPr/>
        </p:nvSpPr>
        <p:spPr bwMode="auto">
          <a:xfrm>
            <a:off x="6300788" y="2382838"/>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nl-NL" altLang="de-DE" sz="2000">
                <a:latin typeface="Arial" panose="020B0604020202020204" pitchFamily="34" charset="0"/>
              </a:rPr>
              <a:t>Mechanisches Federsystem</a:t>
            </a:r>
          </a:p>
        </p:txBody>
      </p:sp>
      <p:sp>
        <p:nvSpPr>
          <p:cNvPr id="36870" name="Line 6"/>
          <p:cNvSpPr>
            <a:spLocks noChangeShapeType="1"/>
          </p:cNvSpPr>
          <p:nvPr/>
        </p:nvSpPr>
        <p:spPr bwMode="auto">
          <a:xfrm>
            <a:off x="990600" y="4267200"/>
            <a:ext cx="9525" cy="15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36871" name="Picture 18" descr="Seat Belt Pretensioner Rocker Pane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395288" y="4221163"/>
            <a:ext cx="2232025" cy="21986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2" name="Picture 19" descr="Saab Seat Belt Pretensioner"/>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2700338" y="4221163"/>
            <a:ext cx="2376487" cy="2209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3" name="Picture 20" descr="DC - Gurtstraffer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196975"/>
            <a:ext cx="374967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21"/>
          <p:cNvSpPr txBox="1">
            <a:spLocks noChangeArrowheads="1"/>
          </p:cNvSpPr>
          <p:nvPr/>
        </p:nvSpPr>
        <p:spPr bwMode="auto">
          <a:xfrm>
            <a:off x="5219700" y="4391025"/>
            <a:ext cx="3733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marL="215900" indent="-215900">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ts val="1200"/>
              </a:spcBef>
              <a:buClr>
                <a:schemeClr val="tx1"/>
              </a:buClr>
              <a:buSzTx/>
              <a:buFont typeface="Wingdings" panose="05000000000000000000" pitchFamily="2" charset="2"/>
              <a:buChar char="§"/>
            </a:pPr>
            <a:r>
              <a:rPr lang="de-DE" altLang="de-DE" sz="1800">
                <a:latin typeface="Arial" panose="020B0604020202020204" pitchFamily="34" charset="0"/>
              </a:rPr>
              <a:t>Auslösung bei Aktivierung der Front- und Seitenairbags.</a:t>
            </a:r>
          </a:p>
          <a:p>
            <a:pPr eaLnBrk="1" hangingPunct="1">
              <a:spcBef>
                <a:spcPts val="1200"/>
              </a:spcBef>
              <a:buClr>
                <a:schemeClr val="tx1"/>
              </a:buClr>
              <a:buSzTx/>
              <a:buFont typeface="Wingdings" panose="05000000000000000000" pitchFamily="2" charset="2"/>
              <a:buChar char="§"/>
            </a:pPr>
            <a:r>
              <a:rPr lang="de-DE" altLang="de-DE" sz="1800">
                <a:latin typeface="Arial" panose="020B0604020202020204" pitchFamily="34" charset="0"/>
              </a:rPr>
              <a:t>i. d. R. keine Auslösung bei Heckcrash oder Überschlag.</a:t>
            </a:r>
          </a:p>
          <a:p>
            <a:pPr eaLnBrk="1" hangingPunct="1">
              <a:spcBef>
                <a:spcPts val="1200"/>
              </a:spcBef>
              <a:buClr>
                <a:schemeClr val="tx1"/>
              </a:buClr>
              <a:buSzTx/>
              <a:buFont typeface="Wingdings" panose="05000000000000000000" pitchFamily="2" charset="2"/>
              <a:buChar char="§"/>
            </a:pPr>
            <a:r>
              <a:rPr lang="de-DE" altLang="de-DE" sz="1800">
                <a:latin typeface="Arial" panose="020B0604020202020204" pitchFamily="34" charset="0"/>
              </a:rPr>
              <a:t>Reduzierung der Gurtlose von 100 mm bis 200 mm.</a:t>
            </a:r>
          </a:p>
        </p:txBody>
      </p:sp>
      <p:sp>
        <p:nvSpPr>
          <p:cNvPr id="36875" name="Text Box 4"/>
          <p:cNvSpPr txBox="1">
            <a:spLocks noChangeArrowheads="1"/>
          </p:cNvSpPr>
          <p:nvPr/>
        </p:nvSpPr>
        <p:spPr bwMode="auto">
          <a:xfrm>
            <a:off x="660400" y="692150"/>
            <a:ext cx="7823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2600" b="1">
                <a:solidFill>
                  <a:schemeClr val="tx2"/>
                </a:solidFill>
                <a:latin typeface="Arial" panose="020B0604020202020204" pitchFamily="34" charset="0"/>
              </a:rPr>
              <a:t>Gurtstraffer</a:t>
            </a:r>
            <a:endParaRPr lang="de-DE" altLang="de-DE" sz="2600" b="1">
              <a:solidFill>
                <a:schemeClr val="tx2"/>
              </a:solidFill>
              <a:latin typeface="Arial" panose="020B0604020202020204" pitchFamily="34" charset="0"/>
            </a:endParaRPr>
          </a:p>
        </p:txBody>
      </p:sp>
      <p:sp>
        <p:nvSpPr>
          <p:cNvPr id="36876" name="Textfeld 15"/>
          <p:cNvSpPr txBox="1">
            <a:spLocks noChangeArrowheads="1"/>
          </p:cNvSpPr>
          <p:nvPr/>
        </p:nvSpPr>
        <p:spPr bwMode="auto">
          <a:xfrm>
            <a:off x="3824288" y="1184275"/>
            <a:ext cx="1368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17</a:t>
            </a:r>
          </a:p>
        </p:txBody>
      </p:sp>
      <p:sp>
        <p:nvSpPr>
          <p:cNvPr id="36877" name="Textfeld 15"/>
          <p:cNvSpPr txBox="1">
            <a:spLocks noChangeArrowheads="1"/>
          </p:cNvSpPr>
          <p:nvPr/>
        </p:nvSpPr>
        <p:spPr bwMode="auto">
          <a:xfrm>
            <a:off x="6011863" y="2860675"/>
            <a:ext cx="1368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18</a:t>
            </a:r>
          </a:p>
        </p:txBody>
      </p:sp>
      <p:sp>
        <p:nvSpPr>
          <p:cNvPr id="36878" name="Textfeld 15"/>
          <p:cNvSpPr txBox="1">
            <a:spLocks noChangeArrowheads="1"/>
          </p:cNvSpPr>
          <p:nvPr/>
        </p:nvSpPr>
        <p:spPr bwMode="auto">
          <a:xfrm>
            <a:off x="1258888" y="6223000"/>
            <a:ext cx="1368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r>
              <a:rPr lang="de-DE" altLang="de-DE" sz="900">
                <a:solidFill>
                  <a:schemeClr val="bg1"/>
                </a:solidFill>
                <a:latin typeface="Arial" panose="020B0604020202020204" pitchFamily="34" charset="0"/>
              </a:rPr>
              <a:t>Abb. 19</a:t>
            </a:r>
          </a:p>
        </p:txBody>
      </p:sp>
      <p:sp>
        <p:nvSpPr>
          <p:cNvPr id="36879" name="Textfeld 15"/>
          <p:cNvSpPr txBox="1">
            <a:spLocks noChangeArrowheads="1"/>
          </p:cNvSpPr>
          <p:nvPr/>
        </p:nvSpPr>
        <p:spPr bwMode="auto">
          <a:xfrm>
            <a:off x="3708400" y="6237288"/>
            <a:ext cx="13684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r>
              <a:rPr lang="de-DE" altLang="de-DE" sz="900">
                <a:latin typeface="Arial" panose="020B0604020202020204" pitchFamily="34" charset="0"/>
              </a:rPr>
              <a:t>Abb. 20</a:t>
            </a:r>
          </a:p>
        </p:txBody>
      </p:sp>
      <p:sp>
        <p:nvSpPr>
          <p:cNvPr id="36880"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Sicherheitssysteme im PKW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36881"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4BFD340C-C330-441F-8E04-A5CAE3248003}" type="slidenum">
              <a:rPr lang="de-DE" altLang="de-DE" sz="1000" smtClean="0">
                <a:latin typeface="Arial" panose="020B0604020202020204" pitchFamily="34" charset="0"/>
              </a:rPr>
              <a:pPr>
                <a:spcBef>
                  <a:spcPct val="0"/>
                </a:spcBef>
                <a:buClrTx/>
                <a:buSzTx/>
                <a:buFontTx/>
                <a:buNone/>
              </a:pPr>
              <a:t>18</a:t>
            </a:fld>
            <a:endParaRPr lang="de-DE" altLang="de-DE" sz="1000" smtClean="0">
              <a:latin typeface="Arial" panose="020B0604020202020204" pitchFamily="34" charset="0"/>
            </a:endParaRPr>
          </a:p>
        </p:txBody>
      </p:sp>
      <p:pic>
        <p:nvPicPr>
          <p:cNvPr id="38915" name="Picture 2" descr="Volvo transparent"/>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79388" y="1484313"/>
            <a:ext cx="5797550" cy="4403725"/>
          </a:xfrm>
          <a:prstGeom prst="rect">
            <a:avLst/>
          </a:prstGeom>
          <a:noFill/>
          <a:ln w="15875">
            <a:solidFill>
              <a:srgbClr val="993366"/>
            </a:solidFill>
            <a:miter lim="800000"/>
            <a:headEnd/>
            <a:tailEnd/>
          </a:ln>
          <a:extLst>
            <a:ext uri="{909E8E84-426E-40DD-AFC4-6F175D3DCCD1}">
              <a14:hiddenFill xmlns:a14="http://schemas.microsoft.com/office/drawing/2010/main">
                <a:solidFill>
                  <a:srgbClr val="FFFFFF"/>
                </a:solidFill>
              </a14:hiddenFill>
            </a:ext>
          </a:extLst>
        </p:spPr>
      </p:pic>
      <p:pic>
        <p:nvPicPr>
          <p:cNvPr id="38916" name="Picture 4" descr="Rops"/>
          <p:cNvPicPr>
            <a:picLocks noChangeAspect="1" noChangeArrowheads="1"/>
          </p:cNvPicPr>
          <p:nvPr/>
        </p:nvPicPr>
        <p:blipFill>
          <a:blip r:embed="rId3">
            <a:extLst>
              <a:ext uri="{28A0092B-C50C-407E-A947-70E740481C1C}">
                <a14:useLocalDpi xmlns:a14="http://schemas.microsoft.com/office/drawing/2010/main" val="0"/>
              </a:ext>
            </a:extLst>
          </a:blip>
          <a:srcRect l="697" t="1076" r="1395" b="2151"/>
          <a:stretch>
            <a:fillRect/>
          </a:stretch>
        </p:blipFill>
        <p:spPr bwMode="auto">
          <a:xfrm>
            <a:off x="6011863" y="1484313"/>
            <a:ext cx="2908300" cy="1862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7" name="Picture 5" descr="559302a2003f3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1863" y="4076700"/>
            <a:ext cx="2916237" cy="1801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8" name="Text Box 3"/>
          <p:cNvSpPr txBox="1">
            <a:spLocks noChangeArrowheads="1"/>
          </p:cNvSpPr>
          <p:nvPr/>
        </p:nvSpPr>
        <p:spPr bwMode="auto">
          <a:xfrm>
            <a:off x="2514600" y="765175"/>
            <a:ext cx="4114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en-US" altLang="de-DE" sz="2600" b="1">
                <a:latin typeface="Arial" panose="020B0604020202020204" pitchFamily="34" charset="0"/>
              </a:rPr>
              <a:t>Überrollschutz</a:t>
            </a:r>
            <a:endParaRPr lang="nl-NL" altLang="de-DE" sz="2600" b="1">
              <a:latin typeface="Arial" panose="020B0604020202020204" pitchFamily="34" charset="0"/>
            </a:endParaRPr>
          </a:p>
        </p:txBody>
      </p:sp>
      <p:sp>
        <p:nvSpPr>
          <p:cNvPr id="38919" name="Textfeld 8"/>
          <p:cNvSpPr txBox="1">
            <a:spLocks noChangeArrowheads="1"/>
          </p:cNvSpPr>
          <p:nvPr/>
        </p:nvSpPr>
        <p:spPr bwMode="auto">
          <a:xfrm>
            <a:off x="107950" y="5876925"/>
            <a:ext cx="10080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21</a:t>
            </a:r>
          </a:p>
        </p:txBody>
      </p:sp>
      <p:sp>
        <p:nvSpPr>
          <p:cNvPr id="38920" name="Textfeld 9"/>
          <p:cNvSpPr txBox="1">
            <a:spLocks noChangeArrowheads="1"/>
          </p:cNvSpPr>
          <p:nvPr/>
        </p:nvSpPr>
        <p:spPr bwMode="auto">
          <a:xfrm>
            <a:off x="6011863" y="3357563"/>
            <a:ext cx="1008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22</a:t>
            </a:r>
          </a:p>
        </p:txBody>
      </p:sp>
      <p:sp>
        <p:nvSpPr>
          <p:cNvPr id="38921" name="Textfeld 10"/>
          <p:cNvSpPr txBox="1">
            <a:spLocks noChangeArrowheads="1"/>
          </p:cNvSpPr>
          <p:nvPr/>
        </p:nvSpPr>
        <p:spPr bwMode="auto">
          <a:xfrm>
            <a:off x="6011863" y="5876925"/>
            <a:ext cx="10080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23</a:t>
            </a:r>
          </a:p>
        </p:txBody>
      </p:sp>
      <p:sp>
        <p:nvSpPr>
          <p:cNvPr id="38922"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Sicherheitssysteme im PKW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38923"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4569E872-0AE3-4F33-BA94-66C3E9802C55}" type="slidenum">
              <a:rPr lang="de-DE" altLang="de-DE" sz="1000" smtClean="0">
                <a:latin typeface="Arial" panose="020B0604020202020204" pitchFamily="34" charset="0"/>
              </a:rPr>
              <a:pPr>
                <a:spcBef>
                  <a:spcPct val="0"/>
                </a:spcBef>
                <a:buClrTx/>
                <a:buSzTx/>
                <a:buFontTx/>
                <a:buNone/>
              </a:pPr>
              <a:t>19</a:t>
            </a:fld>
            <a:endParaRPr lang="de-DE" altLang="de-DE" sz="1000" smtClean="0">
              <a:latin typeface="Arial" panose="020B0604020202020204" pitchFamily="34" charset="0"/>
            </a:endParaRPr>
          </a:p>
        </p:txBody>
      </p:sp>
      <p:sp>
        <p:nvSpPr>
          <p:cNvPr id="1437700" name="Text Box 4"/>
          <p:cNvSpPr txBox="1">
            <a:spLocks noChangeArrowheads="1"/>
          </p:cNvSpPr>
          <p:nvPr/>
        </p:nvSpPr>
        <p:spPr bwMode="auto">
          <a:xfrm>
            <a:off x="284163" y="1341438"/>
            <a:ext cx="857567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tabLst>
                <a:tab pos="0" algn="l"/>
              </a:tabLst>
              <a:defRPr sz="3200">
                <a:solidFill>
                  <a:schemeClr val="tx1"/>
                </a:solidFill>
                <a:latin typeface="Tahoma" panose="020B0604030504040204" pitchFamily="34" charset="0"/>
              </a:defRPr>
            </a:lvl1pPr>
            <a:lvl2pPr marL="979488" indent="-287338">
              <a:spcBef>
                <a:spcPct val="20000"/>
              </a:spcBef>
              <a:buClr>
                <a:schemeClr val="folHlink"/>
              </a:buClr>
              <a:buFont typeface="Wingdings" panose="05000000000000000000" pitchFamily="2" charset="2"/>
              <a:buChar char="§"/>
              <a:tabLst>
                <a:tab pos="0" algn="l"/>
              </a:tabLst>
              <a:defRPr sz="2800">
                <a:solidFill>
                  <a:schemeClr val="tx1"/>
                </a:solidFill>
                <a:latin typeface="Tahoma" panose="020B0604030504040204" pitchFamily="34" charset="0"/>
              </a:defRPr>
            </a:lvl2pPr>
            <a:lvl3pPr marL="1612900" indent="-250825">
              <a:spcBef>
                <a:spcPct val="20000"/>
              </a:spcBef>
              <a:buClr>
                <a:schemeClr val="hlink"/>
              </a:buClr>
              <a:buSzPct val="80000"/>
              <a:buFont typeface="Arial" panose="020B0604020202020204" pitchFamily="34" charset="0"/>
              <a:buChar char="►"/>
              <a:tabLst>
                <a:tab pos="0" algn="l"/>
              </a:tabLst>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tabLst>
                <a:tab pos="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9pPr>
          </a:lstStyle>
          <a:p>
            <a:pPr>
              <a:spcBef>
                <a:spcPts val="1200"/>
              </a:spcBef>
              <a:buClrTx/>
              <a:buFont typeface="Arial" panose="020B0604020202020204" pitchFamily="34" charset="0"/>
              <a:buNone/>
            </a:pPr>
            <a:r>
              <a:rPr lang="de-DE" altLang="de-DE" sz="2400" b="1">
                <a:latin typeface="Arial" panose="020B0604020202020204" pitchFamily="34" charset="0"/>
              </a:rPr>
              <a:t>Einbauorte:</a:t>
            </a:r>
          </a:p>
          <a:p>
            <a:pPr lvl="1">
              <a:spcBef>
                <a:spcPts val="1200"/>
              </a:spcBef>
              <a:buClrTx/>
            </a:pPr>
            <a:r>
              <a:rPr lang="de-DE" altLang="de-DE" sz="2400">
                <a:latin typeface="Arial" panose="020B0604020202020204" pitchFamily="34" charset="0"/>
              </a:rPr>
              <a:t>im Motorraum</a:t>
            </a:r>
          </a:p>
          <a:p>
            <a:pPr lvl="1">
              <a:spcBef>
                <a:spcPts val="1200"/>
              </a:spcBef>
              <a:buClrTx/>
            </a:pPr>
            <a:r>
              <a:rPr lang="de-DE" altLang="de-DE" sz="2400">
                <a:latin typeface="Arial" panose="020B0604020202020204" pitchFamily="34" charset="0"/>
              </a:rPr>
              <a:t>im Kofferraum</a:t>
            </a:r>
          </a:p>
          <a:p>
            <a:pPr lvl="1">
              <a:spcBef>
                <a:spcPts val="1200"/>
              </a:spcBef>
              <a:buClrTx/>
            </a:pPr>
            <a:r>
              <a:rPr lang="de-DE" altLang="de-DE" sz="2400">
                <a:latin typeface="Arial" panose="020B0604020202020204" pitchFamily="34" charset="0"/>
              </a:rPr>
              <a:t>unter dem Fahrer- / Beifahrersitz</a:t>
            </a:r>
          </a:p>
          <a:p>
            <a:pPr lvl="1">
              <a:spcBef>
                <a:spcPts val="1200"/>
              </a:spcBef>
              <a:buClrTx/>
            </a:pPr>
            <a:r>
              <a:rPr lang="de-DE" altLang="de-DE" sz="2400">
                <a:latin typeface="Arial" panose="020B0604020202020204" pitchFamily="34" charset="0"/>
              </a:rPr>
              <a:t>unter dem Rücksitz</a:t>
            </a:r>
          </a:p>
          <a:p>
            <a:pPr lvl="1">
              <a:spcBef>
                <a:spcPts val="1200"/>
              </a:spcBef>
              <a:buClrTx/>
            </a:pPr>
            <a:r>
              <a:rPr lang="de-DE" altLang="de-DE" sz="2400">
                <a:latin typeface="Arial" panose="020B0604020202020204" pitchFamily="34" charset="0"/>
              </a:rPr>
              <a:t>im Fußraum, etc.</a:t>
            </a:r>
          </a:p>
        </p:txBody>
      </p:sp>
      <p:sp>
        <p:nvSpPr>
          <p:cNvPr id="39940" name="Rectangle 3"/>
          <p:cNvSpPr>
            <a:spLocks noChangeArrowheads="1"/>
          </p:cNvSpPr>
          <p:nvPr/>
        </p:nvSpPr>
        <p:spPr bwMode="auto">
          <a:xfrm>
            <a:off x="431800" y="765175"/>
            <a:ext cx="828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buClrTx/>
              <a:buSzTx/>
              <a:buFontTx/>
              <a:buNone/>
            </a:pPr>
            <a:r>
              <a:rPr lang="de-DE" altLang="de-DE" sz="2600" b="1">
                <a:latin typeface="Arial" panose="020B0604020202020204" pitchFamily="34" charset="0"/>
              </a:rPr>
              <a:t>Fahrzeugbatterie</a:t>
            </a:r>
          </a:p>
        </p:txBody>
      </p:sp>
      <p:sp>
        <p:nvSpPr>
          <p:cNvPr id="39941"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Fahrzeugelektrik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pic>
        <p:nvPicPr>
          <p:cNvPr id="8" name="Picture 6" descr="BMW Battery"/>
          <p:cNvPicPr>
            <a:picLocks noChangeAspect="1" noChangeArrowheads="1"/>
          </p:cNvPicPr>
          <p:nvPr/>
        </p:nvPicPr>
        <p:blipFill>
          <a:blip r:embed="rId2">
            <a:extLst>
              <a:ext uri="{28A0092B-C50C-407E-A947-70E740481C1C}">
                <a14:useLocalDpi xmlns:a14="http://schemas.microsoft.com/office/drawing/2010/main" val="0"/>
              </a:ext>
            </a:extLst>
          </a:blip>
          <a:srcRect r="4521"/>
          <a:stretch>
            <a:fillRect/>
          </a:stretch>
        </p:blipFill>
        <p:spPr bwMode="auto">
          <a:xfrm>
            <a:off x="6084888" y="1365250"/>
            <a:ext cx="2743200" cy="2155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DSCN1876"/>
          <p:cNvPicPr>
            <a:picLocks noChangeAspect="1" noChangeArrowheads="1"/>
          </p:cNvPicPr>
          <p:nvPr/>
        </p:nvPicPr>
        <p:blipFill>
          <a:blip r:embed="rId3">
            <a:extLst>
              <a:ext uri="{28A0092B-C50C-407E-A947-70E740481C1C}">
                <a14:useLocalDpi xmlns:a14="http://schemas.microsoft.com/office/drawing/2010/main" val="0"/>
              </a:ext>
            </a:extLst>
          </a:blip>
          <a:srcRect r="4698"/>
          <a:stretch>
            <a:fillRect/>
          </a:stretch>
        </p:blipFill>
        <p:spPr bwMode="auto">
          <a:xfrm>
            <a:off x="6084888" y="3789363"/>
            <a:ext cx="2759075" cy="2127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feld 8"/>
          <p:cNvSpPr txBox="1">
            <a:spLocks noChangeArrowheads="1"/>
          </p:cNvSpPr>
          <p:nvPr/>
        </p:nvSpPr>
        <p:spPr bwMode="auto">
          <a:xfrm>
            <a:off x="6011863" y="3500438"/>
            <a:ext cx="7921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24</a:t>
            </a:r>
          </a:p>
        </p:txBody>
      </p:sp>
      <p:sp>
        <p:nvSpPr>
          <p:cNvPr id="11" name="Textfeld 8"/>
          <p:cNvSpPr txBox="1">
            <a:spLocks noChangeArrowheads="1"/>
          </p:cNvSpPr>
          <p:nvPr/>
        </p:nvSpPr>
        <p:spPr bwMode="auto">
          <a:xfrm>
            <a:off x="6011863" y="5935663"/>
            <a:ext cx="7921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25</a:t>
            </a:r>
          </a:p>
        </p:txBody>
      </p:sp>
      <p:sp>
        <p:nvSpPr>
          <p:cNvPr id="23562" name="Textfeld 1"/>
          <p:cNvSpPr txBox="1">
            <a:spLocks noChangeArrowheads="1"/>
          </p:cNvSpPr>
          <p:nvPr/>
        </p:nvSpPr>
        <p:spPr bwMode="auto">
          <a:xfrm>
            <a:off x="284163" y="4676775"/>
            <a:ext cx="4679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2400" b="1">
                <a:latin typeface="Arial" panose="020B0604020202020204" pitchFamily="34" charset="0"/>
              </a:rPr>
              <a:t>Anmerkung:</a:t>
            </a:r>
          </a:p>
          <a:p>
            <a:pPr>
              <a:spcBef>
                <a:spcPct val="0"/>
              </a:spcBef>
              <a:buClrTx/>
              <a:buSzTx/>
              <a:buFontTx/>
              <a:buNone/>
            </a:pPr>
            <a:r>
              <a:rPr lang="de-DE" altLang="de-DE" sz="2400">
                <a:latin typeface="Arial" panose="020B0604020202020204" pitchFamily="34" charset="0"/>
              </a:rPr>
              <a:t>Es kann auch mehr als eine Batterie verbaut sein!</a:t>
            </a:r>
          </a:p>
        </p:txBody>
      </p:sp>
      <p:sp>
        <p:nvSpPr>
          <p:cNvPr id="39947"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77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770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7700">
                                            <p:txEl>
                                              <p:pRg st="2" end="2"/>
                                            </p:txEl>
                                          </p:spTgt>
                                        </p:tgtEl>
                                        <p:attrNameLst>
                                          <p:attrName>style.visibility</p:attrName>
                                        </p:attrNameLst>
                                      </p:cBhvr>
                                      <p:to>
                                        <p:strVal val="visible"/>
                                      </p:to>
                                    </p:set>
                                  </p:childTnLst>
                                </p:cTn>
                              </p:par>
                              <p:par>
                                <p:cTn id="15" presetID="3"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437700">
                                            <p:txEl>
                                              <p:pRg st="3" end="3"/>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437700">
                                            <p:txEl>
                                              <p:pRg st="4" end="4"/>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437700">
                                            <p:txEl>
                                              <p:pRg st="5" end="5"/>
                                            </p:txEl>
                                          </p:spTgt>
                                        </p:tgtEl>
                                        <p:attrNameLst>
                                          <p:attrName>style.visibility</p:attrName>
                                        </p:attrNameLst>
                                      </p:cBhvr>
                                      <p:to>
                                        <p:strVal val="visible"/>
                                      </p:to>
                                    </p:set>
                                  </p:childTnLst>
                                </p:cTn>
                              </p:par>
                              <p:par>
                                <p:cTn id="30" presetID="3"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3562"/>
                                        </p:tgtEl>
                                        <p:attrNameLst>
                                          <p:attrName>style.visibility</p:attrName>
                                        </p:attrNameLst>
                                      </p:cBhvr>
                                      <p:to>
                                        <p:strVal val="visible"/>
                                      </p:to>
                                    </p:set>
                                    <p:animEffect transition="in" filter="blinds(horizontal)">
                                      <p:cBhvr>
                                        <p:cTn id="43" dur="500"/>
                                        <p:tgtEl>
                                          <p:spTgt spid="23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35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EA21D6B4-97BF-4C21-A34D-41ABC75C2DD6}" type="slidenum">
              <a:rPr lang="de-DE" altLang="de-DE" sz="1000" smtClean="0">
                <a:latin typeface="Arial" panose="020B0604020202020204" pitchFamily="34" charset="0"/>
              </a:rPr>
              <a:pPr>
                <a:spcBef>
                  <a:spcPct val="0"/>
                </a:spcBef>
                <a:buClrTx/>
                <a:buSzTx/>
                <a:buFontTx/>
                <a:buNone/>
              </a:pPr>
              <a:t>2</a:t>
            </a:fld>
            <a:endParaRPr lang="de-DE" altLang="de-DE" sz="1000" smtClean="0">
              <a:latin typeface="Arial" panose="020B0604020202020204" pitchFamily="34" charset="0"/>
            </a:endParaRPr>
          </a:p>
        </p:txBody>
      </p:sp>
      <p:sp>
        <p:nvSpPr>
          <p:cNvPr id="852994" name="Text Box 2"/>
          <p:cNvSpPr txBox="1">
            <a:spLocks noChangeArrowheads="1"/>
          </p:cNvSpPr>
          <p:nvPr/>
        </p:nvSpPr>
        <p:spPr bwMode="auto">
          <a:xfrm>
            <a:off x="395288" y="1412875"/>
            <a:ext cx="8353425"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lnSpc>
                <a:spcPct val="120000"/>
              </a:lnSpc>
              <a:spcBef>
                <a:spcPct val="50000"/>
              </a:spcBef>
              <a:buClrTx/>
              <a:buSzTx/>
              <a:buFont typeface="Wingdings" panose="05000000000000000000" pitchFamily="2" charset="2"/>
              <a:buChar char="§"/>
            </a:pPr>
            <a:r>
              <a:rPr lang="de-CH" altLang="de-DE" sz="2400">
                <a:latin typeface="Arial" panose="020B0604020202020204" pitchFamily="34" charset="0"/>
              </a:rPr>
              <a:t>Konstruktionsmerkmale</a:t>
            </a:r>
          </a:p>
          <a:p>
            <a:pPr eaLnBrk="1" hangingPunct="1">
              <a:lnSpc>
                <a:spcPct val="120000"/>
              </a:lnSpc>
              <a:spcBef>
                <a:spcPct val="50000"/>
              </a:spcBef>
              <a:buClrTx/>
              <a:buSzTx/>
              <a:buFont typeface="Wingdings" panose="05000000000000000000" pitchFamily="2" charset="2"/>
              <a:buChar char="§"/>
            </a:pPr>
            <a:r>
              <a:rPr lang="de-CH" altLang="de-DE" sz="2400">
                <a:latin typeface="Arial" panose="020B0604020202020204" pitchFamily="34" charset="0"/>
              </a:rPr>
              <a:t>Sicherheitstechnischer Fahrzeugaufbau</a:t>
            </a:r>
          </a:p>
          <a:p>
            <a:pPr eaLnBrk="1" hangingPunct="1">
              <a:lnSpc>
                <a:spcPct val="120000"/>
              </a:lnSpc>
              <a:spcBef>
                <a:spcPct val="50000"/>
              </a:spcBef>
              <a:buClrTx/>
              <a:buSzTx/>
              <a:buFont typeface="Wingdings" panose="05000000000000000000" pitchFamily="2" charset="2"/>
              <a:buChar char="§"/>
            </a:pPr>
            <a:r>
              <a:rPr lang="de-CH" altLang="de-DE" sz="2400">
                <a:latin typeface="Arial" panose="020B0604020202020204" pitchFamily="34" charset="0"/>
              </a:rPr>
              <a:t>Sicherheitssysteme im Pkw</a:t>
            </a:r>
          </a:p>
          <a:p>
            <a:pPr eaLnBrk="1" hangingPunct="1">
              <a:lnSpc>
                <a:spcPct val="120000"/>
              </a:lnSpc>
              <a:spcBef>
                <a:spcPct val="50000"/>
              </a:spcBef>
              <a:buClrTx/>
              <a:buSzTx/>
              <a:buFont typeface="Wingdings" panose="05000000000000000000" pitchFamily="2" charset="2"/>
              <a:buChar char="§"/>
            </a:pPr>
            <a:r>
              <a:rPr lang="de-CH" altLang="de-DE" sz="2400">
                <a:latin typeface="Arial" panose="020B0604020202020204" pitchFamily="34" charset="0"/>
              </a:rPr>
              <a:t>Fahrzeugelektrik</a:t>
            </a:r>
          </a:p>
          <a:p>
            <a:pPr eaLnBrk="1" hangingPunct="1">
              <a:lnSpc>
                <a:spcPct val="120000"/>
              </a:lnSpc>
              <a:spcBef>
                <a:spcPct val="50000"/>
              </a:spcBef>
              <a:buClrTx/>
              <a:buSzTx/>
              <a:buFont typeface="Wingdings" panose="05000000000000000000" pitchFamily="2" charset="2"/>
              <a:buChar char="§"/>
            </a:pPr>
            <a:r>
              <a:rPr lang="de-CH" altLang="de-DE" sz="2400">
                <a:latin typeface="Arial" panose="020B0604020202020204" pitchFamily="34" charset="0"/>
              </a:rPr>
              <a:t>Fahrzeugverglasung</a:t>
            </a:r>
          </a:p>
          <a:p>
            <a:pPr eaLnBrk="1" hangingPunct="1">
              <a:lnSpc>
                <a:spcPct val="120000"/>
              </a:lnSpc>
              <a:spcBef>
                <a:spcPct val="50000"/>
              </a:spcBef>
              <a:buClrTx/>
              <a:buSzTx/>
              <a:buFont typeface="Wingdings" panose="05000000000000000000" pitchFamily="2" charset="2"/>
              <a:buChar char="§"/>
            </a:pPr>
            <a:r>
              <a:rPr lang="de-DE" altLang="de-DE" sz="2400">
                <a:latin typeface="Arial" panose="020B0604020202020204" pitchFamily="34" charset="0"/>
              </a:rPr>
              <a:t>Alternative Antriebssysteme</a:t>
            </a:r>
          </a:p>
          <a:p>
            <a:pPr eaLnBrk="1" hangingPunct="1">
              <a:lnSpc>
                <a:spcPct val="120000"/>
              </a:lnSpc>
              <a:spcBef>
                <a:spcPct val="50000"/>
              </a:spcBef>
              <a:buClrTx/>
              <a:buSzTx/>
              <a:buFont typeface="Wingdings" panose="05000000000000000000" pitchFamily="2" charset="2"/>
              <a:buChar char="§"/>
            </a:pPr>
            <a:r>
              <a:rPr lang="de-DE" altLang="de-DE" sz="2400">
                <a:latin typeface="Arial" panose="020B0604020202020204" pitchFamily="34" charset="0"/>
              </a:rPr>
              <a:t>Informationssysteme</a:t>
            </a:r>
          </a:p>
          <a:p>
            <a:pPr eaLnBrk="1" hangingPunct="1">
              <a:lnSpc>
                <a:spcPct val="120000"/>
              </a:lnSpc>
              <a:spcBef>
                <a:spcPct val="50000"/>
              </a:spcBef>
              <a:buClrTx/>
              <a:buSzTx/>
              <a:buFont typeface="Wingdings" panose="05000000000000000000" pitchFamily="2" charset="2"/>
              <a:buChar char="§"/>
            </a:pPr>
            <a:r>
              <a:rPr lang="de-DE" altLang="de-DE" sz="2400">
                <a:latin typeface="Arial" panose="020B0604020202020204" pitchFamily="34" charset="0"/>
              </a:rPr>
              <a:t>Fazit</a:t>
            </a:r>
          </a:p>
        </p:txBody>
      </p:sp>
      <p:sp>
        <p:nvSpPr>
          <p:cNvPr id="9220" name="Rectangle 3"/>
          <p:cNvSpPr>
            <a:spLocks noChangeArrowheads="1"/>
          </p:cNvSpPr>
          <p:nvPr/>
        </p:nvSpPr>
        <p:spPr bwMode="auto">
          <a:xfrm>
            <a:off x="327025" y="836613"/>
            <a:ext cx="84899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de-DE" sz="2600" b="1">
                <a:latin typeface="Arial" panose="020B0604020202020204" pitchFamily="34" charset="0"/>
              </a:rPr>
              <a:t>Inhalt</a:t>
            </a:r>
          </a:p>
        </p:txBody>
      </p:sp>
      <p:sp>
        <p:nvSpPr>
          <p:cNvPr id="9221"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9222" name="Rectangle 4"/>
          <p:cNvSpPr>
            <a:spLocks noChangeArrowheads="1"/>
          </p:cNvSpPr>
          <p:nvPr/>
        </p:nvSpPr>
        <p:spPr bwMode="auto">
          <a:xfrm>
            <a:off x="114300" y="334963"/>
            <a:ext cx="39528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GB" altLang="de-DE" sz="1400" b="1">
                <a:latin typeface="Arial" panose="020B0604020202020204" pitchFamily="34" charset="0"/>
              </a:rPr>
              <a:t>Grundlagen der Fahrzeugtechnik</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2994">
                                            <p:txEl>
                                              <p:pRg st="0" end="0"/>
                                            </p:txEl>
                                          </p:spTgt>
                                        </p:tgtEl>
                                        <p:attrNameLst>
                                          <p:attrName>style.visibility</p:attrName>
                                        </p:attrNameLst>
                                      </p:cBhvr>
                                      <p:to>
                                        <p:strVal val="visible"/>
                                      </p:to>
                                    </p:set>
                                    <p:animEffect transition="in" filter="blinds(horizontal)">
                                      <p:cBhvr>
                                        <p:cTn id="7" dur="500"/>
                                        <p:tgtEl>
                                          <p:spTgt spid="852994">
                                            <p:txEl>
                                              <p:pRg st="0" end="0"/>
                                            </p:txEl>
                                          </p:spTgt>
                                        </p:tgtEl>
                                      </p:cBhvr>
                                    </p:animEffect>
                                  </p:childTnLst>
                                  <p:subTnLst>
                                    <p:animClr clrSpc="rgb" dir="cw">
                                      <p:cBhvr override="childStyle">
                                        <p:cTn dur="1" fill="hold" display="0" masterRel="nextClick" afterEffect="1"/>
                                        <p:tgtEl>
                                          <p:spTgt spid="852994">
                                            <p:txEl>
                                              <p:pRg st="0" end="0"/>
                                            </p:txEl>
                                          </p:spTgt>
                                        </p:tgtEl>
                                        <p:attrNameLst>
                                          <p:attrName>ppt_c</p:attrName>
                                        </p:attrNameLst>
                                      </p:cBhvr>
                                      <p:to>
                                        <a:schemeClr val="tx1"/>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52994">
                                            <p:txEl>
                                              <p:pRg st="1" end="1"/>
                                            </p:txEl>
                                          </p:spTgt>
                                        </p:tgtEl>
                                        <p:attrNameLst>
                                          <p:attrName>style.visibility</p:attrName>
                                        </p:attrNameLst>
                                      </p:cBhvr>
                                      <p:to>
                                        <p:strVal val="visible"/>
                                      </p:to>
                                    </p:set>
                                    <p:animEffect transition="in" filter="blinds(horizontal)">
                                      <p:cBhvr>
                                        <p:cTn id="12" dur="500"/>
                                        <p:tgtEl>
                                          <p:spTgt spid="852994">
                                            <p:txEl>
                                              <p:pRg st="1" end="1"/>
                                            </p:txEl>
                                          </p:spTgt>
                                        </p:tgtEl>
                                      </p:cBhvr>
                                    </p:animEffect>
                                  </p:childTnLst>
                                  <p:subTnLst>
                                    <p:animClr clrSpc="rgb" dir="cw">
                                      <p:cBhvr override="childStyle">
                                        <p:cTn dur="1" fill="hold" display="0" masterRel="nextClick" afterEffect="1"/>
                                        <p:tgtEl>
                                          <p:spTgt spid="852994">
                                            <p:txEl>
                                              <p:pRg st="1" end="1"/>
                                            </p:txEl>
                                          </p:spTgt>
                                        </p:tgtEl>
                                        <p:attrNameLst>
                                          <p:attrName>ppt_c</p:attrName>
                                        </p:attrNameLst>
                                      </p:cBhvr>
                                      <p:to>
                                        <a:schemeClr val="tx1"/>
                                      </p:to>
                                    </p:animClr>
                                  </p:sub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52994">
                                            <p:txEl>
                                              <p:pRg st="2" end="2"/>
                                            </p:txEl>
                                          </p:spTgt>
                                        </p:tgtEl>
                                        <p:attrNameLst>
                                          <p:attrName>style.visibility</p:attrName>
                                        </p:attrNameLst>
                                      </p:cBhvr>
                                      <p:to>
                                        <p:strVal val="visible"/>
                                      </p:to>
                                    </p:set>
                                    <p:animEffect transition="in" filter="blinds(horizontal)">
                                      <p:cBhvr>
                                        <p:cTn id="17" dur="500"/>
                                        <p:tgtEl>
                                          <p:spTgt spid="852994">
                                            <p:txEl>
                                              <p:pRg st="2" end="2"/>
                                            </p:txEl>
                                          </p:spTgt>
                                        </p:tgtEl>
                                      </p:cBhvr>
                                    </p:animEffect>
                                  </p:childTnLst>
                                  <p:subTnLst>
                                    <p:animClr clrSpc="rgb" dir="cw">
                                      <p:cBhvr override="childStyle">
                                        <p:cTn dur="1" fill="hold" display="0" masterRel="nextClick" afterEffect="1"/>
                                        <p:tgtEl>
                                          <p:spTgt spid="852994">
                                            <p:txEl>
                                              <p:pRg st="2" end="2"/>
                                            </p:txEl>
                                          </p:spTgt>
                                        </p:tgtEl>
                                        <p:attrNameLst>
                                          <p:attrName>ppt_c</p:attrName>
                                        </p:attrNameLst>
                                      </p:cBhvr>
                                      <p:to>
                                        <a:schemeClr val="tx1"/>
                                      </p:to>
                                    </p:animClr>
                                  </p:sub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52994">
                                            <p:txEl>
                                              <p:pRg st="3" end="3"/>
                                            </p:txEl>
                                          </p:spTgt>
                                        </p:tgtEl>
                                        <p:attrNameLst>
                                          <p:attrName>style.visibility</p:attrName>
                                        </p:attrNameLst>
                                      </p:cBhvr>
                                      <p:to>
                                        <p:strVal val="visible"/>
                                      </p:to>
                                    </p:set>
                                    <p:animEffect transition="in" filter="blinds(horizontal)">
                                      <p:cBhvr>
                                        <p:cTn id="22" dur="500"/>
                                        <p:tgtEl>
                                          <p:spTgt spid="852994">
                                            <p:txEl>
                                              <p:pRg st="3" end="3"/>
                                            </p:txEl>
                                          </p:spTgt>
                                        </p:tgtEl>
                                      </p:cBhvr>
                                    </p:animEffect>
                                  </p:childTnLst>
                                  <p:subTnLst>
                                    <p:animClr clrSpc="rgb" dir="cw">
                                      <p:cBhvr override="childStyle">
                                        <p:cTn dur="1" fill="hold" display="0" masterRel="nextClick" afterEffect="1"/>
                                        <p:tgtEl>
                                          <p:spTgt spid="852994">
                                            <p:txEl>
                                              <p:pRg st="3" end="3"/>
                                            </p:txEl>
                                          </p:spTgt>
                                        </p:tgtEl>
                                        <p:attrNameLst>
                                          <p:attrName>ppt_c</p:attrName>
                                        </p:attrNameLst>
                                      </p:cBhvr>
                                      <p:to>
                                        <a:schemeClr val="tx1"/>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52994">
                                            <p:txEl>
                                              <p:pRg st="4" end="4"/>
                                            </p:txEl>
                                          </p:spTgt>
                                        </p:tgtEl>
                                        <p:attrNameLst>
                                          <p:attrName>style.visibility</p:attrName>
                                        </p:attrNameLst>
                                      </p:cBhvr>
                                      <p:to>
                                        <p:strVal val="visible"/>
                                      </p:to>
                                    </p:set>
                                    <p:animEffect transition="in" filter="blinds(horizontal)">
                                      <p:cBhvr>
                                        <p:cTn id="27" dur="500"/>
                                        <p:tgtEl>
                                          <p:spTgt spid="852994">
                                            <p:txEl>
                                              <p:pRg st="4" end="4"/>
                                            </p:txEl>
                                          </p:spTgt>
                                        </p:tgtEl>
                                      </p:cBhvr>
                                    </p:animEffect>
                                  </p:childTnLst>
                                  <p:subTnLst>
                                    <p:animClr clrSpc="rgb" dir="cw">
                                      <p:cBhvr override="childStyle">
                                        <p:cTn dur="1" fill="hold" display="0" masterRel="nextClick" afterEffect="1"/>
                                        <p:tgtEl>
                                          <p:spTgt spid="852994">
                                            <p:txEl>
                                              <p:pRg st="4" end="4"/>
                                            </p:txEl>
                                          </p:spTgt>
                                        </p:tgtEl>
                                        <p:attrNameLst>
                                          <p:attrName>ppt_c</p:attrName>
                                        </p:attrNameLst>
                                      </p:cBhvr>
                                      <p:to>
                                        <a:schemeClr val="tx1"/>
                                      </p:to>
                                    </p:animClr>
                                  </p:sub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52994">
                                            <p:txEl>
                                              <p:pRg st="5" end="5"/>
                                            </p:txEl>
                                          </p:spTgt>
                                        </p:tgtEl>
                                        <p:attrNameLst>
                                          <p:attrName>style.visibility</p:attrName>
                                        </p:attrNameLst>
                                      </p:cBhvr>
                                      <p:to>
                                        <p:strVal val="visible"/>
                                      </p:to>
                                    </p:set>
                                    <p:animEffect transition="in" filter="blinds(horizontal)">
                                      <p:cBhvr>
                                        <p:cTn id="32" dur="500"/>
                                        <p:tgtEl>
                                          <p:spTgt spid="852994">
                                            <p:txEl>
                                              <p:pRg st="5" end="5"/>
                                            </p:txEl>
                                          </p:spTgt>
                                        </p:tgtEl>
                                      </p:cBhvr>
                                    </p:animEffect>
                                  </p:childTnLst>
                                  <p:subTnLst>
                                    <p:animClr clrSpc="rgb" dir="cw">
                                      <p:cBhvr override="childStyle">
                                        <p:cTn dur="1" fill="hold" display="0" masterRel="nextClick" afterEffect="1"/>
                                        <p:tgtEl>
                                          <p:spTgt spid="852994">
                                            <p:txEl>
                                              <p:pRg st="5" end="5"/>
                                            </p:txEl>
                                          </p:spTgt>
                                        </p:tgtEl>
                                        <p:attrNameLst>
                                          <p:attrName>ppt_c</p:attrName>
                                        </p:attrNameLst>
                                      </p:cBhvr>
                                      <p:to>
                                        <a:schemeClr val="tx1"/>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52994">
                                            <p:txEl>
                                              <p:pRg st="6" end="6"/>
                                            </p:txEl>
                                          </p:spTgt>
                                        </p:tgtEl>
                                        <p:attrNameLst>
                                          <p:attrName>style.visibility</p:attrName>
                                        </p:attrNameLst>
                                      </p:cBhvr>
                                      <p:to>
                                        <p:strVal val="visible"/>
                                      </p:to>
                                    </p:set>
                                    <p:animEffect transition="in" filter="blinds(horizontal)">
                                      <p:cBhvr>
                                        <p:cTn id="37" dur="500"/>
                                        <p:tgtEl>
                                          <p:spTgt spid="852994">
                                            <p:txEl>
                                              <p:pRg st="6" end="6"/>
                                            </p:txEl>
                                          </p:spTgt>
                                        </p:tgtEl>
                                      </p:cBhvr>
                                    </p:animEffect>
                                  </p:childTnLst>
                                  <p:subTnLst>
                                    <p:animClr clrSpc="rgb" dir="cw">
                                      <p:cBhvr override="childStyle">
                                        <p:cTn dur="1" fill="hold" display="0" masterRel="nextClick" afterEffect="1"/>
                                        <p:tgtEl>
                                          <p:spTgt spid="852994">
                                            <p:txEl>
                                              <p:pRg st="6" end="6"/>
                                            </p:txEl>
                                          </p:spTgt>
                                        </p:tgtEl>
                                        <p:attrNameLst>
                                          <p:attrName>ppt_c</p:attrName>
                                        </p:attrNameLst>
                                      </p:cBhvr>
                                      <p:to>
                                        <a:schemeClr val="tx1"/>
                                      </p:to>
                                    </p:animClr>
                                  </p:sub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52994">
                                            <p:txEl>
                                              <p:pRg st="7" end="7"/>
                                            </p:txEl>
                                          </p:spTgt>
                                        </p:tgtEl>
                                        <p:attrNameLst>
                                          <p:attrName>style.visibility</p:attrName>
                                        </p:attrNameLst>
                                      </p:cBhvr>
                                      <p:to>
                                        <p:strVal val="visible"/>
                                      </p:to>
                                    </p:set>
                                    <p:animEffect transition="in" filter="blinds(horizontal)">
                                      <p:cBhvr>
                                        <p:cTn id="42" dur="500"/>
                                        <p:tgtEl>
                                          <p:spTgt spid="852994">
                                            <p:txEl>
                                              <p:pRg st="7" end="7"/>
                                            </p:txEl>
                                          </p:spTgt>
                                        </p:tgtEl>
                                      </p:cBhvr>
                                    </p:animEffect>
                                  </p:childTnLst>
                                  <p:subTnLst>
                                    <p:animClr clrSpc="rgb" dir="cw">
                                      <p:cBhvr override="childStyle">
                                        <p:cTn dur="1" fill="hold" display="0" masterRel="nextClick" afterEffect="1"/>
                                        <p:tgtEl>
                                          <p:spTgt spid="852994">
                                            <p:txEl>
                                              <p:pRg st="7" end="7"/>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6A35D765-0776-4544-B317-7FDE4B42D11D}" type="slidenum">
              <a:rPr lang="de-DE" altLang="de-DE" sz="1000" smtClean="0">
                <a:latin typeface="Arial" panose="020B0604020202020204" pitchFamily="34" charset="0"/>
              </a:rPr>
              <a:pPr>
                <a:spcBef>
                  <a:spcPct val="0"/>
                </a:spcBef>
                <a:buClrTx/>
                <a:buSzTx/>
                <a:buFontTx/>
                <a:buNone/>
              </a:pPr>
              <a:t>20</a:t>
            </a:fld>
            <a:endParaRPr lang="de-DE" altLang="de-DE" sz="1000" smtClean="0">
              <a:latin typeface="Arial" panose="020B0604020202020204" pitchFamily="34" charset="0"/>
            </a:endParaRPr>
          </a:p>
        </p:txBody>
      </p:sp>
      <p:sp>
        <p:nvSpPr>
          <p:cNvPr id="1027075" name="Text Box 3"/>
          <p:cNvSpPr txBox="1">
            <a:spLocks noChangeArrowheads="1"/>
          </p:cNvSpPr>
          <p:nvPr/>
        </p:nvSpPr>
        <p:spPr bwMode="auto">
          <a:xfrm>
            <a:off x="250825" y="1412875"/>
            <a:ext cx="85693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marL="215900" indent="-215900">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50000"/>
              </a:spcBef>
              <a:buClr>
                <a:schemeClr val="tx1"/>
              </a:buClr>
              <a:buSzTx/>
              <a:buFont typeface="Wingdings" panose="05000000000000000000" pitchFamily="2" charset="2"/>
              <a:buChar char="§"/>
            </a:pPr>
            <a:r>
              <a:rPr lang="de-CH" altLang="de-DE" sz="2400">
                <a:latin typeface="Arial" panose="020B0604020202020204" pitchFamily="34" charset="0"/>
              </a:rPr>
              <a:t>Trennt den Batteriepluspol von der Batterie.</a:t>
            </a:r>
          </a:p>
          <a:p>
            <a:pPr eaLnBrk="1" hangingPunct="1">
              <a:spcBef>
                <a:spcPct val="50000"/>
              </a:spcBef>
              <a:buClr>
                <a:schemeClr val="tx1"/>
              </a:buClr>
              <a:buSzTx/>
              <a:buFont typeface="Wingdings" panose="05000000000000000000" pitchFamily="2" charset="2"/>
              <a:buChar char="§"/>
            </a:pPr>
            <a:r>
              <a:rPr lang="de-CH" altLang="de-DE" sz="2400">
                <a:latin typeface="Arial" panose="020B0604020202020204" pitchFamily="34" charset="0"/>
              </a:rPr>
              <a:t>Verhindert Kurzschlüsse.</a:t>
            </a:r>
          </a:p>
          <a:p>
            <a:pPr eaLnBrk="1" hangingPunct="1">
              <a:spcBef>
                <a:spcPct val="50000"/>
              </a:spcBef>
              <a:buClr>
                <a:schemeClr val="tx1"/>
              </a:buClr>
              <a:buSzTx/>
              <a:buFont typeface="Wingdings" panose="05000000000000000000" pitchFamily="2" charset="2"/>
              <a:buChar char="§"/>
            </a:pPr>
            <a:r>
              <a:rPr lang="de-CH" altLang="de-DE" sz="2400">
                <a:latin typeface="Arial" panose="020B0604020202020204" pitchFamily="34" charset="0"/>
              </a:rPr>
              <a:t>Restliche Verbraucher und Sicherheitssysteme bleiben unter Spannung.</a:t>
            </a:r>
            <a:endParaRPr lang="de-DE" altLang="de-DE" sz="2400">
              <a:latin typeface="Arial" panose="020B0604020202020204" pitchFamily="34" charset="0"/>
            </a:endParaRPr>
          </a:p>
        </p:txBody>
      </p:sp>
      <p:sp>
        <p:nvSpPr>
          <p:cNvPr id="40964" name="Text Box 8"/>
          <p:cNvSpPr txBox="1">
            <a:spLocks noChangeArrowheads="1"/>
          </p:cNvSpPr>
          <p:nvPr/>
        </p:nvSpPr>
        <p:spPr bwMode="auto">
          <a:xfrm>
            <a:off x="2171700" y="836613"/>
            <a:ext cx="4800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50000"/>
              </a:spcBef>
              <a:buClrTx/>
              <a:buSzTx/>
              <a:buFontTx/>
              <a:buNone/>
            </a:pPr>
            <a:r>
              <a:rPr lang="de-CH" altLang="de-DE" sz="2600" b="1">
                <a:latin typeface="Arial" panose="020B0604020202020204" pitchFamily="34" charset="0"/>
              </a:rPr>
              <a:t>Sicherheitsbatterieklemme</a:t>
            </a:r>
            <a:endParaRPr lang="de-DE" altLang="de-DE" sz="2600" b="1">
              <a:latin typeface="Arial" panose="020B0604020202020204" pitchFamily="34" charset="0"/>
            </a:endParaRPr>
          </a:p>
        </p:txBody>
      </p:sp>
      <p:sp>
        <p:nvSpPr>
          <p:cNvPr id="15" name="Textfeld 8"/>
          <p:cNvSpPr txBox="1">
            <a:spLocks noChangeArrowheads="1"/>
          </p:cNvSpPr>
          <p:nvPr/>
        </p:nvSpPr>
        <p:spPr bwMode="auto">
          <a:xfrm>
            <a:off x="2271713" y="6151563"/>
            <a:ext cx="790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26</a:t>
            </a:r>
          </a:p>
        </p:txBody>
      </p:sp>
      <p:sp>
        <p:nvSpPr>
          <p:cNvPr id="40966"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Fahrzeugelektrik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40967"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grpSp>
        <p:nvGrpSpPr>
          <p:cNvPr id="24584" name="Gruppieren 2"/>
          <p:cNvGrpSpPr>
            <a:grpSpLocks/>
          </p:cNvGrpSpPr>
          <p:nvPr/>
        </p:nvGrpSpPr>
        <p:grpSpPr bwMode="auto">
          <a:xfrm>
            <a:off x="2339975" y="3330575"/>
            <a:ext cx="4464050" cy="2892425"/>
            <a:chOff x="2339975" y="3330575"/>
            <a:chExt cx="4464050" cy="2892425"/>
          </a:xfrm>
        </p:grpSpPr>
        <p:pic>
          <p:nvPicPr>
            <p:cNvPr id="409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3330575"/>
              <a:ext cx="44640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feld 1"/>
            <p:cNvSpPr txBox="1">
              <a:spLocks noChangeArrowheads="1"/>
            </p:cNvSpPr>
            <p:nvPr/>
          </p:nvSpPr>
          <p:spPr bwMode="auto">
            <a:xfrm flipH="1">
              <a:off x="6444208" y="3573016"/>
              <a:ext cx="324036"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endParaRPr lang="de-DE" altLang="de-DE" sz="2800">
                <a:latin typeface="Arial" panose="020B0604020202020204" pitchFamily="34" charset="0"/>
              </a:endParaRPr>
            </a:p>
            <a:p>
              <a:pPr>
                <a:spcBef>
                  <a:spcPct val="0"/>
                </a:spcBef>
                <a:buClrTx/>
                <a:buSzTx/>
                <a:buFontTx/>
                <a:buNone/>
              </a:pPr>
              <a:endParaRPr lang="de-DE" altLang="de-DE" sz="2800">
                <a:latin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7075">
                                            <p:txEl>
                                              <p:pRg st="0" end="0"/>
                                            </p:txEl>
                                          </p:spTgt>
                                        </p:tgtEl>
                                        <p:attrNameLst>
                                          <p:attrName>style.visibility</p:attrName>
                                        </p:attrNameLst>
                                      </p:cBhvr>
                                      <p:to>
                                        <p:strVal val="visible"/>
                                      </p:to>
                                    </p:set>
                                    <p:animEffect transition="in" filter="blinds(horizontal)">
                                      <p:cBhvr>
                                        <p:cTn id="7" dur="500"/>
                                        <p:tgtEl>
                                          <p:spTgt spid="10270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27075">
                                            <p:txEl>
                                              <p:pRg st="1" end="1"/>
                                            </p:txEl>
                                          </p:spTgt>
                                        </p:tgtEl>
                                        <p:attrNameLst>
                                          <p:attrName>style.visibility</p:attrName>
                                        </p:attrNameLst>
                                      </p:cBhvr>
                                      <p:to>
                                        <p:strVal val="visible"/>
                                      </p:to>
                                    </p:set>
                                    <p:animEffect transition="in" filter="blinds(horizontal)">
                                      <p:cBhvr>
                                        <p:cTn id="12" dur="500"/>
                                        <p:tgtEl>
                                          <p:spTgt spid="10270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027075">
                                            <p:txEl>
                                              <p:pRg st="2" end="2"/>
                                            </p:txEl>
                                          </p:spTgt>
                                        </p:tgtEl>
                                        <p:attrNameLst>
                                          <p:attrName>style.visibility</p:attrName>
                                        </p:attrNameLst>
                                      </p:cBhvr>
                                      <p:to>
                                        <p:strVal val="visible"/>
                                      </p:to>
                                    </p:set>
                                    <p:animEffect transition="in" filter="blinds(horizontal)">
                                      <p:cBhvr>
                                        <p:cTn id="17" dur="500"/>
                                        <p:tgtEl>
                                          <p:spTgt spid="10270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4584"/>
                                        </p:tgtEl>
                                        <p:attrNameLst>
                                          <p:attrName>style.visibility</p:attrName>
                                        </p:attrNameLst>
                                      </p:cBhvr>
                                      <p:to>
                                        <p:strVal val="visible"/>
                                      </p:to>
                                    </p:set>
                                    <p:animEffect transition="in" filter="blinds(horizontal)">
                                      <p:cBhvr>
                                        <p:cTn id="22" dur="500"/>
                                        <p:tgtEl>
                                          <p:spTgt spid="2458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9F30E508-F3AE-4B94-86F6-E1BA64B81001}" type="slidenum">
              <a:rPr lang="de-DE" altLang="de-DE" sz="1000" smtClean="0">
                <a:latin typeface="Arial" panose="020B0604020202020204" pitchFamily="34" charset="0"/>
              </a:rPr>
              <a:pPr>
                <a:spcBef>
                  <a:spcPct val="0"/>
                </a:spcBef>
                <a:buClrTx/>
                <a:buSzTx/>
                <a:buFontTx/>
                <a:buNone/>
              </a:pPr>
              <a:t>21</a:t>
            </a:fld>
            <a:endParaRPr lang="de-DE" altLang="de-DE" sz="1000" smtClean="0">
              <a:latin typeface="Arial" panose="020B0604020202020204" pitchFamily="34" charset="0"/>
            </a:endParaRPr>
          </a:p>
        </p:txBody>
      </p:sp>
      <p:sp>
        <p:nvSpPr>
          <p:cNvPr id="1028100" name="Text Box 4"/>
          <p:cNvSpPr txBox="1">
            <a:spLocks noChangeArrowheads="1"/>
          </p:cNvSpPr>
          <p:nvPr/>
        </p:nvSpPr>
        <p:spPr bwMode="auto">
          <a:xfrm>
            <a:off x="412750" y="1597025"/>
            <a:ext cx="8480425"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spcBef>
                <a:spcPct val="20000"/>
              </a:spcBef>
              <a:buClr>
                <a:schemeClr val="hlink"/>
              </a:buClr>
              <a:buSzPct val="80000"/>
              <a:buFont typeface="Arial" panose="020B0604020202020204" pitchFamily="34" charset="0"/>
              <a:buChar char="►"/>
              <a:tabLst>
                <a:tab pos="0" algn="l"/>
              </a:tabLst>
              <a:defRPr sz="3200">
                <a:solidFill>
                  <a:schemeClr val="tx1"/>
                </a:solidFill>
                <a:latin typeface="Tahoma" panose="020B0604030504040204" pitchFamily="34" charset="0"/>
              </a:defRPr>
            </a:lvl1pPr>
            <a:lvl2pPr marL="979488" indent="-250825">
              <a:spcBef>
                <a:spcPct val="20000"/>
              </a:spcBef>
              <a:buClr>
                <a:schemeClr val="folHlink"/>
              </a:buClr>
              <a:buFont typeface="Wingdings" panose="05000000000000000000" pitchFamily="2" charset="2"/>
              <a:buChar char="§"/>
              <a:tabLst>
                <a:tab pos="0" algn="l"/>
              </a:tabLst>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tabLst>
                <a:tab pos="0" algn="l"/>
              </a:tabLst>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tabLst>
                <a:tab pos="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9pPr>
          </a:lstStyle>
          <a:p>
            <a:pPr>
              <a:spcBef>
                <a:spcPct val="50000"/>
              </a:spcBef>
              <a:buClrTx/>
              <a:buSzTx/>
              <a:buFont typeface="Wingdings" panose="05000000000000000000" pitchFamily="2" charset="2"/>
              <a:buChar char="§"/>
            </a:pPr>
            <a:r>
              <a:rPr lang="de-DE" altLang="de-DE" sz="2200">
                <a:latin typeface="Arial" panose="020B0604020202020204" pitchFamily="34" charset="0"/>
              </a:rPr>
              <a:t>Laufenden Motor (Zündung) abschalten</a:t>
            </a:r>
          </a:p>
          <a:p>
            <a:pPr>
              <a:spcBef>
                <a:spcPct val="50000"/>
              </a:spcBef>
              <a:buClrTx/>
              <a:buSzTx/>
              <a:buFont typeface="Wingdings" panose="05000000000000000000" pitchFamily="2" charset="2"/>
              <a:buChar char="§"/>
            </a:pPr>
            <a:r>
              <a:rPr lang="de-DE" altLang="de-DE" sz="2200">
                <a:latin typeface="Arial" panose="020B0604020202020204" pitchFamily="34" charset="0"/>
              </a:rPr>
              <a:t>Batterie(n) lokalisieren</a:t>
            </a:r>
          </a:p>
          <a:p>
            <a:pPr>
              <a:spcBef>
                <a:spcPct val="50000"/>
              </a:spcBef>
              <a:buClrTx/>
              <a:buSzTx/>
              <a:buFont typeface="Wingdings" panose="05000000000000000000" pitchFamily="2" charset="2"/>
              <a:buChar char="§"/>
            </a:pPr>
            <a:r>
              <a:rPr lang="de-DE" altLang="de-DE" sz="2200">
                <a:latin typeface="Arial" panose="020B0604020202020204" pitchFamily="34" charset="0"/>
              </a:rPr>
              <a:t>Warnblinkanlage einschalten</a:t>
            </a:r>
          </a:p>
          <a:p>
            <a:pPr>
              <a:spcBef>
                <a:spcPct val="50000"/>
              </a:spcBef>
              <a:buClrTx/>
              <a:buSzTx/>
              <a:buFont typeface="Wingdings" panose="05000000000000000000" pitchFamily="2" charset="2"/>
              <a:buChar char="§"/>
            </a:pPr>
            <a:r>
              <a:rPr lang="de-DE" altLang="de-DE" sz="2200">
                <a:latin typeface="Arial" panose="020B0604020202020204" pitchFamily="34" charset="0"/>
              </a:rPr>
              <a:t>Elektrische Einrichtungen zum Nutzen der Rettung verwenden</a:t>
            </a:r>
          </a:p>
          <a:p>
            <a:pPr lvl="1">
              <a:spcBef>
                <a:spcPct val="50000"/>
              </a:spcBef>
              <a:buClrTx/>
              <a:buFont typeface="Symbol" panose="05050102010706020507" pitchFamily="18" charset="2"/>
              <a:buChar char="-"/>
            </a:pPr>
            <a:r>
              <a:rPr lang="de-DE" altLang="de-DE" sz="2200">
                <a:latin typeface="Arial" panose="020B0604020202020204" pitchFamily="34" charset="0"/>
              </a:rPr>
              <a:t>Elektrische Fensterheber</a:t>
            </a:r>
          </a:p>
          <a:p>
            <a:pPr lvl="1">
              <a:spcBef>
                <a:spcPct val="50000"/>
              </a:spcBef>
              <a:buClrTx/>
              <a:buFont typeface="Symbol" panose="05050102010706020507" pitchFamily="18" charset="2"/>
              <a:buChar char="-"/>
            </a:pPr>
            <a:r>
              <a:rPr lang="de-DE" altLang="de-DE" sz="2200">
                <a:latin typeface="Arial" panose="020B0604020202020204" pitchFamily="34" charset="0"/>
              </a:rPr>
              <a:t>Elektrisches Schiebedach</a:t>
            </a:r>
          </a:p>
          <a:p>
            <a:pPr lvl="1">
              <a:spcBef>
                <a:spcPct val="50000"/>
              </a:spcBef>
              <a:buClrTx/>
              <a:buFont typeface="Symbol" panose="05050102010706020507" pitchFamily="18" charset="2"/>
              <a:buChar char="-"/>
            </a:pPr>
            <a:r>
              <a:rPr lang="de-DE" altLang="de-DE" sz="2200">
                <a:latin typeface="Arial" panose="020B0604020202020204" pitchFamily="34" charset="0"/>
              </a:rPr>
              <a:t>Elektrische Sitzverstellung</a:t>
            </a:r>
          </a:p>
          <a:p>
            <a:pPr lvl="1">
              <a:spcBef>
                <a:spcPct val="50000"/>
              </a:spcBef>
              <a:buClrTx/>
              <a:buFont typeface="Symbol" panose="05050102010706020507" pitchFamily="18" charset="2"/>
              <a:buChar char="-"/>
            </a:pPr>
            <a:r>
              <a:rPr lang="de-DE" altLang="de-DE" sz="2200">
                <a:latin typeface="Arial" panose="020B0604020202020204" pitchFamily="34" charset="0"/>
              </a:rPr>
              <a:t>Elektrische Verstellung der Lenksäule</a:t>
            </a:r>
          </a:p>
          <a:p>
            <a:pPr lvl="1">
              <a:spcBef>
                <a:spcPct val="50000"/>
              </a:spcBef>
              <a:buClrTx/>
              <a:buFont typeface="Symbol" panose="05050102010706020507" pitchFamily="18" charset="2"/>
              <a:buChar char="-"/>
            </a:pPr>
            <a:r>
              <a:rPr lang="de-DE" altLang="de-DE" sz="2200">
                <a:latin typeface="Arial" panose="020B0604020202020204" pitchFamily="34" charset="0"/>
              </a:rPr>
              <a:t>Elektrische Entriegelung des Kofferraums, etc.</a:t>
            </a:r>
          </a:p>
        </p:txBody>
      </p:sp>
      <p:sp>
        <p:nvSpPr>
          <p:cNvPr id="43012" name="Text Box 4"/>
          <p:cNvSpPr txBox="1">
            <a:spLocks noChangeArrowheads="1"/>
          </p:cNvSpPr>
          <p:nvPr/>
        </p:nvSpPr>
        <p:spPr bwMode="auto">
          <a:xfrm>
            <a:off x="323850" y="908050"/>
            <a:ext cx="8496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marL="355600" indent="-355600">
              <a:spcBef>
                <a:spcPct val="20000"/>
              </a:spcBef>
              <a:buClr>
                <a:schemeClr val="hlink"/>
              </a:buClr>
              <a:buSzPct val="80000"/>
              <a:buFont typeface="Arial" panose="020B0604020202020204" pitchFamily="34" charset="0"/>
              <a:buChar char="►"/>
              <a:tabLst>
                <a:tab pos="0" algn="l"/>
              </a:tabLst>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tabLst>
                <a:tab pos="0" algn="l"/>
              </a:tabLst>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tabLst>
                <a:tab pos="0" algn="l"/>
              </a:tabLst>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tabLst>
                <a:tab pos="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Einsatztaktische Maßnahmen (Fahrzeugbatterie) </a:t>
            </a:r>
          </a:p>
        </p:txBody>
      </p:sp>
      <p:sp>
        <p:nvSpPr>
          <p:cNvPr id="43013"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Fahrzeugelektrik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43014"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810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810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810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810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8100">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10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810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10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810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36AF9E75-FEFB-478B-B600-738A85CF42E2}" type="slidenum">
              <a:rPr lang="de-DE" altLang="de-DE" sz="1000" smtClean="0">
                <a:latin typeface="Arial" panose="020B0604020202020204" pitchFamily="34" charset="0"/>
              </a:rPr>
              <a:pPr>
                <a:spcBef>
                  <a:spcPct val="0"/>
                </a:spcBef>
                <a:buClrTx/>
                <a:buSzTx/>
                <a:buFontTx/>
                <a:buNone/>
              </a:pPr>
              <a:t>22</a:t>
            </a:fld>
            <a:endParaRPr lang="de-DE" altLang="de-DE" sz="1000" smtClean="0">
              <a:latin typeface="Arial" panose="020B0604020202020204" pitchFamily="34" charset="0"/>
            </a:endParaRPr>
          </a:p>
        </p:txBody>
      </p:sp>
      <p:sp>
        <p:nvSpPr>
          <p:cNvPr id="6" name="Text Box 4"/>
          <p:cNvSpPr txBox="1">
            <a:spLocks noChangeArrowheads="1"/>
          </p:cNvSpPr>
          <p:nvPr/>
        </p:nvSpPr>
        <p:spPr bwMode="auto">
          <a:xfrm>
            <a:off x="395288" y="1557338"/>
            <a:ext cx="856932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spcBef>
                <a:spcPct val="20000"/>
              </a:spcBef>
              <a:buClr>
                <a:schemeClr val="hlink"/>
              </a:buClr>
              <a:buSzPct val="80000"/>
              <a:buFont typeface="Arial" panose="020B0604020202020204" pitchFamily="34" charset="0"/>
              <a:buChar char="►"/>
              <a:tabLst>
                <a:tab pos="0" algn="l"/>
              </a:tabLst>
              <a:defRPr sz="3200">
                <a:solidFill>
                  <a:schemeClr val="tx1"/>
                </a:solidFill>
                <a:latin typeface="Tahoma" panose="020B0604030504040204" pitchFamily="34" charset="0"/>
              </a:defRPr>
            </a:lvl1pPr>
            <a:lvl2pPr marL="979488" indent="-250825">
              <a:spcBef>
                <a:spcPct val="20000"/>
              </a:spcBef>
              <a:buClr>
                <a:schemeClr val="folHlink"/>
              </a:buClr>
              <a:buFont typeface="Wingdings" panose="05000000000000000000" pitchFamily="2" charset="2"/>
              <a:buChar char="§"/>
              <a:tabLst>
                <a:tab pos="0" algn="l"/>
              </a:tabLst>
              <a:defRPr sz="2800">
                <a:solidFill>
                  <a:schemeClr val="tx1"/>
                </a:solidFill>
                <a:latin typeface="Tahoma" panose="020B0604030504040204" pitchFamily="34" charset="0"/>
              </a:defRPr>
            </a:lvl2pPr>
            <a:lvl3pPr marL="1436688" indent="-250825">
              <a:spcBef>
                <a:spcPct val="20000"/>
              </a:spcBef>
              <a:buClr>
                <a:schemeClr val="hlink"/>
              </a:buClr>
              <a:buSzPct val="80000"/>
              <a:buFont typeface="Arial" panose="020B0604020202020204" pitchFamily="34" charset="0"/>
              <a:buChar char="►"/>
              <a:tabLst>
                <a:tab pos="0" algn="l"/>
              </a:tabLst>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tabLst>
                <a:tab pos="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9pPr>
          </a:lstStyle>
          <a:p>
            <a:pPr>
              <a:spcBef>
                <a:spcPct val="50000"/>
              </a:spcBef>
              <a:buClrTx/>
              <a:buSzTx/>
              <a:buFont typeface="Wingdings" panose="05000000000000000000" pitchFamily="2" charset="2"/>
              <a:buChar char="§"/>
            </a:pPr>
            <a:r>
              <a:rPr lang="de-DE" altLang="de-DE" sz="2200">
                <a:latin typeface="Arial" panose="020B0604020202020204" pitchFamily="34" charset="0"/>
              </a:rPr>
              <a:t> Wenn die Batterie abgeklemmt wird, sollte wie folgt vorgegangen  </a:t>
            </a:r>
            <a:br>
              <a:rPr lang="de-DE" altLang="de-DE" sz="2200">
                <a:latin typeface="Arial" panose="020B0604020202020204" pitchFamily="34" charset="0"/>
              </a:rPr>
            </a:br>
            <a:r>
              <a:rPr lang="de-DE" altLang="de-DE" sz="2200">
                <a:latin typeface="Arial" panose="020B0604020202020204" pitchFamily="34" charset="0"/>
              </a:rPr>
              <a:t> werden:</a:t>
            </a:r>
          </a:p>
          <a:p>
            <a:pPr lvl="1">
              <a:spcBef>
                <a:spcPct val="50000"/>
              </a:spcBef>
              <a:buClrTx/>
              <a:buFont typeface="Symbol" panose="05050102010706020507" pitchFamily="18" charset="2"/>
              <a:buChar char="-"/>
            </a:pPr>
            <a:r>
              <a:rPr lang="de-DE" altLang="de-DE" sz="2200">
                <a:latin typeface="Arial" panose="020B0604020202020204" pitchFamily="34" charset="0"/>
              </a:rPr>
              <a:t>Erst Minuspol, dann Pluspol</a:t>
            </a:r>
          </a:p>
          <a:p>
            <a:pPr lvl="1">
              <a:spcBef>
                <a:spcPct val="50000"/>
              </a:spcBef>
              <a:buClrTx/>
              <a:buFont typeface="Symbol" panose="05050102010706020507" pitchFamily="18" charset="2"/>
              <a:buChar char="-"/>
            </a:pPr>
            <a:r>
              <a:rPr lang="de-DE" altLang="de-DE" sz="2200">
                <a:latin typeface="Arial" panose="020B0604020202020204" pitchFamily="34" charset="0"/>
              </a:rPr>
              <a:t>Leitungen nicht durchtrennen</a:t>
            </a:r>
          </a:p>
          <a:p>
            <a:pPr lvl="1">
              <a:spcBef>
                <a:spcPct val="50000"/>
              </a:spcBef>
              <a:buClrTx/>
              <a:buFont typeface="Symbol" panose="05050102010706020507" pitchFamily="18" charset="2"/>
              <a:buChar char="-"/>
            </a:pPr>
            <a:r>
              <a:rPr lang="de-DE" altLang="de-DE" sz="2200">
                <a:latin typeface="Arial" panose="020B0604020202020204" pitchFamily="34" charset="0"/>
              </a:rPr>
              <a:t>Spannungsfreiheit überprüfen</a:t>
            </a:r>
          </a:p>
          <a:p>
            <a:pPr lvl="2">
              <a:spcBef>
                <a:spcPct val="50000"/>
              </a:spcBef>
              <a:buClrTx/>
              <a:buSzTx/>
              <a:buFont typeface="Arial" panose="020B0604020202020204" pitchFamily="34" charset="0"/>
              <a:buChar char="•"/>
            </a:pPr>
            <a:r>
              <a:rPr lang="de-DE" altLang="de-DE" sz="2200">
                <a:latin typeface="Arial" panose="020B0604020202020204" pitchFamily="34" charset="0"/>
              </a:rPr>
              <a:t>Erlöschen der Warnblinkanlage</a:t>
            </a:r>
          </a:p>
          <a:p>
            <a:pPr lvl="2">
              <a:spcBef>
                <a:spcPct val="50000"/>
              </a:spcBef>
              <a:buClrTx/>
              <a:buSzTx/>
              <a:buFont typeface="Arial" panose="020B0604020202020204" pitchFamily="34" charset="0"/>
              <a:buChar char="•"/>
            </a:pPr>
            <a:r>
              <a:rPr lang="de-DE" altLang="de-DE" sz="2200">
                <a:latin typeface="Arial" panose="020B0604020202020204" pitchFamily="34" charset="0"/>
              </a:rPr>
              <a:t>Erlöschen der Innenraumbeleuchtung</a:t>
            </a:r>
          </a:p>
        </p:txBody>
      </p:sp>
      <p:sp>
        <p:nvSpPr>
          <p:cNvPr id="44036"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Fahrzeugelektrik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7" name="Text Box 5"/>
          <p:cNvSpPr txBox="1">
            <a:spLocks noChangeArrowheads="1"/>
          </p:cNvSpPr>
          <p:nvPr/>
        </p:nvSpPr>
        <p:spPr bwMode="auto">
          <a:xfrm>
            <a:off x="250825" y="5108575"/>
            <a:ext cx="86423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tabLst>
                <a:tab pos="0" algn="l"/>
              </a:tabLst>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tabLst>
                <a:tab pos="0" algn="l"/>
              </a:tabLst>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tabLst>
                <a:tab pos="0" algn="l"/>
              </a:tabLst>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tabLst>
                <a:tab pos="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9pPr>
          </a:lstStyle>
          <a:p>
            <a:pPr>
              <a:spcBef>
                <a:spcPct val="50000"/>
              </a:spcBef>
              <a:buClrTx/>
              <a:buSzTx/>
              <a:buFontTx/>
              <a:buNone/>
            </a:pPr>
            <a:r>
              <a:rPr lang="de-DE" altLang="de-DE" sz="2200">
                <a:latin typeface="Arial" panose="020B0604020202020204" pitchFamily="34" charset="0"/>
              </a:rPr>
              <a:t>Das Abklemmen der Fahrzeugbatterie wird durch den Einheitsführer unter Anwendung des Führungsvorgangs entschieden!</a:t>
            </a:r>
          </a:p>
        </p:txBody>
      </p:sp>
      <p:sp>
        <p:nvSpPr>
          <p:cNvPr id="44038"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44039" name="Text Box 4"/>
          <p:cNvSpPr txBox="1">
            <a:spLocks noChangeArrowheads="1"/>
          </p:cNvSpPr>
          <p:nvPr/>
        </p:nvSpPr>
        <p:spPr bwMode="auto">
          <a:xfrm>
            <a:off x="323850" y="908050"/>
            <a:ext cx="8496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marL="355600" indent="-355600">
              <a:spcBef>
                <a:spcPct val="20000"/>
              </a:spcBef>
              <a:buClr>
                <a:schemeClr val="hlink"/>
              </a:buClr>
              <a:buSzPct val="80000"/>
              <a:buFont typeface="Arial" panose="020B0604020202020204" pitchFamily="34" charset="0"/>
              <a:buChar char="►"/>
              <a:tabLst>
                <a:tab pos="0" algn="l"/>
              </a:tabLst>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tabLst>
                <a:tab pos="0" algn="l"/>
              </a:tabLst>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tabLst>
                <a:tab pos="0" algn="l"/>
              </a:tabLst>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tabLst>
                <a:tab pos="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Einsatztaktische Maßnahmen (Fahrzeugbatterie)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60C61A5D-0BB6-42A8-9412-C589713AAA36}" type="slidenum">
              <a:rPr lang="de-DE" altLang="de-DE" sz="1000" smtClean="0">
                <a:latin typeface="Arial" panose="020B0604020202020204" pitchFamily="34" charset="0"/>
              </a:rPr>
              <a:pPr>
                <a:spcBef>
                  <a:spcPct val="0"/>
                </a:spcBef>
                <a:buClrTx/>
                <a:buSzTx/>
                <a:buFontTx/>
                <a:buNone/>
              </a:pPr>
              <a:t>23</a:t>
            </a:fld>
            <a:endParaRPr lang="de-DE" altLang="de-DE" sz="1000" smtClean="0">
              <a:latin typeface="Arial" panose="020B0604020202020204" pitchFamily="34" charset="0"/>
            </a:endParaRPr>
          </a:p>
        </p:txBody>
      </p:sp>
      <p:sp>
        <p:nvSpPr>
          <p:cNvPr id="1006594" name="Rectangle 2"/>
          <p:cNvSpPr>
            <a:spLocks noChangeArrowheads="1"/>
          </p:cNvSpPr>
          <p:nvPr/>
        </p:nvSpPr>
        <p:spPr bwMode="auto">
          <a:xfrm>
            <a:off x="668338" y="1406525"/>
            <a:ext cx="7807325"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11313" indent="-239713">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buClr>
                <a:schemeClr val="tx1"/>
              </a:buClr>
              <a:buSzTx/>
              <a:buFont typeface="Wingdings" panose="05000000000000000000" pitchFamily="2" charset="2"/>
              <a:buChar char="§"/>
            </a:pPr>
            <a:r>
              <a:rPr lang="de-DE" altLang="de-DE" sz="2400" b="1">
                <a:latin typeface="Arial" panose="020B0604020202020204" pitchFamily="34" charset="0"/>
              </a:rPr>
              <a:t>Einscheibensicherheitsglas (ESG)</a:t>
            </a:r>
          </a:p>
          <a:p>
            <a:pPr lvl="3" eaLnBrk="1" hangingPunct="1">
              <a:spcBef>
                <a:spcPts val="600"/>
              </a:spcBef>
              <a:buClr>
                <a:schemeClr val="tx1"/>
              </a:buClr>
              <a:buFont typeface="Symbol" panose="05050102010706020507" pitchFamily="18" charset="2"/>
              <a:buChar char="-"/>
            </a:pPr>
            <a:r>
              <a:rPr lang="de-DE" altLang="de-DE">
                <a:latin typeface="Arial" panose="020B0604020202020204" pitchFamily="34" charset="0"/>
              </a:rPr>
              <a:t>Heck- und Seitenscheiben</a:t>
            </a:r>
          </a:p>
          <a:p>
            <a:pPr lvl="3" eaLnBrk="1" hangingPunct="1">
              <a:spcBef>
                <a:spcPts val="600"/>
              </a:spcBef>
              <a:buClr>
                <a:schemeClr val="tx1"/>
              </a:buClr>
              <a:buFont typeface="Symbol" panose="05050102010706020507" pitchFamily="18" charset="2"/>
              <a:buChar char="-"/>
            </a:pPr>
            <a:r>
              <a:rPr lang="de-DE" altLang="de-DE">
                <a:latin typeface="Arial" panose="020B0604020202020204" pitchFamily="34" charset="0"/>
              </a:rPr>
              <a:t>unkontrollierbares Zersplittern</a:t>
            </a:r>
          </a:p>
          <a:p>
            <a:pPr lvl="3" eaLnBrk="1" hangingPunct="1">
              <a:spcBef>
                <a:spcPts val="600"/>
              </a:spcBef>
              <a:buClr>
                <a:schemeClr val="tx1"/>
              </a:buClr>
              <a:buFont typeface="Symbol" panose="05050102010706020507" pitchFamily="18" charset="2"/>
              <a:buChar char="-"/>
            </a:pPr>
            <a:r>
              <a:rPr lang="de-DE" altLang="de-DE">
                <a:latin typeface="Arial" panose="020B0604020202020204" pitchFamily="34" charset="0"/>
              </a:rPr>
              <a:t>Kennzeichnung ESG, tempered, „I“ ...</a:t>
            </a:r>
          </a:p>
          <a:p>
            <a:pPr lvl="3" eaLnBrk="1" hangingPunct="1">
              <a:spcBef>
                <a:spcPct val="50000"/>
              </a:spcBef>
              <a:buClr>
                <a:schemeClr val="tx1"/>
              </a:buClr>
              <a:buFontTx/>
              <a:buNone/>
            </a:pPr>
            <a:endParaRPr lang="de-DE" altLang="de-DE" sz="1200">
              <a:latin typeface="Arial" panose="020B0604020202020204" pitchFamily="34" charset="0"/>
            </a:endParaRPr>
          </a:p>
          <a:p>
            <a:pPr>
              <a:buClr>
                <a:schemeClr val="tx1"/>
              </a:buClr>
              <a:buSzTx/>
              <a:buFont typeface="Wingdings" panose="05000000000000000000" pitchFamily="2" charset="2"/>
              <a:buChar char="§"/>
            </a:pPr>
            <a:r>
              <a:rPr lang="de-DE" altLang="de-DE" sz="2400" b="1">
                <a:latin typeface="Arial" panose="020B0604020202020204" pitchFamily="34" charset="0"/>
              </a:rPr>
              <a:t>Verbundsicherheitsglas (VSG)</a:t>
            </a:r>
          </a:p>
          <a:p>
            <a:pPr lvl="3" eaLnBrk="1" hangingPunct="1">
              <a:spcBef>
                <a:spcPts val="600"/>
              </a:spcBef>
              <a:buClr>
                <a:schemeClr val="tx1"/>
              </a:buClr>
              <a:buFont typeface="Symbol" panose="05050102010706020507" pitchFamily="18" charset="2"/>
              <a:buChar char="-"/>
            </a:pPr>
            <a:r>
              <a:rPr lang="de-DE" altLang="de-DE">
                <a:latin typeface="Arial" panose="020B0604020202020204" pitchFamily="34" charset="0"/>
              </a:rPr>
              <a:t>Frontscheiben, auch Seiten- und Heckscheiben</a:t>
            </a:r>
          </a:p>
          <a:p>
            <a:pPr lvl="3" eaLnBrk="1" hangingPunct="1">
              <a:spcBef>
                <a:spcPts val="600"/>
              </a:spcBef>
              <a:buClr>
                <a:schemeClr val="tx1"/>
              </a:buClr>
              <a:buFont typeface="Symbol" panose="05050102010706020507" pitchFamily="18" charset="2"/>
              <a:buChar char="-"/>
            </a:pPr>
            <a:r>
              <a:rPr lang="de-DE" altLang="de-DE">
                <a:latin typeface="Arial" panose="020B0604020202020204" pitchFamily="34" charset="0"/>
              </a:rPr>
              <a:t>Achtung Glasstaub beim Sägen!</a:t>
            </a:r>
          </a:p>
          <a:p>
            <a:pPr lvl="3" eaLnBrk="1" hangingPunct="1">
              <a:spcBef>
                <a:spcPts val="600"/>
              </a:spcBef>
              <a:buClr>
                <a:schemeClr val="tx1"/>
              </a:buClr>
              <a:buFont typeface="Symbol" panose="05050102010706020507" pitchFamily="18" charset="2"/>
              <a:buChar char="-"/>
            </a:pPr>
            <a:r>
              <a:rPr lang="de-DE" altLang="de-DE">
                <a:latin typeface="Arial" panose="020B0604020202020204" pitchFamily="34" charset="0"/>
              </a:rPr>
              <a:t>Kennzeichnung VSG, laminated, „II“ ...</a:t>
            </a:r>
          </a:p>
          <a:p>
            <a:pPr lvl="3" eaLnBrk="1" hangingPunct="1">
              <a:spcBef>
                <a:spcPts val="600"/>
              </a:spcBef>
              <a:buClr>
                <a:schemeClr val="tx1"/>
              </a:buClr>
              <a:buFont typeface="Symbol" panose="05050102010706020507" pitchFamily="18" charset="2"/>
              <a:buChar char="-"/>
            </a:pPr>
            <a:r>
              <a:rPr lang="de-DE" altLang="de-DE">
                <a:latin typeface="Arial" panose="020B0604020202020204" pitchFamily="34" charset="0"/>
              </a:rPr>
              <a:t>verstärkte Fahrgastzelle, Insassen- und Einbruchschutz</a:t>
            </a:r>
          </a:p>
          <a:p>
            <a:pPr lvl="4" eaLnBrk="1" hangingPunct="1">
              <a:spcBef>
                <a:spcPct val="50000"/>
              </a:spcBef>
              <a:buClr>
                <a:schemeClr val="tx1"/>
              </a:buClr>
              <a:buSzTx/>
              <a:buFontTx/>
              <a:buNone/>
            </a:pPr>
            <a:endParaRPr lang="de-DE" altLang="de-DE" sz="1200">
              <a:latin typeface="Arial" panose="020B0604020202020204" pitchFamily="34" charset="0"/>
            </a:endParaRPr>
          </a:p>
          <a:p>
            <a:pPr>
              <a:buClr>
                <a:schemeClr val="tx1"/>
              </a:buClr>
              <a:buSzTx/>
              <a:buFont typeface="Wingdings" panose="05000000000000000000" pitchFamily="2" charset="2"/>
              <a:buChar char="§"/>
            </a:pPr>
            <a:r>
              <a:rPr lang="de-DE" altLang="de-DE" sz="2400" b="1">
                <a:latin typeface="Arial" panose="020B0604020202020204" pitchFamily="34" charset="0"/>
              </a:rPr>
              <a:t>Polycarbonatglas </a:t>
            </a:r>
          </a:p>
        </p:txBody>
      </p:sp>
      <p:sp>
        <p:nvSpPr>
          <p:cNvPr id="45060" name="Text Box 7"/>
          <p:cNvSpPr txBox="1">
            <a:spLocks noChangeArrowheads="1"/>
          </p:cNvSpPr>
          <p:nvPr/>
        </p:nvSpPr>
        <p:spPr bwMode="auto">
          <a:xfrm>
            <a:off x="2519363" y="776288"/>
            <a:ext cx="41052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buClrTx/>
              <a:buSzTx/>
              <a:buFontTx/>
              <a:buNone/>
            </a:pPr>
            <a:r>
              <a:rPr lang="de-DE" altLang="de-DE" sz="2600" b="1">
                <a:latin typeface="Arial" panose="020B0604020202020204" pitchFamily="34" charset="0"/>
              </a:rPr>
              <a:t>Fahrzeugverglasung</a:t>
            </a:r>
          </a:p>
        </p:txBody>
      </p:sp>
      <p:sp>
        <p:nvSpPr>
          <p:cNvPr id="45061"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Fahrzeugverglasung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45062"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6594">
                                            <p:txEl>
                                              <p:pRg st="0" end="0"/>
                                            </p:txEl>
                                          </p:spTgt>
                                        </p:tgtEl>
                                        <p:attrNameLst>
                                          <p:attrName>style.visibility</p:attrName>
                                        </p:attrNameLst>
                                      </p:cBhvr>
                                      <p:to>
                                        <p:strVal val="visible"/>
                                      </p:to>
                                    </p:set>
                                    <p:animEffect transition="in" filter="blinds(horizontal)">
                                      <p:cBhvr>
                                        <p:cTn id="7" dur="500"/>
                                        <p:tgtEl>
                                          <p:spTgt spid="100659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06594">
                                            <p:txEl>
                                              <p:pRg st="1" end="1"/>
                                            </p:txEl>
                                          </p:spTgt>
                                        </p:tgtEl>
                                        <p:attrNameLst>
                                          <p:attrName>style.visibility</p:attrName>
                                        </p:attrNameLst>
                                      </p:cBhvr>
                                      <p:to>
                                        <p:strVal val="visible"/>
                                      </p:to>
                                    </p:set>
                                    <p:animEffect transition="in" filter="blinds(horizontal)">
                                      <p:cBhvr>
                                        <p:cTn id="10" dur="500"/>
                                        <p:tgtEl>
                                          <p:spTgt spid="100659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06594">
                                            <p:txEl>
                                              <p:pRg st="2" end="2"/>
                                            </p:txEl>
                                          </p:spTgt>
                                        </p:tgtEl>
                                        <p:attrNameLst>
                                          <p:attrName>style.visibility</p:attrName>
                                        </p:attrNameLst>
                                      </p:cBhvr>
                                      <p:to>
                                        <p:strVal val="visible"/>
                                      </p:to>
                                    </p:set>
                                    <p:animEffect transition="in" filter="blinds(horizontal)">
                                      <p:cBhvr>
                                        <p:cTn id="13" dur="500"/>
                                        <p:tgtEl>
                                          <p:spTgt spid="1006594">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06594">
                                            <p:txEl>
                                              <p:pRg st="3" end="3"/>
                                            </p:txEl>
                                          </p:spTgt>
                                        </p:tgtEl>
                                        <p:attrNameLst>
                                          <p:attrName>style.visibility</p:attrName>
                                        </p:attrNameLst>
                                      </p:cBhvr>
                                      <p:to>
                                        <p:strVal val="visible"/>
                                      </p:to>
                                    </p:set>
                                    <p:animEffect transition="in" filter="blinds(horizontal)">
                                      <p:cBhvr>
                                        <p:cTn id="16" dur="500"/>
                                        <p:tgtEl>
                                          <p:spTgt spid="1006594">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006594">
                                            <p:txEl>
                                              <p:pRg st="5" end="5"/>
                                            </p:txEl>
                                          </p:spTgt>
                                        </p:tgtEl>
                                        <p:attrNameLst>
                                          <p:attrName>style.visibility</p:attrName>
                                        </p:attrNameLst>
                                      </p:cBhvr>
                                      <p:to>
                                        <p:strVal val="visible"/>
                                      </p:to>
                                    </p:set>
                                    <p:animEffect transition="in" filter="blinds(horizontal)">
                                      <p:cBhvr>
                                        <p:cTn id="21" dur="500"/>
                                        <p:tgtEl>
                                          <p:spTgt spid="1006594">
                                            <p:txEl>
                                              <p:pRg st="5" end="5"/>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006594">
                                            <p:txEl>
                                              <p:pRg st="6" end="6"/>
                                            </p:txEl>
                                          </p:spTgt>
                                        </p:tgtEl>
                                        <p:attrNameLst>
                                          <p:attrName>style.visibility</p:attrName>
                                        </p:attrNameLst>
                                      </p:cBhvr>
                                      <p:to>
                                        <p:strVal val="visible"/>
                                      </p:to>
                                    </p:set>
                                    <p:animEffect transition="in" filter="blinds(horizontal)">
                                      <p:cBhvr>
                                        <p:cTn id="24" dur="500"/>
                                        <p:tgtEl>
                                          <p:spTgt spid="1006594">
                                            <p:txEl>
                                              <p:pRg st="6" end="6"/>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006594">
                                            <p:txEl>
                                              <p:pRg st="7" end="7"/>
                                            </p:txEl>
                                          </p:spTgt>
                                        </p:tgtEl>
                                        <p:attrNameLst>
                                          <p:attrName>style.visibility</p:attrName>
                                        </p:attrNameLst>
                                      </p:cBhvr>
                                      <p:to>
                                        <p:strVal val="visible"/>
                                      </p:to>
                                    </p:set>
                                    <p:animEffect transition="in" filter="blinds(horizontal)">
                                      <p:cBhvr>
                                        <p:cTn id="27" dur="500"/>
                                        <p:tgtEl>
                                          <p:spTgt spid="1006594">
                                            <p:txEl>
                                              <p:pRg st="7" end="7"/>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006594">
                                            <p:txEl>
                                              <p:pRg st="8" end="8"/>
                                            </p:txEl>
                                          </p:spTgt>
                                        </p:tgtEl>
                                        <p:attrNameLst>
                                          <p:attrName>style.visibility</p:attrName>
                                        </p:attrNameLst>
                                      </p:cBhvr>
                                      <p:to>
                                        <p:strVal val="visible"/>
                                      </p:to>
                                    </p:set>
                                    <p:animEffect transition="in" filter="blinds(horizontal)">
                                      <p:cBhvr>
                                        <p:cTn id="30" dur="500"/>
                                        <p:tgtEl>
                                          <p:spTgt spid="1006594">
                                            <p:txEl>
                                              <p:pRg st="8" end="8"/>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006594">
                                            <p:txEl>
                                              <p:pRg st="9" end="9"/>
                                            </p:txEl>
                                          </p:spTgt>
                                        </p:tgtEl>
                                        <p:attrNameLst>
                                          <p:attrName>style.visibility</p:attrName>
                                        </p:attrNameLst>
                                      </p:cBhvr>
                                      <p:to>
                                        <p:strVal val="visible"/>
                                      </p:to>
                                    </p:set>
                                    <p:animEffect transition="in" filter="blinds(horizontal)">
                                      <p:cBhvr>
                                        <p:cTn id="33" dur="500"/>
                                        <p:tgtEl>
                                          <p:spTgt spid="1006594">
                                            <p:txEl>
                                              <p:pRg st="9" end="9"/>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006594">
                                            <p:txEl>
                                              <p:pRg st="11" end="11"/>
                                            </p:txEl>
                                          </p:spTgt>
                                        </p:tgtEl>
                                        <p:attrNameLst>
                                          <p:attrName>style.visibility</p:attrName>
                                        </p:attrNameLst>
                                      </p:cBhvr>
                                      <p:to>
                                        <p:strVal val="visible"/>
                                      </p:to>
                                    </p:set>
                                    <p:animEffect transition="in" filter="blinds(horizontal)">
                                      <p:cBhvr>
                                        <p:cTn id="38" dur="500"/>
                                        <p:tgtEl>
                                          <p:spTgt spid="100659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4"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EB6D2B68-F45F-4B08-AF14-8F8726ECDBBC}" type="slidenum">
              <a:rPr lang="de-DE" altLang="de-DE" sz="1000" smtClean="0">
                <a:latin typeface="Arial" panose="020B0604020202020204" pitchFamily="34" charset="0"/>
              </a:rPr>
              <a:pPr>
                <a:spcBef>
                  <a:spcPct val="0"/>
                </a:spcBef>
                <a:buClrTx/>
                <a:buSzTx/>
                <a:buFontTx/>
                <a:buNone/>
              </a:pPr>
              <a:t>24</a:t>
            </a:fld>
            <a:endParaRPr lang="de-DE" altLang="de-DE" sz="1000" smtClean="0">
              <a:latin typeface="Arial" panose="020B0604020202020204" pitchFamily="34" charset="0"/>
            </a:endParaRPr>
          </a:p>
        </p:txBody>
      </p:sp>
      <p:sp>
        <p:nvSpPr>
          <p:cNvPr id="9" name="Textfeld 8"/>
          <p:cNvSpPr txBox="1">
            <a:spLocks noChangeArrowheads="1"/>
          </p:cNvSpPr>
          <p:nvPr/>
        </p:nvSpPr>
        <p:spPr bwMode="auto">
          <a:xfrm>
            <a:off x="782638" y="1487488"/>
            <a:ext cx="75787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87338">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nSpc>
                <a:spcPct val="200000"/>
              </a:lnSpc>
              <a:spcBef>
                <a:spcPct val="0"/>
              </a:spcBef>
              <a:buClrTx/>
              <a:buSzTx/>
              <a:buFont typeface="Wingdings" panose="05000000000000000000" pitchFamily="2" charset="2"/>
              <a:buChar char="§"/>
            </a:pPr>
            <a:r>
              <a:rPr lang="de-DE" altLang="de-DE" sz="2600">
                <a:latin typeface="Arial" panose="020B0604020202020204" pitchFamily="34" charset="0"/>
              </a:rPr>
              <a:t>Flüssiggasantrieb (Autogas)</a:t>
            </a:r>
          </a:p>
          <a:p>
            <a:pPr>
              <a:lnSpc>
                <a:spcPct val="200000"/>
              </a:lnSpc>
              <a:spcBef>
                <a:spcPct val="0"/>
              </a:spcBef>
              <a:buClrTx/>
              <a:buSzTx/>
              <a:buFont typeface="Wingdings" panose="05000000000000000000" pitchFamily="2" charset="2"/>
              <a:buChar char="§"/>
            </a:pPr>
            <a:r>
              <a:rPr lang="de-DE" altLang="de-DE" sz="2600">
                <a:latin typeface="Arial" panose="020B0604020202020204" pitchFamily="34" charset="0"/>
              </a:rPr>
              <a:t>Erdgasantrieb</a:t>
            </a:r>
          </a:p>
          <a:p>
            <a:pPr>
              <a:lnSpc>
                <a:spcPct val="200000"/>
              </a:lnSpc>
              <a:spcBef>
                <a:spcPct val="0"/>
              </a:spcBef>
              <a:buClrTx/>
              <a:buSzTx/>
              <a:buFont typeface="Wingdings" panose="05000000000000000000" pitchFamily="2" charset="2"/>
              <a:buChar char="§"/>
            </a:pPr>
            <a:r>
              <a:rPr lang="de-DE" altLang="de-DE" sz="2600">
                <a:latin typeface="Arial" panose="020B0604020202020204" pitchFamily="34" charset="0"/>
              </a:rPr>
              <a:t>Wasserstoffantrieb</a:t>
            </a:r>
          </a:p>
          <a:p>
            <a:pPr>
              <a:lnSpc>
                <a:spcPct val="200000"/>
              </a:lnSpc>
              <a:spcBef>
                <a:spcPct val="0"/>
              </a:spcBef>
              <a:buClrTx/>
              <a:buSzTx/>
              <a:buFont typeface="Wingdings" panose="05000000000000000000" pitchFamily="2" charset="2"/>
              <a:buChar char="§"/>
            </a:pPr>
            <a:r>
              <a:rPr lang="de-DE" altLang="de-DE" sz="2600">
                <a:latin typeface="Arial" panose="020B0604020202020204" pitchFamily="34" charset="0"/>
              </a:rPr>
              <a:t>Elektroantrieb/Elektrohybridantrieb</a:t>
            </a:r>
          </a:p>
        </p:txBody>
      </p:sp>
      <p:sp>
        <p:nvSpPr>
          <p:cNvPr id="47108" name="Text Box 5"/>
          <p:cNvSpPr txBox="1">
            <a:spLocks noChangeArrowheads="1"/>
          </p:cNvSpPr>
          <p:nvPr/>
        </p:nvSpPr>
        <p:spPr bwMode="auto">
          <a:xfrm>
            <a:off x="1079500" y="849313"/>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Alternative Antriebssysteme</a:t>
            </a:r>
            <a:endParaRPr lang="de-DE" altLang="de-DE" sz="1600">
              <a:latin typeface="Arial" panose="020B0604020202020204" pitchFamily="34" charset="0"/>
            </a:endParaRPr>
          </a:p>
        </p:txBody>
      </p:sp>
      <p:sp>
        <p:nvSpPr>
          <p:cNvPr id="47109"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47110"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4B0675CD-65ED-42FD-BAA4-A28CD4D18BEE}" type="slidenum">
              <a:rPr lang="de-DE" altLang="de-DE" sz="1000" smtClean="0">
                <a:latin typeface="Arial" panose="020B0604020202020204" pitchFamily="34" charset="0"/>
              </a:rPr>
              <a:pPr>
                <a:spcBef>
                  <a:spcPct val="0"/>
                </a:spcBef>
                <a:buClrTx/>
                <a:buSzTx/>
                <a:buFontTx/>
                <a:buNone/>
              </a:pPr>
              <a:t>25</a:t>
            </a:fld>
            <a:endParaRPr lang="de-DE" altLang="de-DE" sz="1000" smtClean="0">
              <a:latin typeface="Arial" panose="020B0604020202020204" pitchFamily="34" charset="0"/>
            </a:endParaRPr>
          </a:p>
        </p:txBody>
      </p:sp>
      <p:sp>
        <p:nvSpPr>
          <p:cNvPr id="9" name="Textfeld 8"/>
          <p:cNvSpPr txBox="1">
            <a:spLocks noChangeArrowheads="1"/>
          </p:cNvSpPr>
          <p:nvPr/>
        </p:nvSpPr>
        <p:spPr bwMode="auto">
          <a:xfrm>
            <a:off x="304800" y="1417638"/>
            <a:ext cx="8534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in der Regel bivalente Fahrzeuge (Gas/Benzin)</a:t>
            </a:r>
          </a:p>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Gemisch aus Propan und Butan</a:t>
            </a:r>
          </a:p>
          <a:p>
            <a:pPr>
              <a:lnSpc>
                <a:spcPct val="150000"/>
              </a:lnSpc>
              <a:spcBef>
                <a:spcPct val="0"/>
              </a:spcBef>
              <a:buClrTx/>
              <a:buSzTx/>
              <a:buFontTx/>
              <a:buNone/>
            </a:pPr>
            <a:endParaRPr lang="de-DE" altLang="de-DE" sz="5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Bezeichnung: LPG (Liquified Petroleum Gas) oder</a:t>
            </a:r>
          </a:p>
          <a:p>
            <a:pPr>
              <a:spcBef>
                <a:spcPct val="0"/>
              </a:spcBef>
              <a:buClrTx/>
              <a:buSzTx/>
              <a:buFontTx/>
              <a:buNone/>
            </a:pPr>
            <a:r>
              <a:rPr lang="de-DE" altLang="de-DE" sz="2000">
                <a:latin typeface="Arial" panose="020B0604020202020204" pitchFamily="34" charset="0"/>
              </a:rPr>
              <a:t>   GPL (Gaz Petroleum Liquide)</a:t>
            </a:r>
          </a:p>
        </p:txBody>
      </p:sp>
      <p:sp>
        <p:nvSpPr>
          <p:cNvPr id="48132" name="Text Box 5"/>
          <p:cNvSpPr txBox="1">
            <a:spLocks noChangeArrowheads="1"/>
          </p:cNvSpPr>
          <p:nvPr/>
        </p:nvSpPr>
        <p:spPr bwMode="auto">
          <a:xfrm>
            <a:off x="1079500" y="765175"/>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Flüssiggasantrieb (Autogas)</a:t>
            </a:r>
            <a:endParaRPr lang="de-DE" altLang="de-DE" sz="1600">
              <a:latin typeface="Arial" panose="020B0604020202020204" pitchFamily="34" charset="0"/>
            </a:endParaRPr>
          </a:p>
        </p:txBody>
      </p:sp>
      <p:grpSp>
        <p:nvGrpSpPr>
          <p:cNvPr id="2" name="Gruppieren 14"/>
          <p:cNvGrpSpPr>
            <a:grpSpLocks/>
          </p:cNvGrpSpPr>
          <p:nvPr/>
        </p:nvGrpSpPr>
        <p:grpSpPr bwMode="auto">
          <a:xfrm>
            <a:off x="6732588" y="1989138"/>
            <a:ext cx="2087562" cy="1743075"/>
            <a:chOff x="6732512" y="1988840"/>
            <a:chExt cx="2087960" cy="1743000"/>
          </a:xfrm>
        </p:grpSpPr>
        <p:pic>
          <p:nvPicPr>
            <p:cNvPr id="48142" name="Grafik 11" descr="Benzin 2.jpg"/>
            <p:cNvPicPr>
              <a:picLocks noChangeAspect="1"/>
            </p:cNvPicPr>
            <p:nvPr/>
          </p:nvPicPr>
          <p:blipFill>
            <a:blip r:embed="rId2">
              <a:extLst>
                <a:ext uri="{28A0092B-C50C-407E-A947-70E740481C1C}">
                  <a14:useLocalDpi xmlns:a14="http://schemas.microsoft.com/office/drawing/2010/main" val="0"/>
                </a:ext>
              </a:extLst>
            </a:blip>
            <a:srcRect l="8971" t="22050" r="14784" b="64301"/>
            <a:stretch>
              <a:fillRect/>
            </a:stretch>
          </p:blipFill>
          <p:spPr bwMode="auto">
            <a:xfrm>
              <a:off x="6804248" y="1988840"/>
              <a:ext cx="2016224" cy="154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3" name="Textfeld 13"/>
            <p:cNvSpPr txBox="1">
              <a:spLocks noChangeArrowheads="1"/>
            </p:cNvSpPr>
            <p:nvPr/>
          </p:nvSpPr>
          <p:spPr bwMode="auto">
            <a:xfrm>
              <a:off x="6732512" y="3501008"/>
              <a:ext cx="10081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28</a:t>
              </a:r>
            </a:p>
          </p:txBody>
        </p:sp>
      </p:grpSp>
      <p:grpSp>
        <p:nvGrpSpPr>
          <p:cNvPr id="3" name="Gruppieren 16"/>
          <p:cNvGrpSpPr>
            <a:grpSpLocks/>
          </p:cNvGrpSpPr>
          <p:nvPr/>
        </p:nvGrpSpPr>
        <p:grpSpPr bwMode="auto">
          <a:xfrm>
            <a:off x="395288" y="3357563"/>
            <a:ext cx="3952875" cy="3095625"/>
            <a:chOff x="323328" y="3356992"/>
            <a:chExt cx="3953167" cy="3096344"/>
          </a:xfrm>
        </p:grpSpPr>
        <p:pic>
          <p:nvPicPr>
            <p:cNvPr id="48140" name="Grafik 12" descr="Abb-5-Flüssiggas-Zy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56992"/>
              <a:ext cx="3808951" cy="285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Textfeld 15"/>
            <p:cNvSpPr txBox="1">
              <a:spLocks noChangeArrowheads="1"/>
            </p:cNvSpPr>
            <p:nvPr/>
          </p:nvSpPr>
          <p:spPr bwMode="auto">
            <a:xfrm>
              <a:off x="323328" y="6222504"/>
              <a:ext cx="1368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27</a:t>
              </a:r>
            </a:p>
          </p:txBody>
        </p:sp>
      </p:grpSp>
      <p:grpSp>
        <p:nvGrpSpPr>
          <p:cNvPr id="4" name="Gruppieren 18"/>
          <p:cNvGrpSpPr>
            <a:grpSpLocks/>
          </p:cNvGrpSpPr>
          <p:nvPr/>
        </p:nvGrpSpPr>
        <p:grpSpPr bwMode="auto">
          <a:xfrm>
            <a:off x="4932363" y="4062413"/>
            <a:ext cx="3913187" cy="2390775"/>
            <a:chOff x="4716281" y="4005064"/>
            <a:chExt cx="3912170" cy="2391072"/>
          </a:xfrm>
        </p:grpSpPr>
        <p:pic>
          <p:nvPicPr>
            <p:cNvPr id="48138" name="Grafik 10" descr="Benzin 4.jpg"/>
            <p:cNvPicPr>
              <a:picLocks noChangeAspect="1"/>
            </p:cNvPicPr>
            <p:nvPr/>
          </p:nvPicPr>
          <p:blipFill>
            <a:blip r:embed="rId4">
              <a:extLst>
                <a:ext uri="{28A0092B-C50C-407E-A947-70E740481C1C}">
                  <a14:useLocalDpi xmlns:a14="http://schemas.microsoft.com/office/drawing/2010/main" val="0"/>
                </a:ext>
              </a:extLst>
            </a:blip>
            <a:srcRect l="5952" t="28781" r="62305" b="28047"/>
            <a:stretch>
              <a:fillRect/>
            </a:stretch>
          </p:blipFill>
          <p:spPr bwMode="auto">
            <a:xfrm>
              <a:off x="4788024" y="4005064"/>
              <a:ext cx="3840427"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extfeld 17"/>
            <p:cNvSpPr txBox="1">
              <a:spLocks noChangeArrowheads="1"/>
            </p:cNvSpPr>
            <p:nvPr/>
          </p:nvSpPr>
          <p:spPr bwMode="auto">
            <a:xfrm>
              <a:off x="4716281" y="6165304"/>
              <a:ext cx="10081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29</a:t>
              </a:r>
            </a:p>
          </p:txBody>
        </p:sp>
      </p:grpSp>
      <p:sp>
        <p:nvSpPr>
          <p:cNvPr id="48136"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48137"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blinds(horizontal)">
                                      <p:cBhvr>
                                        <p:cTn id="20" dur="500"/>
                                        <p:tgtEl>
                                          <p:spTgt spid="9">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par>
                                <p:cTn id="24" presetID="3"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par>
                                <p:cTn id="27" presetID="3"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linds(horizont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061D3DDD-C9D2-47FF-810E-7B1A8305CACB}" type="slidenum">
              <a:rPr lang="de-DE" altLang="de-DE" sz="1000" smtClean="0">
                <a:latin typeface="Arial" panose="020B0604020202020204" pitchFamily="34" charset="0"/>
              </a:rPr>
              <a:pPr>
                <a:spcBef>
                  <a:spcPct val="0"/>
                </a:spcBef>
                <a:buClrTx/>
                <a:buSzTx/>
                <a:buFontTx/>
                <a:buNone/>
              </a:pPr>
              <a:t>26</a:t>
            </a:fld>
            <a:endParaRPr lang="de-DE" altLang="de-DE" sz="1000" smtClean="0">
              <a:latin typeface="Arial" panose="020B0604020202020204" pitchFamily="34" charset="0"/>
            </a:endParaRPr>
          </a:p>
        </p:txBody>
      </p:sp>
      <p:sp>
        <p:nvSpPr>
          <p:cNvPr id="9" name="Textfeld 8"/>
          <p:cNvSpPr txBox="1">
            <a:spLocks noChangeArrowheads="1"/>
          </p:cNvSpPr>
          <p:nvPr/>
        </p:nvSpPr>
        <p:spPr bwMode="auto">
          <a:xfrm>
            <a:off x="323850" y="1412875"/>
            <a:ext cx="853281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800100" indent="-34290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Der Fülldruck im Gastank beträgt in der Regel zwischen 8 und 10 bar.</a:t>
            </a:r>
          </a:p>
          <a:p>
            <a:pPr>
              <a:lnSpc>
                <a:spcPct val="150000"/>
              </a:lnSpc>
              <a:spcBef>
                <a:spcPct val="0"/>
              </a:spcBef>
              <a:buClrTx/>
              <a:buSzTx/>
              <a:buFont typeface="Arial" panose="020B0604020202020204" pitchFamily="34" charset="0"/>
              <a:buNone/>
            </a:pPr>
            <a:endParaRPr lang="de-DE" altLang="de-DE" sz="1200">
              <a:latin typeface="Arial" panose="020B0604020202020204" pitchFamily="34" charset="0"/>
            </a:endParaRPr>
          </a:p>
          <a:p>
            <a:pPr>
              <a:lnSpc>
                <a:spcPct val="150000"/>
              </a:lnSpc>
              <a:spcBef>
                <a:spcPct val="0"/>
              </a:spcBef>
              <a:buClrTx/>
              <a:buSzTx/>
              <a:buFontTx/>
              <a:buNone/>
            </a:pPr>
            <a:endParaRPr lang="de-DE" altLang="de-DE" sz="4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Am Gastank befindet sich ein Multiventil, welches diverse </a:t>
            </a:r>
            <a:br>
              <a:rPr lang="de-DE" altLang="de-DE" sz="2000">
                <a:latin typeface="Arial" panose="020B0604020202020204" pitchFamily="34" charset="0"/>
              </a:rPr>
            </a:br>
            <a:r>
              <a:rPr lang="de-DE" altLang="de-DE" sz="2000">
                <a:latin typeface="Arial" panose="020B0604020202020204" pitchFamily="34" charset="0"/>
              </a:rPr>
              <a:t>   Sicherheitsfunktionen miteinander vereint. Das Ventil enthält unter  </a:t>
            </a:r>
            <a:br>
              <a:rPr lang="de-DE" altLang="de-DE" sz="2000">
                <a:latin typeface="Arial" panose="020B0604020202020204" pitchFamily="34" charset="0"/>
              </a:rPr>
            </a:br>
            <a:r>
              <a:rPr lang="de-DE" altLang="de-DE" sz="2000">
                <a:latin typeface="Arial" panose="020B0604020202020204" pitchFamily="34" charset="0"/>
              </a:rPr>
              <a:t>   anderem:</a:t>
            </a:r>
          </a:p>
          <a:p>
            <a:pPr lvl="1">
              <a:lnSpc>
                <a:spcPct val="120000"/>
              </a:lnSpc>
              <a:spcBef>
                <a:spcPct val="0"/>
              </a:spcBef>
              <a:buClrTx/>
              <a:buFont typeface="Symbol" panose="05050102010706020507" pitchFamily="18" charset="2"/>
              <a:buChar char="-"/>
            </a:pPr>
            <a:r>
              <a:rPr lang="de-DE" altLang="de-DE" sz="1800">
                <a:latin typeface="Arial" panose="020B0604020202020204" pitchFamily="34" charset="0"/>
              </a:rPr>
              <a:t>automatisches, über Zündung gesteuertes Magnetventil,</a:t>
            </a:r>
          </a:p>
          <a:p>
            <a:pPr lvl="1">
              <a:lnSpc>
                <a:spcPct val="120000"/>
              </a:lnSpc>
              <a:spcBef>
                <a:spcPct val="0"/>
              </a:spcBef>
              <a:buClrTx/>
              <a:buFont typeface="Symbol" panose="05050102010706020507" pitchFamily="18" charset="2"/>
              <a:buChar char="-"/>
            </a:pPr>
            <a:r>
              <a:rPr lang="de-DE" altLang="de-DE" sz="1800">
                <a:latin typeface="Arial" panose="020B0604020202020204" pitchFamily="34" charset="0"/>
              </a:rPr>
              <a:t>handbetätigtes Absperrventil,</a:t>
            </a:r>
          </a:p>
          <a:p>
            <a:pPr lvl="1">
              <a:lnSpc>
                <a:spcPct val="120000"/>
              </a:lnSpc>
              <a:spcBef>
                <a:spcPct val="0"/>
              </a:spcBef>
              <a:buClrTx/>
              <a:buFont typeface="Symbol" panose="05050102010706020507" pitchFamily="18" charset="2"/>
              <a:buChar char="-"/>
            </a:pPr>
            <a:r>
              <a:rPr lang="de-DE" altLang="de-DE" sz="1800">
                <a:latin typeface="Arial" panose="020B0604020202020204" pitchFamily="34" charset="0"/>
              </a:rPr>
              <a:t>Überdrucksicherung, die im Falle eines Brandes bei einem Tankinnendruck von ca. 25 bis 28 bar öffnet,</a:t>
            </a:r>
          </a:p>
          <a:p>
            <a:pPr lvl="1">
              <a:lnSpc>
                <a:spcPct val="120000"/>
              </a:lnSpc>
              <a:spcBef>
                <a:spcPct val="0"/>
              </a:spcBef>
              <a:buClrTx/>
              <a:buFont typeface="Symbol" panose="05050102010706020507" pitchFamily="18" charset="2"/>
              <a:buChar char="-"/>
            </a:pPr>
            <a:r>
              <a:rPr lang="de-DE" altLang="de-DE" sz="1800">
                <a:latin typeface="Arial" panose="020B0604020202020204" pitchFamily="34" charset="0"/>
              </a:rPr>
              <a:t>Rückschlagventil, dass das Zurückströmen des Gases aus dem Gastank in die Befüllleitung verhindert.</a:t>
            </a:r>
          </a:p>
          <a:p>
            <a:pPr>
              <a:spcBef>
                <a:spcPct val="0"/>
              </a:spcBef>
              <a:buClrTx/>
              <a:buSzTx/>
              <a:buFontTx/>
              <a:buNone/>
            </a:pPr>
            <a:endParaRPr lang="de-DE" altLang="de-DE" sz="600">
              <a:latin typeface="Arial" panose="020B0604020202020204" pitchFamily="34" charset="0"/>
            </a:endParaRPr>
          </a:p>
        </p:txBody>
      </p:sp>
      <p:sp>
        <p:nvSpPr>
          <p:cNvPr id="49156"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49157"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49158" name="Text Box 5"/>
          <p:cNvSpPr txBox="1">
            <a:spLocks noChangeArrowheads="1"/>
          </p:cNvSpPr>
          <p:nvPr/>
        </p:nvSpPr>
        <p:spPr bwMode="auto">
          <a:xfrm>
            <a:off x="1079500" y="765175"/>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Flüssiggasantrieb (Autogas)</a:t>
            </a:r>
            <a:endParaRPr lang="de-DE" altLang="de-DE" sz="16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linds(horizontal)">
                                      <p:cBhvr>
                                        <p:cTn id="12" dur="500"/>
                                        <p:tgtEl>
                                          <p:spTgt spid="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blinds(horizontal)">
                                      <p:cBhvr>
                                        <p:cTn id="17" dur="500"/>
                                        <p:tgtEl>
                                          <p:spTgt spid="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blinds(horizontal)">
                                      <p:cBhvr>
                                        <p:cTn id="22" dur="500"/>
                                        <p:tgtEl>
                                          <p:spTgt spid="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blinds(horizontal)">
                                      <p:cBhvr>
                                        <p:cTn id="27" dur="500"/>
                                        <p:tgtEl>
                                          <p:spTgt spid="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blinds(horizontal)">
                                      <p:cBhvr>
                                        <p:cTn id="3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763BE250-451B-489E-9E05-46AF6FA4F0AD}" type="slidenum">
              <a:rPr lang="de-DE" altLang="de-DE" sz="1000" smtClean="0">
                <a:latin typeface="Arial" panose="020B0604020202020204" pitchFamily="34" charset="0"/>
              </a:rPr>
              <a:pPr>
                <a:spcBef>
                  <a:spcPct val="0"/>
                </a:spcBef>
                <a:buClrTx/>
                <a:buSzTx/>
                <a:buFontTx/>
                <a:buNone/>
              </a:pPr>
              <a:t>27</a:t>
            </a:fld>
            <a:endParaRPr lang="de-DE" altLang="de-DE" sz="1000" smtClean="0">
              <a:latin typeface="Arial" panose="020B0604020202020204" pitchFamily="34" charset="0"/>
            </a:endParaRPr>
          </a:p>
        </p:txBody>
      </p:sp>
      <p:sp>
        <p:nvSpPr>
          <p:cNvPr id="9" name="Textfeld 8"/>
          <p:cNvSpPr txBox="1">
            <a:spLocks noChangeArrowheads="1"/>
          </p:cNvSpPr>
          <p:nvPr/>
        </p:nvSpPr>
        <p:spPr bwMode="auto">
          <a:xfrm>
            <a:off x="323850" y="1484313"/>
            <a:ext cx="8532813"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800100" indent="-34290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endParaRPr lang="de-DE" altLang="de-DE" sz="6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In umfassenden Testreihen (Crash-Tests, Beflammung) konnte </a:t>
            </a:r>
            <a:br>
              <a:rPr lang="de-DE" altLang="de-DE" sz="2000">
                <a:latin typeface="Arial" panose="020B0604020202020204" pitchFamily="34" charset="0"/>
              </a:rPr>
            </a:br>
            <a:r>
              <a:rPr lang="de-DE" altLang="de-DE" sz="2000">
                <a:latin typeface="Arial" panose="020B0604020202020204" pitchFamily="34" charset="0"/>
              </a:rPr>
              <a:t>   nachgewiesen werden, dass die Gasbehälter, Leitungen, </a:t>
            </a:r>
            <a:br>
              <a:rPr lang="de-DE" altLang="de-DE" sz="2000">
                <a:latin typeface="Arial" panose="020B0604020202020204" pitchFamily="34" charset="0"/>
              </a:rPr>
            </a:br>
            <a:r>
              <a:rPr lang="de-DE" altLang="de-DE" sz="2000">
                <a:latin typeface="Arial" panose="020B0604020202020204" pitchFamily="34" charset="0"/>
              </a:rPr>
              <a:t>   Verschraubungen und sonstige Ausrüstung auch bei Unfällen größte </a:t>
            </a:r>
            <a:br>
              <a:rPr lang="de-DE" altLang="de-DE" sz="2000">
                <a:latin typeface="Arial" panose="020B0604020202020204" pitchFamily="34" charset="0"/>
              </a:rPr>
            </a:br>
            <a:r>
              <a:rPr lang="de-DE" altLang="de-DE" sz="2000">
                <a:latin typeface="Arial" panose="020B0604020202020204" pitchFamily="34" charset="0"/>
              </a:rPr>
              <a:t>   Sicherheit gewährleisten.</a:t>
            </a:r>
          </a:p>
          <a:p>
            <a:pPr>
              <a:spcBef>
                <a:spcPct val="0"/>
              </a:spcBef>
              <a:buClrTx/>
              <a:buSzTx/>
              <a:buFont typeface="Arial" panose="020B0604020202020204" pitchFamily="34" charset="0"/>
              <a:buNone/>
            </a:pPr>
            <a:endParaRPr lang="de-DE" altLang="de-DE" sz="1200">
              <a:latin typeface="Arial" panose="020B0604020202020204" pitchFamily="34" charset="0"/>
            </a:endParaRPr>
          </a:p>
          <a:p>
            <a:pPr>
              <a:spcBef>
                <a:spcPct val="0"/>
              </a:spcBef>
              <a:buClrTx/>
              <a:buSzTx/>
              <a:buFontTx/>
              <a:buNone/>
            </a:pPr>
            <a:endParaRPr lang="de-DE" altLang="de-DE" sz="9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Die erforderlichen taktischen Maßnahmen bei Störung richten sich</a:t>
            </a:r>
          </a:p>
          <a:p>
            <a:pPr>
              <a:spcBef>
                <a:spcPct val="0"/>
              </a:spcBef>
              <a:buClrTx/>
              <a:buSzTx/>
              <a:buFontTx/>
              <a:buNone/>
            </a:pPr>
            <a:r>
              <a:rPr lang="de-DE" altLang="de-DE" sz="2000">
                <a:latin typeface="Arial" panose="020B0604020202020204" pitchFamily="34" charset="0"/>
              </a:rPr>
              <a:t>   danach, ob Gas austritt, kein Gas austritt oder Gas brennend austritt.</a:t>
            </a:r>
          </a:p>
        </p:txBody>
      </p:sp>
      <p:sp>
        <p:nvSpPr>
          <p:cNvPr id="50180"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50181"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50182" name="Text Box 5"/>
          <p:cNvSpPr txBox="1">
            <a:spLocks noChangeArrowheads="1"/>
          </p:cNvSpPr>
          <p:nvPr/>
        </p:nvSpPr>
        <p:spPr bwMode="auto">
          <a:xfrm>
            <a:off x="1079500" y="765175"/>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Flüssiggasantrieb (Autogas)</a:t>
            </a:r>
            <a:endParaRPr lang="de-DE" altLang="de-DE" sz="16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Effect transition="in" filter="blinds(horizontal)">
                                      <p:cBhvr>
                                        <p:cTn id="1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B0692395-A24F-4906-AC77-89BE2E023F13}" type="slidenum">
              <a:rPr lang="de-DE" altLang="de-DE" sz="1000" smtClean="0">
                <a:latin typeface="Arial" panose="020B0604020202020204" pitchFamily="34" charset="0"/>
              </a:rPr>
              <a:pPr>
                <a:spcBef>
                  <a:spcPct val="0"/>
                </a:spcBef>
                <a:buClrTx/>
                <a:buSzTx/>
                <a:buFontTx/>
                <a:buNone/>
              </a:pPr>
              <a:t>28</a:t>
            </a:fld>
            <a:endParaRPr lang="de-DE" altLang="de-DE" sz="1000" smtClean="0">
              <a:latin typeface="Arial" panose="020B0604020202020204" pitchFamily="34" charset="0"/>
            </a:endParaRPr>
          </a:p>
        </p:txBody>
      </p:sp>
      <p:sp>
        <p:nvSpPr>
          <p:cNvPr id="9" name="Textfeld 8"/>
          <p:cNvSpPr txBox="1">
            <a:spLocks noChangeArrowheads="1"/>
          </p:cNvSpPr>
          <p:nvPr/>
        </p:nvSpPr>
        <p:spPr bwMode="auto">
          <a:xfrm>
            <a:off x="304800" y="1323975"/>
            <a:ext cx="85344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in der Regel bivalente Fahrzeuge (Gas/Benzin)  </a:t>
            </a:r>
          </a:p>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Erdgas (Methan) ist farblos und im Ursprungszustand geruchlos</a:t>
            </a:r>
          </a:p>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für den Vertrieb wird Erdgas odoriert</a:t>
            </a:r>
          </a:p>
          <a:p>
            <a:pPr>
              <a:lnSpc>
                <a:spcPct val="150000"/>
              </a:lnSpc>
              <a:spcBef>
                <a:spcPct val="0"/>
              </a:spcBef>
              <a:buClrTx/>
              <a:buSzTx/>
              <a:buFontTx/>
              <a:buNone/>
            </a:pPr>
            <a:endParaRPr lang="de-DE" altLang="de-DE" sz="5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Bezeichnung: CNG (Compressed Natural Gas), Eco Fuel, Bi Fuel,</a:t>
            </a:r>
          </a:p>
          <a:p>
            <a:pPr>
              <a:spcBef>
                <a:spcPct val="0"/>
              </a:spcBef>
              <a:buClrTx/>
              <a:buSzTx/>
              <a:buFontTx/>
              <a:buNone/>
            </a:pPr>
            <a:r>
              <a:rPr lang="de-DE" altLang="de-DE" sz="2000">
                <a:latin typeface="Arial" panose="020B0604020202020204" pitchFamily="34" charset="0"/>
              </a:rPr>
              <a:t>   LNG (Liquefied Natural Gas), NGV (Natural Gas Vehicle) oder</a:t>
            </a:r>
          </a:p>
          <a:p>
            <a:pPr>
              <a:spcBef>
                <a:spcPct val="0"/>
              </a:spcBef>
              <a:buClrTx/>
              <a:buSzTx/>
              <a:buFontTx/>
              <a:buNone/>
            </a:pPr>
            <a:r>
              <a:rPr lang="de-DE" altLang="de-DE" sz="2000">
                <a:latin typeface="Arial" panose="020B0604020202020204" pitchFamily="34" charset="0"/>
              </a:rPr>
              <a:t>   NGT (Natural Gas Technology)</a:t>
            </a:r>
          </a:p>
        </p:txBody>
      </p:sp>
      <p:sp>
        <p:nvSpPr>
          <p:cNvPr id="51204" name="Text Box 5"/>
          <p:cNvSpPr txBox="1">
            <a:spLocks noChangeArrowheads="1"/>
          </p:cNvSpPr>
          <p:nvPr/>
        </p:nvSpPr>
        <p:spPr bwMode="auto">
          <a:xfrm>
            <a:off x="1079500" y="765175"/>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Erdgasantrieb</a:t>
            </a:r>
            <a:endParaRPr lang="de-DE" altLang="de-DE" sz="1600">
              <a:latin typeface="Arial" panose="020B0604020202020204" pitchFamily="34" charset="0"/>
            </a:endParaRPr>
          </a:p>
        </p:txBody>
      </p:sp>
      <p:pic>
        <p:nvPicPr>
          <p:cNvPr id="18" name="Grafik 17" descr="Informationsbeschaffung.jpg"/>
          <p:cNvPicPr>
            <a:picLocks noChangeAspect="1"/>
          </p:cNvPicPr>
          <p:nvPr/>
        </p:nvPicPr>
        <p:blipFill>
          <a:blip r:embed="rId2">
            <a:extLst>
              <a:ext uri="{28A0092B-C50C-407E-A947-70E740481C1C}">
                <a14:useLocalDpi xmlns:a14="http://schemas.microsoft.com/office/drawing/2010/main" val="0"/>
              </a:ext>
            </a:extLst>
          </a:blip>
          <a:srcRect l="54893" t="57384" r="15749" b="16243"/>
          <a:stretch>
            <a:fillRect/>
          </a:stretch>
        </p:blipFill>
        <p:spPr bwMode="auto">
          <a:xfrm>
            <a:off x="5292725" y="3860800"/>
            <a:ext cx="32131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descr="Benzin 1.jpg"/>
          <p:cNvPicPr>
            <a:picLocks noChangeAspect="1"/>
          </p:cNvPicPr>
          <p:nvPr/>
        </p:nvPicPr>
        <p:blipFill>
          <a:blip r:embed="rId3">
            <a:extLst>
              <a:ext uri="{28A0092B-C50C-407E-A947-70E740481C1C}">
                <a14:useLocalDpi xmlns:a14="http://schemas.microsoft.com/office/drawing/2010/main" val="0"/>
              </a:ext>
            </a:extLst>
          </a:blip>
          <a:srcRect l="9584" t="16408" r="-632" b="69901"/>
          <a:stretch>
            <a:fillRect/>
          </a:stretch>
        </p:blipFill>
        <p:spPr bwMode="auto">
          <a:xfrm>
            <a:off x="3276600" y="5373688"/>
            <a:ext cx="13668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descr="Benzin 1.jpg"/>
          <p:cNvPicPr preferRelativeResize="0">
            <a:picLocks/>
          </p:cNvPicPr>
          <p:nvPr/>
        </p:nvPicPr>
        <p:blipFill>
          <a:blip r:embed="rId4">
            <a:extLst>
              <a:ext uri="{28A0092B-C50C-407E-A947-70E740481C1C}">
                <a14:useLocalDpi xmlns:a14="http://schemas.microsoft.com/office/drawing/2010/main" val="0"/>
              </a:ext>
            </a:extLst>
          </a:blip>
          <a:srcRect l="9584" t="61615" r="-632" b="26974"/>
          <a:stretch>
            <a:fillRect/>
          </a:stretch>
        </p:blipFill>
        <p:spPr bwMode="auto">
          <a:xfrm>
            <a:off x="2555875" y="4149725"/>
            <a:ext cx="13684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4"/>
          <p:cNvGrpSpPr>
            <a:grpSpLocks/>
          </p:cNvGrpSpPr>
          <p:nvPr/>
        </p:nvGrpSpPr>
        <p:grpSpPr bwMode="auto">
          <a:xfrm>
            <a:off x="539750" y="4868863"/>
            <a:ext cx="1655763" cy="1382712"/>
            <a:chOff x="539552" y="4869160"/>
            <a:chExt cx="1656184" cy="1382960"/>
          </a:xfrm>
        </p:grpSpPr>
        <p:pic>
          <p:nvPicPr>
            <p:cNvPr id="51215" name="Grafik 19" descr="Benzin 2.jpg"/>
            <p:cNvPicPr>
              <a:picLocks noChangeAspect="1"/>
            </p:cNvPicPr>
            <p:nvPr/>
          </p:nvPicPr>
          <p:blipFill>
            <a:blip r:embed="rId5">
              <a:extLst>
                <a:ext uri="{28A0092B-C50C-407E-A947-70E740481C1C}">
                  <a14:useLocalDpi xmlns:a14="http://schemas.microsoft.com/office/drawing/2010/main" val="0"/>
                </a:ext>
              </a:extLst>
            </a:blip>
            <a:srcRect l="8971" t="2100" r="14784" b="84250"/>
            <a:stretch>
              <a:fillRect/>
            </a:stretch>
          </p:blipFill>
          <p:spPr bwMode="auto">
            <a:xfrm>
              <a:off x="539552" y="4869160"/>
              <a:ext cx="1584176" cy="121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6" name="Textfeld 13"/>
            <p:cNvSpPr txBox="1">
              <a:spLocks noChangeArrowheads="1"/>
            </p:cNvSpPr>
            <p:nvPr/>
          </p:nvSpPr>
          <p:spPr bwMode="auto">
            <a:xfrm>
              <a:off x="1187624" y="6021288"/>
              <a:ext cx="10081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endParaRPr lang="de-DE" altLang="de-DE" sz="900">
                <a:latin typeface="Arial" panose="020B0604020202020204" pitchFamily="34" charset="0"/>
              </a:endParaRPr>
            </a:p>
          </p:txBody>
        </p:sp>
      </p:grpSp>
      <p:sp>
        <p:nvSpPr>
          <p:cNvPr id="16" name="Textfeld 15"/>
          <p:cNvSpPr txBox="1">
            <a:spLocks noChangeArrowheads="1"/>
          </p:cNvSpPr>
          <p:nvPr/>
        </p:nvSpPr>
        <p:spPr bwMode="auto">
          <a:xfrm>
            <a:off x="468313" y="6054725"/>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30</a:t>
            </a:r>
          </a:p>
        </p:txBody>
      </p:sp>
      <p:sp>
        <p:nvSpPr>
          <p:cNvPr id="14" name="Textfeld 13"/>
          <p:cNvSpPr txBox="1">
            <a:spLocks noChangeArrowheads="1"/>
          </p:cNvSpPr>
          <p:nvPr/>
        </p:nvSpPr>
        <p:spPr bwMode="auto">
          <a:xfrm>
            <a:off x="2484438" y="4981575"/>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31</a:t>
            </a:r>
          </a:p>
        </p:txBody>
      </p:sp>
      <p:sp>
        <p:nvSpPr>
          <p:cNvPr id="15" name="Textfeld 14"/>
          <p:cNvSpPr txBox="1">
            <a:spLocks noChangeArrowheads="1"/>
          </p:cNvSpPr>
          <p:nvPr/>
        </p:nvSpPr>
        <p:spPr bwMode="auto">
          <a:xfrm>
            <a:off x="3203575" y="6237288"/>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32</a:t>
            </a:r>
          </a:p>
        </p:txBody>
      </p:sp>
      <p:sp>
        <p:nvSpPr>
          <p:cNvPr id="17" name="Textfeld 16"/>
          <p:cNvSpPr txBox="1">
            <a:spLocks noChangeArrowheads="1"/>
          </p:cNvSpPr>
          <p:nvPr/>
        </p:nvSpPr>
        <p:spPr bwMode="auto">
          <a:xfrm>
            <a:off x="5219700" y="5991225"/>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33</a:t>
            </a:r>
          </a:p>
        </p:txBody>
      </p:sp>
      <p:sp>
        <p:nvSpPr>
          <p:cNvPr id="51213"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51214"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blinds(horizontal)">
                                      <p:cBhvr>
                                        <p:cTn id="25" dur="500"/>
                                        <p:tgtEl>
                                          <p:spTgt spid="9">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blinds(horizontal)">
                                      <p:cBhvr>
                                        <p:cTn id="28" dur="500"/>
                                        <p:tgtEl>
                                          <p:spTgt spid="9">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par>
                                <p:cTn id="35" presetID="3" presetClass="entr" presetSubtype="1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par>
                                <p:cTn id="38" presetID="3" presetClass="entr" presetSubtype="1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linds(horizontal)">
                                      <p:cBhvr>
                                        <p:cTn id="40" dur="500"/>
                                        <p:tgtEl>
                                          <p:spTgt spid="2"/>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linds(horizontal)">
                                      <p:cBhvr>
                                        <p:cTn id="43" dur="500"/>
                                        <p:tgtEl>
                                          <p:spTgt spid="1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horizontal)">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55D078A1-FD46-4C89-B21B-2BA4CCCDDC15}" type="slidenum">
              <a:rPr lang="de-DE" altLang="de-DE" sz="1000" smtClean="0">
                <a:latin typeface="Arial" panose="020B0604020202020204" pitchFamily="34" charset="0"/>
              </a:rPr>
              <a:pPr>
                <a:spcBef>
                  <a:spcPct val="0"/>
                </a:spcBef>
                <a:buClrTx/>
                <a:buSzTx/>
                <a:buFontTx/>
                <a:buNone/>
              </a:pPr>
              <a:t>29</a:t>
            </a:fld>
            <a:endParaRPr lang="de-DE" altLang="de-DE" sz="1000" smtClean="0">
              <a:latin typeface="Arial" panose="020B0604020202020204" pitchFamily="34" charset="0"/>
            </a:endParaRPr>
          </a:p>
        </p:txBody>
      </p:sp>
      <p:sp>
        <p:nvSpPr>
          <p:cNvPr id="9" name="Textfeld 8"/>
          <p:cNvSpPr txBox="1">
            <a:spLocks noChangeArrowheads="1"/>
          </p:cNvSpPr>
          <p:nvPr/>
        </p:nvSpPr>
        <p:spPr bwMode="auto">
          <a:xfrm>
            <a:off x="242888" y="1555750"/>
            <a:ext cx="865981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 typeface="Wingdings" panose="05000000000000000000" pitchFamily="2" charset="2"/>
              <a:buChar char="§"/>
            </a:pPr>
            <a:r>
              <a:rPr lang="de-DE" altLang="de-DE" sz="2000">
                <a:latin typeface="Arial" panose="020B0604020202020204" pitchFamily="34" charset="0"/>
              </a:rPr>
              <a:t> Erdgas wird in Druckgasflaschen gasförmig gespeichert </a:t>
            </a:r>
            <a:br>
              <a:rPr lang="de-DE" altLang="de-DE" sz="2000">
                <a:latin typeface="Arial" panose="020B0604020202020204" pitchFamily="34" charset="0"/>
              </a:rPr>
            </a:br>
            <a:r>
              <a:rPr lang="de-DE" altLang="de-DE" sz="2000">
                <a:latin typeface="Arial" panose="020B0604020202020204" pitchFamily="34" charset="0"/>
              </a:rPr>
              <a:t>   (Fülldruck ca. 200 bar, Betriebsdruck ca. 8 bar)</a:t>
            </a:r>
          </a:p>
          <a:p>
            <a:pPr>
              <a:spcBef>
                <a:spcPct val="0"/>
              </a:spcBef>
              <a:buClrTx/>
              <a:buSzTx/>
              <a:buFontTx/>
              <a:buNone/>
            </a:pPr>
            <a:endParaRPr lang="de-DE" altLang="de-DE" sz="12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Ventilblock an der Gasflasche erfüllt diverse Sicherheitsfunktionen</a:t>
            </a:r>
          </a:p>
          <a:p>
            <a:pPr>
              <a:spcBef>
                <a:spcPct val="0"/>
              </a:spcBef>
              <a:buClrTx/>
              <a:buSzTx/>
              <a:buFontTx/>
              <a:buNone/>
            </a:pPr>
            <a:endParaRPr lang="de-DE" altLang="de-DE" sz="1100">
              <a:latin typeface="Arial" panose="020B0604020202020204" pitchFamily="34" charset="0"/>
            </a:endParaRPr>
          </a:p>
        </p:txBody>
      </p:sp>
      <p:grpSp>
        <p:nvGrpSpPr>
          <p:cNvPr id="2" name="Gruppieren 12"/>
          <p:cNvGrpSpPr>
            <a:grpSpLocks/>
          </p:cNvGrpSpPr>
          <p:nvPr/>
        </p:nvGrpSpPr>
        <p:grpSpPr bwMode="auto">
          <a:xfrm>
            <a:off x="468313" y="2997200"/>
            <a:ext cx="3600450" cy="2519363"/>
            <a:chOff x="1043428" y="4437113"/>
            <a:chExt cx="3096524" cy="2088917"/>
          </a:xfrm>
        </p:grpSpPr>
        <p:pic>
          <p:nvPicPr>
            <p:cNvPr id="52235" name="Grafik 10" descr="Benzin 3.jpg"/>
            <p:cNvPicPr>
              <a:picLocks noChangeAspect="1"/>
            </p:cNvPicPr>
            <p:nvPr/>
          </p:nvPicPr>
          <p:blipFill>
            <a:blip r:embed="rId2">
              <a:extLst>
                <a:ext uri="{28A0092B-C50C-407E-A947-70E740481C1C}">
                  <a14:useLocalDpi xmlns:a14="http://schemas.microsoft.com/office/drawing/2010/main" val="0"/>
                </a:ext>
              </a:extLst>
            </a:blip>
            <a:srcRect l="2858" t="3294" r="8531" b="34100"/>
            <a:stretch>
              <a:fillRect/>
            </a:stretch>
          </p:blipFill>
          <p:spPr bwMode="auto">
            <a:xfrm>
              <a:off x="1115616" y="4437113"/>
              <a:ext cx="3024336" cy="185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feld 11"/>
            <p:cNvSpPr txBox="1">
              <a:spLocks noChangeArrowheads="1"/>
            </p:cNvSpPr>
            <p:nvPr/>
          </p:nvSpPr>
          <p:spPr bwMode="auto">
            <a:xfrm>
              <a:off x="1043428" y="6295198"/>
              <a:ext cx="10081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34</a:t>
              </a:r>
            </a:p>
          </p:txBody>
        </p:sp>
      </p:grpSp>
      <p:sp>
        <p:nvSpPr>
          <p:cNvPr id="52229"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52230"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52231" name="Text Box 5"/>
          <p:cNvSpPr txBox="1">
            <a:spLocks noChangeArrowheads="1"/>
          </p:cNvSpPr>
          <p:nvPr/>
        </p:nvSpPr>
        <p:spPr bwMode="auto">
          <a:xfrm>
            <a:off x="1079500" y="765175"/>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Erdgasantrieb</a:t>
            </a:r>
            <a:endParaRPr lang="de-DE" altLang="de-DE" sz="1600">
              <a:latin typeface="Arial" panose="020B0604020202020204" pitchFamily="34" charset="0"/>
            </a:endParaRPr>
          </a:p>
        </p:txBody>
      </p:sp>
      <p:grpSp>
        <p:nvGrpSpPr>
          <p:cNvPr id="33800" name="Gruppieren 5"/>
          <p:cNvGrpSpPr>
            <a:grpSpLocks/>
          </p:cNvGrpSpPr>
          <p:nvPr/>
        </p:nvGrpSpPr>
        <p:grpSpPr bwMode="auto">
          <a:xfrm>
            <a:off x="4500563" y="3357563"/>
            <a:ext cx="4103687" cy="2854325"/>
            <a:chOff x="4499992" y="3356993"/>
            <a:chExt cx="4104457" cy="2855517"/>
          </a:xfrm>
        </p:grpSpPr>
        <p:sp>
          <p:nvSpPr>
            <p:cNvPr id="52233" name="Textfeld 13"/>
            <p:cNvSpPr txBox="1">
              <a:spLocks noChangeArrowheads="1"/>
            </p:cNvSpPr>
            <p:nvPr/>
          </p:nvSpPr>
          <p:spPr bwMode="auto">
            <a:xfrm>
              <a:off x="4499992" y="5949280"/>
              <a:ext cx="887944" cy="26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35</a:t>
              </a:r>
            </a:p>
          </p:txBody>
        </p:sp>
        <p:pic>
          <p:nvPicPr>
            <p:cNvPr id="52234" name="Grafi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2519" y="3356993"/>
              <a:ext cx="4051930" cy="260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nodeType="withEffect">
                                  <p:stCondLst>
                                    <p:cond delay="0"/>
                                  </p:stCondLst>
                                  <p:childTnLst>
                                    <p:set>
                                      <p:cBhvr>
                                        <p:cTn id="17" dur="1" fill="hold">
                                          <p:stCondLst>
                                            <p:cond delay="0"/>
                                          </p:stCondLst>
                                        </p:cTn>
                                        <p:tgtEl>
                                          <p:spTgt spid="33800"/>
                                        </p:tgtEl>
                                        <p:attrNameLst>
                                          <p:attrName>style.visibility</p:attrName>
                                        </p:attrNameLst>
                                      </p:cBhvr>
                                      <p:to>
                                        <p:strVal val="visible"/>
                                      </p:to>
                                    </p:set>
                                    <p:animEffect transition="in" filter="blinds(horizontal)">
                                      <p:cBhvr>
                                        <p:cTn id="18" dur="5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1535BD1C-2E6A-49E4-A87E-A66132F6F558}" type="slidenum">
              <a:rPr lang="de-DE" altLang="de-DE" sz="1000" smtClean="0">
                <a:latin typeface="Arial" panose="020B0604020202020204" pitchFamily="34" charset="0"/>
              </a:rPr>
              <a:pPr>
                <a:spcBef>
                  <a:spcPct val="0"/>
                </a:spcBef>
                <a:buClrTx/>
                <a:buSzTx/>
                <a:buFontTx/>
                <a:buNone/>
              </a:pPr>
              <a:t>3</a:t>
            </a:fld>
            <a:endParaRPr lang="de-DE" altLang="de-DE" sz="1000" smtClean="0">
              <a:latin typeface="Arial" panose="020B0604020202020204" pitchFamily="34" charset="0"/>
            </a:endParaRPr>
          </a:p>
        </p:txBody>
      </p:sp>
      <p:pic>
        <p:nvPicPr>
          <p:cNvPr id="11267" name="Picture 2" descr="Saab - Kombi Strukt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12938"/>
            <a:ext cx="7885113"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Line 4"/>
          <p:cNvSpPr>
            <a:spLocks noChangeShapeType="1"/>
          </p:cNvSpPr>
          <p:nvPr/>
        </p:nvSpPr>
        <p:spPr bwMode="auto">
          <a:xfrm>
            <a:off x="4648200" y="4351338"/>
            <a:ext cx="990600" cy="1447800"/>
          </a:xfrm>
          <a:prstGeom prst="line">
            <a:avLst/>
          </a:prstGeom>
          <a:noFill/>
          <a:ln w="25400">
            <a:solidFill>
              <a:srgbClr val="FF0000"/>
            </a:solidFill>
            <a:round/>
            <a:headEnd type="oval" w="med" len="med"/>
            <a:tailEnd/>
          </a:ln>
          <a:extLst>
            <a:ext uri="{909E8E84-426E-40DD-AFC4-6F175D3DCCD1}">
              <a14:hiddenFill xmlns:a14="http://schemas.microsoft.com/office/drawing/2010/main">
                <a:noFill/>
              </a14:hiddenFill>
            </a:ext>
          </a:extLst>
        </p:spPr>
        <p:txBody>
          <a:bodyPr anchor="ctr"/>
          <a:lstStyle/>
          <a:p>
            <a:endParaRPr lang="de-DE"/>
          </a:p>
        </p:txBody>
      </p:sp>
      <p:sp>
        <p:nvSpPr>
          <p:cNvPr id="11269" name="Line 5"/>
          <p:cNvSpPr>
            <a:spLocks noChangeShapeType="1"/>
          </p:cNvSpPr>
          <p:nvPr/>
        </p:nvSpPr>
        <p:spPr bwMode="auto">
          <a:xfrm>
            <a:off x="4495800" y="5189538"/>
            <a:ext cx="304800" cy="609600"/>
          </a:xfrm>
          <a:prstGeom prst="line">
            <a:avLst/>
          </a:prstGeom>
          <a:noFill/>
          <a:ln w="25400">
            <a:solidFill>
              <a:srgbClr val="FF0000"/>
            </a:solidFill>
            <a:round/>
            <a:headEnd type="oval" w="med" len="med"/>
            <a:tailEnd/>
          </a:ln>
          <a:extLst>
            <a:ext uri="{909E8E84-426E-40DD-AFC4-6F175D3DCCD1}">
              <a14:hiddenFill xmlns:a14="http://schemas.microsoft.com/office/drawing/2010/main">
                <a:noFill/>
              </a14:hiddenFill>
            </a:ext>
          </a:extLst>
        </p:spPr>
        <p:txBody>
          <a:bodyPr anchor="ctr"/>
          <a:lstStyle/>
          <a:p>
            <a:endParaRPr lang="de-DE"/>
          </a:p>
        </p:txBody>
      </p:sp>
      <p:sp>
        <p:nvSpPr>
          <p:cNvPr id="11270" name="Line 6"/>
          <p:cNvSpPr>
            <a:spLocks noChangeShapeType="1"/>
          </p:cNvSpPr>
          <p:nvPr/>
        </p:nvSpPr>
        <p:spPr bwMode="auto">
          <a:xfrm flipH="1">
            <a:off x="2514600" y="4808538"/>
            <a:ext cx="228600" cy="990600"/>
          </a:xfrm>
          <a:prstGeom prst="line">
            <a:avLst/>
          </a:prstGeom>
          <a:noFill/>
          <a:ln w="25400">
            <a:solidFill>
              <a:srgbClr val="FF0000"/>
            </a:solidFill>
            <a:round/>
            <a:headEnd type="oval" w="med" len="med"/>
            <a:tailEnd/>
          </a:ln>
          <a:extLst>
            <a:ext uri="{909E8E84-426E-40DD-AFC4-6F175D3DCCD1}">
              <a14:hiddenFill xmlns:a14="http://schemas.microsoft.com/office/drawing/2010/main">
                <a:noFill/>
              </a14:hiddenFill>
            </a:ext>
          </a:extLst>
        </p:spPr>
        <p:txBody>
          <a:bodyPr anchor="ctr"/>
          <a:lstStyle/>
          <a:p>
            <a:endParaRPr lang="de-DE"/>
          </a:p>
        </p:txBody>
      </p:sp>
      <p:sp>
        <p:nvSpPr>
          <p:cNvPr id="11271" name="Line 7"/>
          <p:cNvSpPr>
            <a:spLocks noChangeShapeType="1"/>
          </p:cNvSpPr>
          <p:nvPr/>
        </p:nvSpPr>
        <p:spPr bwMode="auto">
          <a:xfrm flipH="1" flipV="1">
            <a:off x="1905000" y="2217738"/>
            <a:ext cx="1219200" cy="609600"/>
          </a:xfrm>
          <a:prstGeom prst="line">
            <a:avLst/>
          </a:prstGeom>
          <a:noFill/>
          <a:ln w="25400">
            <a:solidFill>
              <a:srgbClr val="FF0000"/>
            </a:solidFill>
            <a:round/>
            <a:headEnd type="oval" w="med" len="med"/>
            <a:tailEnd/>
          </a:ln>
          <a:extLst>
            <a:ext uri="{909E8E84-426E-40DD-AFC4-6F175D3DCCD1}">
              <a14:hiddenFill xmlns:a14="http://schemas.microsoft.com/office/drawing/2010/main">
                <a:noFill/>
              </a14:hiddenFill>
            </a:ext>
          </a:extLst>
        </p:spPr>
        <p:txBody>
          <a:bodyPr anchor="ctr"/>
          <a:lstStyle/>
          <a:p>
            <a:endParaRPr lang="de-DE"/>
          </a:p>
        </p:txBody>
      </p:sp>
      <p:sp>
        <p:nvSpPr>
          <p:cNvPr id="11272" name="Line 8"/>
          <p:cNvSpPr>
            <a:spLocks noChangeShapeType="1"/>
          </p:cNvSpPr>
          <p:nvPr/>
        </p:nvSpPr>
        <p:spPr bwMode="auto">
          <a:xfrm flipH="1" flipV="1">
            <a:off x="3352800" y="1989138"/>
            <a:ext cx="990600" cy="762000"/>
          </a:xfrm>
          <a:prstGeom prst="line">
            <a:avLst/>
          </a:prstGeom>
          <a:noFill/>
          <a:ln w="25400">
            <a:solidFill>
              <a:srgbClr val="FF0000"/>
            </a:solidFill>
            <a:round/>
            <a:headEnd type="oval" w="med" len="med"/>
            <a:tailEnd/>
          </a:ln>
          <a:extLst>
            <a:ext uri="{909E8E84-426E-40DD-AFC4-6F175D3DCCD1}">
              <a14:hiddenFill xmlns:a14="http://schemas.microsoft.com/office/drawing/2010/main">
                <a:noFill/>
              </a14:hiddenFill>
            </a:ext>
          </a:extLst>
        </p:spPr>
        <p:txBody>
          <a:bodyPr anchor="ctr"/>
          <a:lstStyle/>
          <a:p>
            <a:endParaRPr lang="de-DE"/>
          </a:p>
        </p:txBody>
      </p:sp>
      <p:sp>
        <p:nvSpPr>
          <p:cNvPr id="11273" name="Line 9"/>
          <p:cNvSpPr>
            <a:spLocks noChangeShapeType="1"/>
          </p:cNvSpPr>
          <p:nvPr/>
        </p:nvSpPr>
        <p:spPr bwMode="auto">
          <a:xfrm flipH="1" flipV="1">
            <a:off x="6324600" y="1760538"/>
            <a:ext cx="533400" cy="1600200"/>
          </a:xfrm>
          <a:prstGeom prst="line">
            <a:avLst/>
          </a:prstGeom>
          <a:noFill/>
          <a:ln w="25400">
            <a:solidFill>
              <a:srgbClr val="FF0000"/>
            </a:solidFill>
            <a:round/>
            <a:headEnd type="oval" w="med" len="med"/>
            <a:tailEnd/>
          </a:ln>
          <a:extLst>
            <a:ext uri="{909E8E84-426E-40DD-AFC4-6F175D3DCCD1}">
              <a14:hiddenFill xmlns:a14="http://schemas.microsoft.com/office/drawing/2010/main">
                <a:noFill/>
              </a14:hiddenFill>
            </a:ext>
          </a:extLst>
        </p:spPr>
        <p:txBody>
          <a:bodyPr anchor="ctr"/>
          <a:lstStyle/>
          <a:p>
            <a:endParaRPr lang="de-DE"/>
          </a:p>
        </p:txBody>
      </p:sp>
      <p:sp>
        <p:nvSpPr>
          <p:cNvPr id="11274" name="Line 10"/>
          <p:cNvSpPr>
            <a:spLocks noChangeShapeType="1"/>
          </p:cNvSpPr>
          <p:nvPr/>
        </p:nvSpPr>
        <p:spPr bwMode="auto">
          <a:xfrm flipH="1" flipV="1">
            <a:off x="7924800" y="1912938"/>
            <a:ext cx="0" cy="1295400"/>
          </a:xfrm>
          <a:prstGeom prst="line">
            <a:avLst/>
          </a:prstGeom>
          <a:noFill/>
          <a:ln w="25400">
            <a:solidFill>
              <a:srgbClr val="FF0000"/>
            </a:solidFill>
            <a:round/>
            <a:headEnd type="oval" w="med" len="med"/>
            <a:tailEnd/>
          </a:ln>
          <a:extLst>
            <a:ext uri="{909E8E84-426E-40DD-AFC4-6F175D3DCCD1}">
              <a14:hiddenFill xmlns:a14="http://schemas.microsoft.com/office/drawing/2010/main">
                <a:noFill/>
              </a14:hiddenFill>
            </a:ext>
          </a:extLst>
        </p:spPr>
        <p:txBody>
          <a:bodyPr anchor="ctr"/>
          <a:lstStyle/>
          <a:p>
            <a:endParaRPr lang="de-DE"/>
          </a:p>
        </p:txBody>
      </p:sp>
      <p:sp>
        <p:nvSpPr>
          <p:cNvPr id="11275" name="Rectangle 11"/>
          <p:cNvSpPr>
            <a:spLocks noChangeArrowheads="1"/>
          </p:cNvSpPr>
          <p:nvPr/>
        </p:nvSpPr>
        <p:spPr bwMode="auto">
          <a:xfrm>
            <a:off x="1295400" y="5799138"/>
            <a:ext cx="252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de-DE" sz="1800" b="1">
                <a:latin typeface="Arial" panose="020B0604020202020204" pitchFamily="34" charset="0"/>
              </a:rPr>
              <a:t>Vorderer</a:t>
            </a:r>
            <a:r>
              <a:rPr lang="de-DE" altLang="de-DE" sz="1800" b="1">
                <a:solidFill>
                  <a:srgbClr val="000066"/>
                </a:solidFill>
                <a:latin typeface="Arial" panose="020B0604020202020204" pitchFamily="34" charset="0"/>
              </a:rPr>
              <a:t> </a:t>
            </a:r>
            <a:r>
              <a:rPr lang="de-DE" altLang="de-DE" sz="1800" b="1">
                <a:latin typeface="Arial" panose="020B0604020202020204" pitchFamily="34" charset="0"/>
              </a:rPr>
              <a:t>Längsträger</a:t>
            </a:r>
          </a:p>
        </p:txBody>
      </p:sp>
      <p:sp>
        <p:nvSpPr>
          <p:cNvPr id="11276" name="Rectangle 12"/>
          <p:cNvSpPr>
            <a:spLocks noChangeArrowheads="1"/>
          </p:cNvSpPr>
          <p:nvPr/>
        </p:nvSpPr>
        <p:spPr bwMode="auto">
          <a:xfrm>
            <a:off x="4267200" y="5799138"/>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de-DE" sz="1800" b="1">
                <a:latin typeface="Arial" panose="020B0604020202020204" pitchFamily="34" charset="0"/>
              </a:rPr>
              <a:t>Schweller</a:t>
            </a:r>
          </a:p>
        </p:txBody>
      </p:sp>
      <p:sp>
        <p:nvSpPr>
          <p:cNvPr id="11277" name="Rectangle 13"/>
          <p:cNvSpPr>
            <a:spLocks noChangeArrowheads="1"/>
          </p:cNvSpPr>
          <p:nvPr/>
        </p:nvSpPr>
        <p:spPr bwMode="auto">
          <a:xfrm>
            <a:off x="5562600" y="5799138"/>
            <a:ext cx="146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de-DE" sz="1800" b="1">
                <a:latin typeface="Arial" panose="020B0604020202020204" pitchFamily="34" charset="0"/>
              </a:rPr>
              <a:t>Mitteltunnel</a:t>
            </a:r>
          </a:p>
        </p:txBody>
      </p:sp>
      <p:sp>
        <p:nvSpPr>
          <p:cNvPr id="11278" name="Rectangle 14"/>
          <p:cNvSpPr>
            <a:spLocks noChangeArrowheads="1"/>
          </p:cNvSpPr>
          <p:nvPr/>
        </p:nvSpPr>
        <p:spPr bwMode="auto">
          <a:xfrm>
            <a:off x="1250950" y="1836738"/>
            <a:ext cx="103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de-DE" sz="1800" b="1">
                <a:latin typeface="Arial" panose="020B0604020202020204" pitchFamily="34" charset="0"/>
              </a:rPr>
              <a:t>A-Säule</a:t>
            </a:r>
          </a:p>
        </p:txBody>
      </p:sp>
      <p:sp>
        <p:nvSpPr>
          <p:cNvPr id="11279" name="Rectangle 15"/>
          <p:cNvSpPr>
            <a:spLocks noChangeArrowheads="1"/>
          </p:cNvSpPr>
          <p:nvPr/>
        </p:nvSpPr>
        <p:spPr bwMode="auto">
          <a:xfrm>
            <a:off x="2743200" y="1608138"/>
            <a:ext cx="103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de-DE" sz="1800" b="1">
                <a:latin typeface="Arial" panose="020B0604020202020204" pitchFamily="34" charset="0"/>
              </a:rPr>
              <a:t>B-Säule</a:t>
            </a:r>
          </a:p>
        </p:txBody>
      </p:sp>
      <p:sp>
        <p:nvSpPr>
          <p:cNvPr id="11280" name="Rectangle 16"/>
          <p:cNvSpPr>
            <a:spLocks noChangeArrowheads="1"/>
          </p:cNvSpPr>
          <p:nvPr/>
        </p:nvSpPr>
        <p:spPr bwMode="auto">
          <a:xfrm>
            <a:off x="5791200" y="1379538"/>
            <a:ext cx="103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de-DE" sz="1800" b="1">
                <a:latin typeface="Arial" panose="020B0604020202020204" pitchFamily="34" charset="0"/>
              </a:rPr>
              <a:t>C-Säule</a:t>
            </a:r>
          </a:p>
        </p:txBody>
      </p:sp>
      <p:sp>
        <p:nvSpPr>
          <p:cNvPr id="11281" name="Rectangle 17"/>
          <p:cNvSpPr>
            <a:spLocks noChangeArrowheads="1"/>
          </p:cNvSpPr>
          <p:nvPr/>
        </p:nvSpPr>
        <p:spPr bwMode="auto">
          <a:xfrm>
            <a:off x="7499350" y="1546225"/>
            <a:ext cx="103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de-DE" altLang="de-DE" sz="1800" b="1">
                <a:latin typeface="Arial" panose="020B0604020202020204" pitchFamily="34" charset="0"/>
              </a:rPr>
              <a:t>D-Säule</a:t>
            </a:r>
          </a:p>
        </p:txBody>
      </p:sp>
      <p:sp>
        <p:nvSpPr>
          <p:cNvPr id="11282" name="Rectangle 3"/>
          <p:cNvSpPr>
            <a:spLocks noChangeArrowheads="1"/>
          </p:cNvSpPr>
          <p:nvPr/>
        </p:nvSpPr>
        <p:spPr bwMode="auto">
          <a:xfrm>
            <a:off x="327025" y="765175"/>
            <a:ext cx="84899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de-DE" sz="2600" b="1">
                <a:latin typeface="Arial" panose="020B0604020202020204" pitchFamily="34" charset="0"/>
              </a:rPr>
              <a:t>Konstruktionsmerkmale </a:t>
            </a:r>
          </a:p>
        </p:txBody>
      </p:sp>
      <p:sp>
        <p:nvSpPr>
          <p:cNvPr id="11283" name="Textfeld 15"/>
          <p:cNvSpPr txBox="1">
            <a:spLocks noChangeArrowheads="1"/>
          </p:cNvSpPr>
          <p:nvPr/>
        </p:nvSpPr>
        <p:spPr bwMode="auto">
          <a:xfrm>
            <a:off x="7019925" y="4437063"/>
            <a:ext cx="13684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r>
              <a:rPr lang="de-DE" altLang="de-DE" sz="900">
                <a:latin typeface="Arial" panose="020B0604020202020204" pitchFamily="34" charset="0"/>
              </a:rPr>
              <a:t>Abb. 1</a:t>
            </a:r>
          </a:p>
        </p:txBody>
      </p:sp>
      <p:sp>
        <p:nvSpPr>
          <p:cNvPr id="11284"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Konstruktionsmerkmale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11285"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2" name="Textfeld 1"/>
          <p:cNvSpPr txBox="1"/>
          <p:nvPr/>
        </p:nvSpPr>
        <p:spPr>
          <a:xfrm rot="20907569">
            <a:off x="5091113" y="5000625"/>
            <a:ext cx="2232025" cy="368300"/>
          </a:xfrm>
          <a:prstGeom prst="rect">
            <a:avLst/>
          </a:prstGeom>
          <a:noFill/>
        </p:spPr>
        <p:txBody>
          <a:bodyPr>
            <a:spAutoFit/>
          </a:bodyPr>
          <a:lstStyle/>
          <a:p>
            <a:pPr algn="ctr">
              <a:defRPr/>
            </a:pPr>
            <a:r>
              <a:rPr lang="de-DE" sz="1800" b="1" dirty="0">
                <a:solidFill>
                  <a:schemeClr val="tx1">
                    <a:lumMod val="50000"/>
                    <a:lumOff val="50000"/>
                  </a:schemeClr>
                </a:solidFill>
                <a:latin typeface="Arial" charset="0"/>
              </a:rPr>
              <a:t>Fahrerseite</a:t>
            </a:r>
          </a:p>
        </p:txBody>
      </p:sp>
      <p:sp>
        <p:nvSpPr>
          <p:cNvPr id="23" name="Textfeld 22"/>
          <p:cNvSpPr txBox="1"/>
          <p:nvPr/>
        </p:nvSpPr>
        <p:spPr>
          <a:xfrm rot="21074917">
            <a:off x="3573463" y="1817688"/>
            <a:ext cx="2232025" cy="369887"/>
          </a:xfrm>
          <a:prstGeom prst="rect">
            <a:avLst/>
          </a:prstGeom>
          <a:noFill/>
        </p:spPr>
        <p:txBody>
          <a:bodyPr>
            <a:spAutoFit/>
          </a:bodyPr>
          <a:lstStyle/>
          <a:p>
            <a:pPr algn="ctr">
              <a:defRPr/>
            </a:pPr>
            <a:r>
              <a:rPr lang="de-DE" sz="1800" b="1" dirty="0">
                <a:solidFill>
                  <a:schemeClr val="tx1">
                    <a:lumMod val="50000"/>
                    <a:lumOff val="50000"/>
                  </a:schemeClr>
                </a:solidFill>
                <a:latin typeface="Arial" charset="0"/>
              </a:rPr>
              <a:t>Beifahrerseite</a:t>
            </a:r>
          </a:p>
        </p:txBody>
      </p:sp>
      <p:sp>
        <p:nvSpPr>
          <p:cNvPr id="24" name="Textfeld 23"/>
          <p:cNvSpPr txBox="1"/>
          <p:nvPr/>
        </p:nvSpPr>
        <p:spPr>
          <a:xfrm rot="3443332">
            <a:off x="140494" y="4955382"/>
            <a:ext cx="846137" cy="368300"/>
          </a:xfrm>
          <a:prstGeom prst="rect">
            <a:avLst/>
          </a:prstGeom>
          <a:noFill/>
        </p:spPr>
        <p:txBody>
          <a:bodyPr>
            <a:spAutoFit/>
          </a:bodyPr>
          <a:lstStyle/>
          <a:p>
            <a:pPr algn="ctr">
              <a:defRPr/>
            </a:pPr>
            <a:r>
              <a:rPr lang="de-DE" sz="1800" b="1" dirty="0">
                <a:solidFill>
                  <a:schemeClr val="tx1">
                    <a:lumMod val="50000"/>
                    <a:lumOff val="50000"/>
                  </a:schemeClr>
                </a:solidFill>
                <a:latin typeface="Arial" charset="0"/>
              </a:rPr>
              <a:t>Front</a:t>
            </a:r>
          </a:p>
        </p:txBody>
      </p:sp>
      <p:sp>
        <p:nvSpPr>
          <p:cNvPr id="25" name="Textfeld 24"/>
          <p:cNvSpPr txBox="1"/>
          <p:nvPr/>
        </p:nvSpPr>
        <p:spPr>
          <a:xfrm rot="2516877">
            <a:off x="7150100" y="2184400"/>
            <a:ext cx="847725" cy="369888"/>
          </a:xfrm>
          <a:prstGeom prst="rect">
            <a:avLst/>
          </a:prstGeom>
          <a:noFill/>
        </p:spPr>
        <p:txBody>
          <a:bodyPr>
            <a:spAutoFit/>
          </a:bodyPr>
          <a:lstStyle/>
          <a:p>
            <a:pPr algn="ctr">
              <a:defRPr/>
            </a:pPr>
            <a:r>
              <a:rPr lang="de-DE" sz="1800" b="1" dirty="0">
                <a:solidFill>
                  <a:schemeClr val="tx1">
                    <a:lumMod val="50000"/>
                    <a:lumOff val="50000"/>
                  </a:schemeClr>
                </a:solidFill>
                <a:latin typeface="Arial" charset="0"/>
              </a:rPr>
              <a:t>Heck</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4D234847-203B-4B58-8D26-166E9C82D32C}" type="slidenum">
              <a:rPr lang="de-DE" altLang="de-DE" sz="1000" smtClean="0">
                <a:latin typeface="Arial" panose="020B0604020202020204" pitchFamily="34" charset="0"/>
              </a:rPr>
              <a:pPr>
                <a:spcBef>
                  <a:spcPct val="0"/>
                </a:spcBef>
                <a:buClrTx/>
                <a:buSzTx/>
                <a:buFontTx/>
                <a:buNone/>
              </a:pPr>
              <a:t>30</a:t>
            </a:fld>
            <a:endParaRPr lang="de-DE" altLang="de-DE" sz="1000" smtClean="0">
              <a:latin typeface="Arial" panose="020B0604020202020204" pitchFamily="34" charset="0"/>
            </a:endParaRPr>
          </a:p>
        </p:txBody>
      </p:sp>
      <p:sp>
        <p:nvSpPr>
          <p:cNvPr id="9" name="Textfeld 8"/>
          <p:cNvSpPr txBox="1">
            <a:spLocks noChangeArrowheads="1"/>
          </p:cNvSpPr>
          <p:nvPr/>
        </p:nvSpPr>
        <p:spPr bwMode="auto">
          <a:xfrm>
            <a:off x="242888" y="1366838"/>
            <a:ext cx="865981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endParaRPr lang="de-DE" altLang="de-DE" sz="11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In umfassenden Testreihen (Crash-Tests, Beflammung) konnte </a:t>
            </a:r>
            <a:br>
              <a:rPr lang="de-DE" altLang="de-DE" sz="2000">
                <a:latin typeface="Arial" panose="020B0604020202020204" pitchFamily="34" charset="0"/>
              </a:rPr>
            </a:br>
            <a:r>
              <a:rPr lang="de-DE" altLang="de-DE" sz="2000">
                <a:latin typeface="Arial" panose="020B0604020202020204" pitchFamily="34" charset="0"/>
              </a:rPr>
              <a:t>   nachgewiesen werden, dass die Gasbehälter, Leitungen, </a:t>
            </a:r>
            <a:br>
              <a:rPr lang="de-DE" altLang="de-DE" sz="2000">
                <a:latin typeface="Arial" panose="020B0604020202020204" pitchFamily="34" charset="0"/>
              </a:rPr>
            </a:br>
            <a:r>
              <a:rPr lang="de-DE" altLang="de-DE" sz="2000">
                <a:latin typeface="Arial" panose="020B0604020202020204" pitchFamily="34" charset="0"/>
              </a:rPr>
              <a:t>   Verschraubungen und sonstige Ausrüstung auch bei Unfällen größte </a:t>
            </a:r>
            <a:br>
              <a:rPr lang="de-DE" altLang="de-DE" sz="2000">
                <a:latin typeface="Arial" panose="020B0604020202020204" pitchFamily="34" charset="0"/>
              </a:rPr>
            </a:br>
            <a:r>
              <a:rPr lang="de-DE" altLang="de-DE" sz="2000">
                <a:latin typeface="Arial" panose="020B0604020202020204" pitchFamily="34" charset="0"/>
              </a:rPr>
              <a:t>   Sicherheit gewährleisten.</a:t>
            </a:r>
          </a:p>
          <a:p>
            <a:pPr>
              <a:spcBef>
                <a:spcPct val="0"/>
              </a:spcBef>
              <a:buClrTx/>
              <a:buSzTx/>
              <a:buFontTx/>
              <a:buNone/>
            </a:pPr>
            <a:endParaRPr lang="de-DE" altLang="de-DE" sz="12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Die erforderlichen taktischen Maßnahmen bei Störung richten sich</a:t>
            </a:r>
          </a:p>
          <a:p>
            <a:pPr>
              <a:spcBef>
                <a:spcPct val="0"/>
              </a:spcBef>
              <a:buClrTx/>
              <a:buSzTx/>
              <a:buFontTx/>
              <a:buNone/>
            </a:pPr>
            <a:r>
              <a:rPr lang="de-DE" altLang="de-DE" sz="2000">
                <a:latin typeface="Arial" panose="020B0604020202020204" pitchFamily="34" charset="0"/>
              </a:rPr>
              <a:t>   danach, ob Gas austritt, kein Gas austritt oder Gas brennend austritt.</a:t>
            </a:r>
          </a:p>
        </p:txBody>
      </p:sp>
      <p:sp>
        <p:nvSpPr>
          <p:cNvPr id="53252"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53253"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53254" name="Text Box 5"/>
          <p:cNvSpPr txBox="1">
            <a:spLocks noChangeArrowheads="1"/>
          </p:cNvSpPr>
          <p:nvPr/>
        </p:nvSpPr>
        <p:spPr bwMode="auto">
          <a:xfrm>
            <a:off x="1079500" y="765175"/>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Erdgasantrieb</a:t>
            </a:r>
            <a:endParaRPr lang="de-DE" altLang="de-DE" sz="16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blinds(horizontal)">
                                      <p:cBhvr>
                                        <p:cTn id="12" dur="500"/>
                                        <p:tgtEl>
                                          <p:spTgt spid="9">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blinds(horizontal)">
                                      <p:cBhvr>
                                        <p:cTn id="1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393803D9-F2B6-453C-A6D1-0B9FBFFCAC30}" type="slidenum">
              <a:rPr lang="de-DE" altLang="de-DE" sz="1000" smtClean="0">
                <a:latin typeface="Arial" panose="020B0604020202020204" pitchFamily="34" charset="0"/>
              </a:rPr>
              <a:pPr>
                <a:spcBef>
                  <a:spcPct val="0"/>
                </a:spcBef>
                <a:buClrTx/>
                <a:buSzTx/>
                <a:buFontTx/>
                <a:buNone/>
              </a:pPr>
              <a:t>31</a:t>
            </a:fld>
            <a:endParaRPr lang="de-DE" altLang="de-DE" sz="1000" smtClean="0">
              <a:latin typeface="Arial" panose="020B0604020202020204" pitchFamily="34" charset="0"/>
            </a:endParaRPr>
          </a:p>
        </p:txBody>
      </p:sp>
      <p:sp>
        <p:nvSpPr>
          <p:cNvPr id="9" name="Textfeld 8"/>
          <p:cNvSpPr txBox="1">
            <a:spLocks noChangeArrowheads="1"/>
          </p:cNvSpPr>
          <p:nvPr/>
        </p:nvSpPr>
        <p:spPr bwMode="auto">
          <a:xfrm>
            <a:off x="304800" y="1185863"/>
            <a:ext cx="87312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Gas (Druckwasserstoff)</a:t>
            </a:r>
          </a:p>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Wasserstoff ist das leichteste Gas (14-mal leichter als Luft)</a:t>
            </a:r>
          </a:p>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Verflüchtigt sich im Freien sehr schnell</a:t>
            </a:r>
          </a:p>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Notwendige Energie zum Zünden sehr gering</a:t>
            </a:r>
          </a:p>
          <a:p>
            <a:pPr>
              <a:lnSpc>
                <a:spcPct val="150000"/>
              </a:lnSpc>
              <a:spcBef>
                <a:spcPct val="0"/>
              </a:spcBef>
              <a:buClrTx/>
              <a:buSzTx/>
              <a:buFont typeface="Wingdings" panose="05000000000000000000" pitchFamily="2" charset="2"/>
              <a:buChar char="§"/>
            </a:pPr>
            <a:r>
              <a:rPr lang="de-DE" altLang="de-DE" sz="2000">
                <a:latin typeface="Arial" panose="020B0604020202020204" pitchFamily="34" charset="0"/>
              </a:rPr>
              <a:t> Wasserstoff wird nicht odoriert </a:t>
            </a:r>
          </a:p>
          <a:p>
            <a:pPr>
              <a:lnSpc>
                <a:spcPct val="150000"/>
              </a:lnSpc>
              <a:spcBef>
                <a:spcPct val="0"/>
              </a:spcBef>
              <a:buClrTx/>
              <a:buSzTx/>
              <a:buFontTx/>
              <a:buNone/>
            </a:pPr>
            <a:endParaRPr lang="de-DE" altLang="de-DE" sz="5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Bezeichnung: H2 (Liquid Hydrogen), CGH2 (Compressed Hydrogen),    </a:t>
            </a:r>
            <a:br>
              <a:rPr lang="de-DE" altLang="de-DE" sz="2000">
                <a:latin typeface="Arial" panose="020B0604020202020204" pitchFamily="34" charset="0"/>
              </a:rPr>
            </a:br>
            <a:r>
              <a:rPr lang="de-DE" altLang="de-DE" sz="2000">
                <a:latin typeface="Arial" panose="020B0604020202020204" pitchFamily="34" charset="0"/>
              </a:rPr>
              <a:t>   F-Cell 2, Necar oder Hydrogen</a:t>
            </a:r>
          </a:p>
        </p:txBody>
      </p:sp>
      <p:sp>
        <p:nvSpPr>
          <p:cNvPr id="54276" name="Text Box 5"/>
          <p:cNvSpPr txBox="1">
            <a:spLocks noChangeArrowheads="1"/>
          </p:cNvSpPr>
          <p:nvPr/>
        </p:nvSpPr>
        <p:spPr bwMode="auto">
          <a:xfrm>
            <a:off x="1079500" y="692150"/>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Wasserstoffantrieb</a:t>
            </a:r>
            <a:endParaRPr lang="de-DE" altLang="de-DE" sz="1600">
              <a:latin typeface="Arial" panose="020B0604020202020204" pitchFamily="34" charset="0"/>
            </a:endParaRPr>
          </a:p>
        </p:txBody>
      </p:sp>
      <p:pic>
        <p:nvPicPr>
          <p:cNvPr id="11" name="Grafik 10" descr="Benzin 9.jpg"/>
          <p:cNvPicPr>
            <a:picLocks noChangeAspect="1"/>
          </p:cNvPicPr>
          <p:nvPr/>
        </p:nvPicPr>
        <p:blipFill>
          <a:blip r:embed="rId3">
            <a:extLst>
              <a:ext uri="{28A0092B-C50C-407E-A947-70E740481C1C}">
                <a14:useLocalDpi xmlns:a14="http://schemas.microsoft.com/office/drawing/2010/main" val="0"/>
              </a:ext>
            </a:extLst>
          </a:blip>
          <a:srcRect l="5956" t="3903" r="4727" b="55112"/>
          <a:stretch>
            <a:fillRect/>
          </a:stretch>
        </p:blipFill>
        <p:spPr bwMode="auto">
          <a:xfrm>
            <a:off x="5580063" y="4005263"/>
            <a:ext cx="31892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descr="Benzin 9.jpg"/>
          <p:cNvPicPr>
            <a:picLocks noChangeAspect="1"/>
          </p:cNvPicPr>
          <p:nvPr/>
        </p:nvPicPr>
        <p:blipFill>
          <a:blip r:embed="rId4">
            <a:extLst>
              <a:ext uri="{28A0092B-C50C-407E-A947-70E740481C1C}">
                <a14:useLocalDpi xmlns:a14="http://schemas.microsoft.com/office/drawing/2010/main" val="0"/>
              </a:ext>
            </a:extLst>
          </a:blip>
          <a:srcRect l="2977" t="58549" r="28545" b="14128"/>
          <a:stretch>
            <a:fillRect/>
          </a:stretch>
        </p:blipFill>
        <p:spPr bwMode="auto">
          <a:xfrm>
            <a:off x="539750" y="4581525"/>
            <a:ext cx="28384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Grafik 13" descr="Benzin 1.jpg"/>
          <p:cNvPicPr preferRelativeResize="0">
            <a:picLocks/>
          </p:cNvPicPr>
          <p:nvPr/>
        </p:nvPicPr>
        <p:blipFill>
          <a:blip r:embed="rId5">
            <a:extLst>
              <a:ext uri="{28A0092B-C50C-407E-A947-70E740481C1C}">
                <a14:useLocalDpi xmlns:a14="http://schemas.microsoft.com/office/drawing/2010/main" val="0"/>
              </a:ext>
            </a:extLst>
          </a:blip>
          <a:srcRect l="9584" t="45641" r="4160" b="40668"/>
          <a:stretch>
            <a:fillRect/>
          </a:stretch>
        </p:blipFill>
        <p:spPr bwMode="auto">
          <a:xfrm>
            <a:off x="7292975" y="1306513"/>
            <a:ext cx="13684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ieren 15"/>
          <p:cNvGrpSpPr>
            <a:grpSpLocks/>
          </p:cNvGrpSpPr>
          <p:nvPr/>
        </p:nvGrpSpPr>
        <p:grpSpPr bwMode="auto">
          <a:xfrm>
            <a:off x="3635375" y="4581525"/>
            <a:ext cx="1763713" cy="1670050"/>
            <a:chOff x="3635896" y="4653136"/>
            <a:chExt cx="1763848" cy="1670992"/>
          </a:xfrm>
        </p:grpSpPr>
        <p:pic>
          <p:nvPicPr>
            <p:cNvPr id="54287" name="Grafik 12" descr="Benzin 11.jpg"/>
            <p:cNvPicPr>
              <a:picLocks noChangeAspect="1"/>
            </p:cNvPicPr>
            <p:nvPr/>
          </p:nvPicPr>
          <p:blipFill>
            <a:blip r:embed="rId6">
              <a:extLst>
                <a:ext uri="{28A0092B-C50C-407E-A947-70E740481C1C}">
                  <a14:useLocalDpi xmlns:a14="http://schemas.microsoft.com/office/drawing/2010/main" val="0"/>
                </a:ext>
              </a:extLst>
            </a:blip>
            <a:srcRect l="18076" t="2835" b="83862"/>
            <a:stretch>
              <a:fillRect/>
            </a:stretch>
          </p:blipFill>
          <p:spPr bwMode="auto">
            <a:xfrm>
              <a:off x="3635896" y="4653136"/>
              <a:ext cx="176384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8" name="Textfeld 14"/>
            <p:cNvSpPr txBox="1">
              <a:spLocks noChangeArrowheads="1"/>
            </p:cNvSpPr>
            <p:nvPr/>
          </p:nvSpPr>
          <p:spPr bwMode="auto">
            <a:xfrm>
              <a:off x="4067944" y="6093296"/>
              <a:ext cx="10081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endParaRPr lang="de-DE" altLang="de-DE" sz="900">
                <a:latin typeface="Arial" panose="020B0604020202020204" pitchFamily="34" charset="0"/>
              </a:endParaRPr>
            </a:p>
          </p:txBody>
        </p:sp>
      </p:grpSp>
      <p:sp>
        <p:nvSpPr>
          <p:cNvPr id="17" name="Textfeld 16"/>
          <p:cNvSpPr txBox="1">
            <a:spLocks noChangeArrowheads="1"/>
          </p:cNvSpPr>
          <p:nvPr/>
        </p:nvSpPr>
        <p:spPr bwMode="auto">
          <a:xfrm>
            <a:off x="468313" y="6294438"/>
            <a:ext cx="1008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37</a:t>
            </a:r>
          </a:p>
        </p:txBody>
      </p:sp>
      <p:sp>
        <p:nvSpPr>
          <p:cNvPr id="35850" name="Textfeld 13"/>
          <p:cNvSpPr txBox="1">
            <a:spLocks noChangeArrowheads="1"/>
          </p:cNvSpPr>
          <p:nvPr/>
        </p:nvSpPr>
        <p:spPr bwMode="auto">
          <a:xfrm>
            <a:off x="7366000" y="2170113"/>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r>
              <a:rPr lang="de-DE" altLang="de-DE" sz="900">
                <a:latin typeface="Arial" panose="020B0604020202020204" pitchFamily="34" charset="0"/>
              </a:rPr>
              <a:t>Abb. 36</a:t>
            </a:r>
          </a:p>
        </p:txBody>
      </p:sp>
      <p:sp>
        <p:nvSpPr>
          <p:cNvPr id="15" name="Textfeld 14"/>
          <p:cNvSpPr txBox="1">
            <a:spLocks noChangeArrowheads="1"/>
          </p:cNvSpPr>
          <p:nvPr/>
        </p:nvSpPr>
        <p:spPr bwMode="auto">
          <a:xfrm>
            <a:off x="3563938" y="5648325"/>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38</a:t>
            </a:r>
          </a:p>
        </p:txBody>
      </p:sp>
      <p:sp>
        <p:nvSpPr>
          <p:cNvPr id="16" name="Textfeld 15"/>
          <p:cNvSpPr txBox="1">
            <a:spLocks noChangeArrowheads="1"/>
          </p:cNvSpPr>
          <p:nvPr/>
        </p:nvSpPr>
        <p:spPr bwMode="auto">
          <a:xfrm>
            <a:off x="7451725" y="6237288"/>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r>
              <a:rPr lang="de-DE" altLang="de-DE" sz="900">
                <a:latin typeface="Arial" panose="020B0604020202020204" pitchFamily="34" charset="0"/>
              </a:rPr>
              <a:t>Abb. 39</a:t>
            </a:r>
          </a:p>
        </p:txBody>
      </p:sp>
      <p:sp>
        <p:nvSpPr>
          <p:cNvPr id="54285"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54286"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5847"/>
                                        </p:tgtEl>
                                        <p:attrNameLst>
                                          <p:attrName>style.visibility</p:attrName>
                                        </p:attrNameLst>
                                      </p:cBhvr>
                                      <p:to>
                                        <p:strVal val="visible"/>
                                      </p:to>
                                    </p:set>
                                    <p:animEffect transition="in" filter="blinds(horizontal)">
                                      <p:cBhvr>
                                        <p:cTn id="10" dur="500"/>
                                        <p:tgtEl>
                                          <p:spTgt spid="358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5850"/>
                                        </p:tgtEl>
                                        <p:attrNameLst>
                                          <p:attrName>style.visibility</p:attrName>
                                        </p:attrNameLst>
                                      </p:cBhvr>
                                      <p:to>
                                        <p:strVal val="visible"/>
                                      </p:to>
                                    </p:set>
                                    <p:animEffect transition="in" filter="blinds(horizontal)">
                                      <p:cBhvr>
                                        <p:cTn id="13" dur="500"/>
                                        <p:tgtEl>
                                          <p:spTgt spid="358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linds(horizontal)">
                                      <p:cBhvr>
                                        <p:cTn id="18" dur="500"/>
                                        <p:tgtEl>
                                          <p:spTgt spid="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blinds(horizontal)">
                                      <p:cBhvr>
                                        <p:cTn id="23" dur="500"/>
                                        <p:tgtEl>
                                          <p:spTgt spid="9">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blinds(horizontal)">
                                      <p:cBhvr>
                                        <p:cTn id="28" dur="500"/>
                                        <p:tgtEl>
                                          <p:spTgt spid="9">
                                            <p:txEl>
                                              <p:pRg st="3" end="3"/>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blinds(horizontal)">
                                      <p:cBhvr>
                                        <p:cTn id="33" dur="500"/>
                                        <p:tgtEl>
                                          <p:spTgt spid="9">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9">
                                            <p:txEl>
                                              <p:pRg st="6" end="6"/>
                                            </p:txEl>
                                          </p:spTgt>
                                        </p:tgtEl>
                                        <p:attrNameLst>
                                          <p:attrName>style.visibility</p:attrName>
                                        </p:attrNameLst>
                                      </p:cBhvr>
                                      <p:to>
                                        <p:strVal val="visible"/>
                                      </p:to>
                                    </p:set>
                                    <p:animEffect transition="in" filter="blinds(horizontal)">
                                      <p:cBhvr>
                                        <p:cTn id="38" dur="500"/>
                                        <p:tgtEl>
                                          <p:spTgt spid="9">
                                            <p:txEl>
                                              <p:pRg st="6" end="6"/>
                                            </p:txEl>
                                          </p:spTgt>
                                        </p:tgtEl>
                                      </p:cBhvr>
                                    </p:animEffect>
                                  </p:childTnLst>
                                </p:cTn>
                              </p:par>
                            </p:childTnLst>
                          </p:cTn>
                        </p:par>
                        <p:par>
                          <p:cTn id="39" fill="hold" nodeType="afterGroup">
                            <p:stCondLst>
                              <p:cond delay="500"/>
                            </p:stCondLst>
                            <p:childTnLst>
                              <p:par>
                                <p:cTn id="40" presetID="3" presetClass="entr" presetSubtype="1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par>
                                <p:cTn id="43" presetID="3" presetClass="entr" presetSubtype="1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linds(horizontal)">
                                      <p:cBhvr>
                                        <p:cTn id="45" dur="500"/>
                                        <p:tgtEl>
                                          <p:spTgt spid="11"/>
                                        </p:tgtEl>
                                      </p:cBhvr>
                                    </p:animEffect>
                                  </p:childTnLst>
                                </p:cTn>
                              </p:par>
                              <p:par>
                                <p:cTn id="46" presetID="3" presetClass="entr" presetSubtype="1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linds(horizontal)">
                                      <p:cBhvr>
                                        <p:cTn id="48" dur="500"/>
                                        <p:tgtEl>
                                          <p:spTgt spid="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linds(horizontal)">
                                      <p:cBhvr>
                                        <p:cTn id="51" dur="500"/>
                                        <p:tgtEl>
                                          <p:spTgt spid="17"/>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linds(horizontal)">
                                      <p:cBhvr>
                                        <p:cTn id="54" dur="500"/>
                                        <p:tgtEl>
                                          <p:spTgt spid="15"/>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850"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a:spLocks noChangeArrowheads="1"/>
          </p:cNvSpPr>
          <p:nvPr/>
        </p:nvSpPr>
        <p:spPr bwMode="auto">
          <a:xfrm>
            <a:off x="304800" y="912813"/>
            <a:ext cx="865981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800100" indent="-34290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 typeface="Arial" panose="020B0604020202020204" pitchFamily="34" charset="0"/>
              <a:buNone/>
            </a:pPr>
            <a:endParaRPr lang="de-DE" altLang="de-DE" sz="20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Zur Speicherung von Wasserstoff sind gegenwärtig zwei unterschiedliche </a:t>
            </a:r>
            <a:br>
              <a:rPr lang="de-DE" altLang="de-DE" sz="2000">
                <a:latin typeface="Arial" panose="020B0604020202020204" pitchFamily="34" charset="0"/>
              </a:rPr>
            </a:br>
            <a:r>
              <a:rPr lang="de-DE" altLang="de-DE" sz="2000">
                <a:latin typeface="Arial" panose="020B0604020202020204" pitchFamily="34" charset="0"/>
              </a:rPr>
              <a:t>   Systeme verfügbar:</a:t>
            </a:r>
          </a:p>
          <a:p>
            <a:pPr lvl="1">
              <a:spcBef>
                <a:spcPct val="0"/>
              </a:spcBef>
              <a:buClrTx/>
              <a:buFont typeface="Symbol" panose="05050102010706020507" pitchFamily="18" charset="2"/>
              <a:buChar char="-"/>
            </a:pPr>
            <a:r>
              <a:rPr lang="de-DE" altLang="de-DE" sz="2000">
                <a:latin typeface="Arial" panose="020B0604020202020204" pitchFamily="34" charset="0"/>
              </a:rPr>
              <a:t>Druckwasserstoffspeicherung (vergleichbar Erdgasspeicherung, allerdings Drücke bis zu 700 bar, Sicherheitseinrichtungen vergleichbar mit denen eines Erdgasfahrzeuges)</a:t>
            </a:r>
          </a:p>
          <a:p>
            <a:pPr lvl="1">
              <a:spcBef>
                <a:spcPct val="0"/>
              </a:spcBef>
              <a:buClrTx/>
              <a:buFont typeface="Symbol" panose="05050102010706020507" pitchFamily="18" charset="2"/>
              <a:buChar char="-"/>
            </a:pPr>
            <a:r>
              <a:rPr lang="de-DE" altLang="de-DE" sz="2000" i="1">
                <a:latin typeface="Arial" panose="020B0604020202020204" pitchFamily="34" charset="0"/>
              </a:rPr>
              <a:t>Flüssigwasserstoffspeicherung (-253 °C in speziellen Tanks)</a:t>
            </a:r>
          </a:p>
          <a:p>
            <a:pPr>
              <a:spcBef>
                <a:spcPct val="0"/>
              </a:spcBef>
              <a:buClrTx/>
              <a:buSzTx/>
              <a:buFontTx/>
              <a:buNone/>
            </a:pPr>
            <a:endParaRPr lang="de-DE" altLang="de-DE" sz="20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Unabhängig davon, wie der Wasserstoff im Fahrzeug gespeichert wird, </a:t>
            </a:r>
            <a:br>
              <a:rPr lang="de-DE" altLang="de-DE" sz="2000">
                <a:latin typeface="Arial" panose="020B0604020202020204" pitchFamily="34" charset="0"/>
              </a:rPr>
            </a:br>
            <a:r>
              <a:rPr lang="de-DE" altLang="de-DE" sz="2000">
                <a:latin typeface="Arial" panose="020B0604020202020204" pitchFamily="34" charset="0"/>
              </a:rPr>
              <a:t>   gibt es zwei grundsätzliche Antriebskonzepte:</a:t>
            </a:r>
          </a:p>
          <a:p>
            <a:pPr lvl="1">
              <a:spcBef>
                <a:spcPct val="0"/>
              </a:spcBef>
              <a:buClrTx/>
              <a:buFont typeface="Symbol" panose="05050102010706020507" pitchFamily="18" charset="2"/>
              <a:buChar char="-"/>
            </a:pPr>
            <a:r>
              <a:rPr lang="de-DE" altLang="de-DE" sz="2000" i="1">
                <a:latin typeface="Arial" panose="020B0604020202020204" pitchFamily="34" charset="0"/>
              </a:rPr>
              <a:t>Wasserstoff als Treibstoff in herkömmlichen Verbrennungsmotoren</a:t>
            </a:r>
          </a:p>
          <a:p>
            <a:pPr lvl="1">
              <a:spcBef>
                <a:spcPct val="0"/>
              </a:spcBef>
              <a:buClrTx/>
              <a:buFont typeface="Symbol" panose="05050102010706020507" pitchFamily="18" charset="2"/>
              <a:buChar char="-"/>
            </a:pPr>
            <a:r>
              <a:rPr lang="de-DE" altLang="de-DE" sz="2000">
                <a:latin typeface="Arial" panose="020B0604020202020204" pitchFamily="34" charset="0"/>
              </a:rPr>
              <a:t>Wasserstoff als Energielieferant für sogenannte Brennstoffzellen</a:t>
            </a:r>
          </a:p>
          <a:p>
            <a:pPr lvl="1">
              <a:spcBef>
                <a:spcPct val="0"/>
              </a:spcBef>
              <a:buClrTx/>
              <a:buFont typeface="Courier New" panose="02070309020205020404" pitchFamily="49" charset="0"/>
              <a:buChar char="o"/>
            </a:pPr>
            <a:endParaRPr lang="de-DE" altLang="de-DE" sz="20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Die erforderlichen taktischen Maßnahmen bei Störung richten sich</a:t>
            </a:r>
          </a:p>
          <a:p>
            <a:pPr>
              <a:spcBef>
                <a:spcPct val="0"/>
              </a:spcBef>
              <a:buClrTx/>
              <a:buSzTx/>
              <a:buFontTx/>
              <a:buNone/>
            </a:pPr>
            <a:r>
              <a:rPr lang="de-DE" altLang="de-DE" sz="2000">
                <a:latin typeface="Arial" panose="020B0604020202020204" pitchFamily="34" charset="0"/>
              </a:rPr>
              <a:t>   danach, ob Gas austritt, kein Gas austritt oder Gas brennend austritt.</a:t>
            </a:r>
          </a:p>
        </p:txBody>
      </p:sp>
      <p:sp>
        <p:nvSpPr>
          <p:cNvPr id="56323"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CC6D1FD2-850B-49AF-B08D-C1762106A8A3}" type="slidenum">
              <a:rPr lang="de-DE" altLang="de-DE" sz="1000" smtClean="0">
                <a:latin typeface="Arial" panose="020B0604020202020204" pitchFamily="34" charset="0"/>
              </a:rPr>
              <a:pPr>
                <a:spcBef>
                  <a:spcPct val="0"/>
                </a:spcBef>
                <a:buClrTx/>
                <a:buSzTx/>
                <a:buFontTx/>
                <a:buNone/>
              </a:pPr>
              <a:t>32</a:t>
            </a:fld>
            <a:endParaRPr lang="de-DE" altLang="de-DE" sz="1000" smtClean="0">
              <a:latin typeface="Arial" panose="020B0604020202020204" pitchFamily="34" charset="0"/>
            </a:endParaRPr>
          </a:p>
        </p:txBody>
      </p:sp>
      <p:sp>
        <p:nvSpPr>
          <p:cNvPr id="56324"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56325"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2" end="2"/>
                                            </p:txEl>
                                          </p:spTgt>
                                        </p:tgtEl>
                                        <p:attrNameLst>
                                          <p:attrName>style.visibility</p:attrName>
                                        </p:attrNameLst>
                                      </p:cBhvr>
                                      <p:to>
                                        <p:strVal val="visible"/>
                                      </p:to>
                                    </p:set>
                                    <p:animEffect transition="in" filter="blinds(horizontal)">
                                      <p:cBhvr>
                                        <p:cTn id="10" dur="500"/>
                                        <p:tgtEl>
                                          <p:spTgt spid="9">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animEffect transition="in" filter="blinds(horizontal)">
                                      <p:cBhvr>
                                        <p:cTn id="13" dur="500"/>
                                        <p:tgtEl>
                                          <p:spTgt spid="9">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9">
                                            <p:txEl>
                                              <p:pRg st="5" end="5"/>
                                            </p:txEl>
                                          </p:spTgt>
                                        </p:tgtEl>
                                        <p:attrNameLst>
                                          <p:attrName>style.visibility</p:attrName>
                                        </p:attrNameLst>
                                      </p:cBhvr>
                                      <p:to>
                                        <p:strVal val="visible"/>
                                      </p:to>
                                    </p:set>
                                    <p:animEffect transition="in" filter="blinds(horizontal)">
                                      <p:cBhvr>
                                        <p:cTn id="18" dur="500"/>
                                        <p:tgtEl>
                                          <p:spTgt spid="9">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blinds(horizontal)">
                                      <p:cBhvr>
                                        <p:cTn id="21" dur="500"/>
                                        <p:tgtEl>
                                          <p:spTgt spid="9">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9">
                                            <p:txEl>
                                              <p:pRg st="7" end="7"/>
                                            </p:txEl>
                                          </p:spTgt>
                                        </p:tgtEl>
                                        <p:attrNameLst>
                                          <p:attrName>style.visibility</p:attrName>
                                        </p:attrNameLst>
                                      </p:cBhvr>
                                      <p:to>
                                        <p:strVal val="visible"/>
                                      </p:to>
                                    </p:set>
                                    <p:animEffect transition="in" filter="blinds(horizontal)">
                                      <p:cBhvr>
                                        <p:cTn id="24" dur="500"/>
                                        <p:tgtEl>
                                          <p:spTgt spid="9">
                                            <p:txEl>
                                              <p:pRg st="7" end="7"/>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animEffect transition="in" filter="blinds(horizontal)">
                                      <p:cBhvr>
                                        <p:cTn id="29" dur="500"/>
                                        <p:tgtEl>
                                          <p:spTgt spid="9">
                                            <p:txEl>
                                              <p:pRg st="9" end="9"/>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blinds(horizontal)">
                                      <p:cBhvr>
                                        <p:cTn id="32"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9337E8D8-CBCA-44D7-9974-7F0F5E608E66}" type="slidenum">
              <a:rPr lang="de-DE" altLang="de-DE" sz="1000" smtClean="0">
                <a:latin typeface="Arial" panose="020B0604020202020204" pitchFamily="34" charset="0"/>
              </a:rPr>
              <a:pPr>
                <a:spcBef>
                  <a:spcPct val="0"/>
                </a:spcBef>
                <a:buClrTx/>
                <a:buSzTx/>
                <a:buFontTx/>
                <a:buNone/>
              </a:pPr>
              <a:t>33</a:t>
            </a:fld>
            <a:endParaRPr lang="de-DE" altLang="de-DE" sz="1000" smtClean="0">
              <a:latin typeface="Arial" panose="020B0604020202020204" pitchFamily="34" charset="0"/>
            </a:endParaRPr>
          </a:p>
        </p:txBody>
      </p:sp>
      <p:sp>
        <p:nvSpPr>
          <p:cNvPr id="58371" name="Text Box 5"/>
          <p:cNvSpPr txBox="1">
            <a:spLocks noChangeArrowheads="1"/>
          </p:cNvSpPr>
          <p:nvPr/>
        </p:nvSpPr>
        <p:spPr bwMode="auto">
          <a:xfrm>
            <a:off x="1079500" y="765175"/>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Elektroantrieb/Elektrohybridantrieb</a:t>
            </a:r>
            <a:endParaRPr lang="de-DE" altLang="de-DE" sz="1600">
              <a:latin typeface="Arial" panose="020B0604020202020204" pitchFamily="34" charset="0"/>
            </a:endParaRPr>
          </a:p>
        </p:txBody>
      </p:sp>
      <p:grpSp>
        <p:nvGrpSpPr>
          <p:cNvPr id="2" name="Gruppieren 17"/>
          <p:cNvGrpSpPr>
            <a:grpSpLocks/>
          </p:cNvGrpSpPr>
          <p:nvPr/>
        </p:nvGrpSpPr>
        <p:grpSpPr bwMode="auto">
          <a:xfrm>
            <a:off x="468313" y="1700213"/>
            <a:ext cx="8069262" cy="2635250"/>
            <a:chOff x="467544" y="3861048"/>
            <a:chExt cx="8069943" cy="2635387"/>
          </a:xfrm>
        </p:grpSpPr>
        <p:pic>
          <p:nvPicPr>
            <p:cNvPr id="58376" name="Grafik 15" descr="ampera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861048"/>
              <a:ext cx="8069943" cy="26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feld 16"/>
            <p:cNvSpPr txBox="1">
              <a:spLocks noChangeArrowheads="1"/>
            </p:cNvSpPr>
            <p:nvPr/>
          </p:nvSpPr>
          <p:spPr bwMode="auto">
            <a:xfrm>
              <a:off x="6588135" y="6237312"/>
              <a:ext cx="19442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r>
                <a:rPr lang="de-DE" altLang="de-DE" sz="900">
                  <a:latin typeface="Arial" panose="020B0604020202020204" pitchFamily="34" charset="0"/>
                </a:rPr>
                <a:t>Abb. 40</a:t>
              </a:r>
            </a:p>
          </p:txBody>
        </p:sp>
      </p:grpSp>
      <p:sp>
        <p:nvSpPr>
          <p:cNvPr id="58373"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58374"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37896" name="Rechteck 2"/>
          <p:cNvSpPr>
            <a:spLocks noChangeArrowheads="1"/>
          </p:cNvSpPr>
          <p:nvPr/>
        </p:nvSpPr>
        <p:spPr bwMode="auto">
          <a:xfrm>
            <a:off x="323850" y="4652963"/>
            <a:ext cx="84423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2000">
                <a:latin typeface="Arial" panose="020B0604020202020204" pitchFamily="34" charset="0"/>
              </a:rPr>
              <a:t>Elektro- oder Elektrohybridfahrzeuge verfügen zusätzlich zur normalen </a:t>
            </a:r>
            <a:br>
              <a:rPr lang="de-DE" altLang="de-DE" sz="2000">
                <a:latin typeface="Arial" panose="020B0604020202020204" pitchFamily="34" charset="0"/>
              </a:rPr>
            </a:br>
            <a:r>
              <a:rPr lang="de-DE" altLang="de-DE" sz="2000">
                <a:latin typeface="Arial" panose="020B0604020202020204" pitchFamily="34" charset="0"/>
              </a:rPr>
              <a:t>12 V Batterie über Hochvoltbatterien mit einer Nennspannung von bis zu 700 V Gleichspannung.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896"/>
                                        </p:tgtEl>
                                        <p:attrNameLst>
                                          <p:attrName>style.visibility</p:attrName>
                                        </p:attrNameLst>
                                      </p:cBhvr>
                                      <p:to>
                                        <p:strVal val="visible"/>
                                      </p:to>
                                    </p:set>
                                    <p:animEffect transition="in" filter="blinds(horizontal)">
                                      <p:cBhvr>
                                        <p:cTn id="12" dur="5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CCC9774B-0791-42BD-81DD-D8987EB6EDAB}" type="slidenum">
              <a:rPr lang="de-DE" altLang="de-DE" sz="1000" smtClean="0">
                <a:latin typeface="Arial" panose="020B0604020202020204" pitchFamily="34" charset="0"/>
              </a:rPr>
              <a:pPr>
                <a:spcBef>
                  <a:spcPct val="0"/>
                </a:spcBef>
                <a:buClrTx/>
                <a:buSzTx/>
                <a:buFontTx/>
                <a:buNone/>
              </a:pPr>
              <a:t>34</a:t>
            </a:fld>
            <a:endParaRPr lang="de-DE" altLang="de-DE" sz="1000" smtClean="0">
              <a:latin typeface="Arial" panose="020B0604020202020204" pitchFamily="34" charset="0"/>
            </a:endParaRPr>
          </a:p>
        </p:txBody>
      </p:sp>
      <p:sp>
        <p:nvSpPr>
          <p:cNvPr id="9" name="Textfeld 8"/>
          <p:cNvSpPr txBox="1">
            <a:spLocks noChangeArrowheads="1"/>
          </p:cNvSpPr>
          <p:nvPr/>
        </p:nvSpPr>
        <p:spPr bwMode="auto">
          <a:xfrm>
            <a:off x="304800" y="1268413"/>
            <a:ext cx="85344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 typeface="Wingdings" panose="05000000000000000000" pitchFamily="2" charset="2"/>
              <a:buChar char="§"/>
            </a:pPr>
            <a:r>
              <a:rPr lang="de-DE" altLang="de-DE" sz="2000">
                <a:latin typeface="Arial" panose="020B0604020202020204" pitchFamily="34" charset="0"/>
              </a:rPr>
              <a:t> Die Hochvoltbatterien verfügen über Schutzrelais, die den Stromfluss </a:t>
            </a:r>
            <a:br>
              <a:rPr lang="de-DE" altLang="de-DE" sz="2000">
                <a:latin typeface="Arial" panose="020B0604020202020204" pitchFamily="34" charset="0"/>
              </a:rPr>
            </a:br>
            <a:r>
              <a:rPr lang="de-DE" altLang="de-DE" sz="2000">
                <a:latin typeface="Arial" panose="020B0604020202020204" pitchFamily="34" charset="0"/>
              </a:rPr>
              <a:t>   aus der Hochvoltbatterie unterbinden, wenn die Zündung des </a:t>
            </a:r>
            <a:br>
              <a:rPr lang="de-DE" altLang="de-DE" sz="2000">
                <a:latin typeface="Arial" panose="020B0604020202020204" pitchFamily="34" charset="0"/>
              </a:rPr>
            </a:br>
            <a:r>
              <a:rPr lang="de-DE" altLang="de-DE" sz="2000">
                <a:latin typeface="Arial" panose="020B0604020202020204" pitchFamily="34" charset="0"/>
              </a:rPr>
              <a:t>   Fahrzeuges ausgeschaltet oder ein Unfall erkannt ist.</a:t>
            </a:r>
          </a:p>
          <a:p>
            <a:pPr>
              <a:spcBef>
                <a:spcPct val="0"/>
              </a:spcBef>
              <a:buClrTx/>
              <a:buSzTx/>
              <a:buFontTx/>
              <a:buNone/>
            </a:pPr>
            <a:endParaRPr lang="de-DE" altLang="de-DE" sz="20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Das Hochvoltnetz ist galvanisch vom normalen Bordnetz getrennt.</a:t>
            </a:r>
          </a:p>
          <a:p>
            <a:pPr>
              <a:spcBef>
                <a:spcPct val="0"/>
              </a:spcBef>
              <a:buClrTx/>
              <a:buSzTx/>
              <a:buFontTx/>
              <a:buNone/>
            </a:pPr>
            <a:endParaRPr lang="de-DE" altLang="de-DE" sz="2000">
              <a:latin typeface="Arial" panose="020B0604020202020204" pitchFamily="34" charset="0"/>
            </a:endParaRPr>
          </a:p>
          <a:p>
            <a:pPr>
              <a:spcBef>
                <a:spcPct val="0"/>
              </a:spcBef>
              <a:buClrTx/>
              <a:buSzTx/>
              <a:buFont typeface="Wingdings" panose="05000000000000000000" pitchFamily="2" charset="2"/>
              <a:buChar char="§"/>
            </a:pPr>
            <a:r>
              <a:rPr lang="de-DE" altLang="de-DE" sz="2000">
                <a:latin typeface="Arial" panose="020B0604020202020204" pitchFamily="34" charset="0"/>
              </a:rPr>
              <a:t> Hochvoltkomponenten sind in der Regel mit Warnaufklebern versehen </a:t>
            </a:r>
            <a:br>
              <a:rPr lang="de-DE" altLang="de-DE" sz="2000">
                <a:latin typeface="Arial" panose="020B0604020202020204" pitchFamily="34" charset="0"/>
              </a:rPr>
            </a:br>
            <a:r>
              <a:rPr lang="de-DE" altLang="de-DE" sz="2000">
                <a:latin typeface="Arial" panose="020B0604020202020204" pitchFamily="34" charset="0"/>
              </a:rPr>
              <a:t>   und berührungssicher ausgeführt.</a:t>
            </a:r>
          </a:p>
          <a:p>
            <a:pPr>
              <a:spcBef>
                <a:spcPct val="0"/>
              </a:spcBef>
              <a:buClrTx/>
              <a:buSzTx/>
              <a:buFont typeface="Arial" panose="020B0604020202020204" pitchFamily="34" charset="0"/>
              <a:buNone/>
            </a:pPr>
            <a:r>
              <a:rPr lang="de-DE" altLang="de-DE" sz="2000">
                <a:latin typeface="Arial" panose="020B0604020202020204" pitchFamily="34" charset="0"/>
              </a:rPr>
              <a:t> </a:t>
            </a:r>
          </a:p>
          <a:p>
            <a:pPr>
              <a:spcBef>
                <a:spcPct val="0"/>
              </a:spcBef>
              <a:buClrTx/>
              <a:buSzTx/>
              <a:buFont typeface="Wingdings" panose="05000000000000000000" pitchFamily="2" charset="2"/>
              <a:buChar char="§"/>
            </a:pPr>
            <a:r>
              <a:rPr lang="de-DE" altLang="de-DE" sz="2000">
                <a:latin typeface="Arial" panose="020B0604020202020204" pitchFamily="34" charset="0"/>
              </a:rPr>
              <a:t> Leitungsüberwachung, Berührungsschutz</a:t>
            </a:r>
          </a:p>
          <a:p>
            <a:pPr>
              <a:spcBef>
                <a:spcPct val="0"/>
              </a:spcBef>
              <a:buClrTx/>
              <a:buSzTx/>
              <a:buFontTx/>
              <a:buNone/>
            </a:pPr>
            <a:endParaRPr lang="de-DE" altLang="de-DE" sz="2000">
              <a:latin typeface="Arial" panose="020B0604020202020204" pitchFamily="34" charset="0"/>
            </a:endParaRPr>
          </a:p>
        </p:txBody>
      </p:sp>
      <p:grpSp>
        <p:nvGrpSpPr>
          <p:cNvPr id="2" name="Gruppieren 10"/>
          <p:cNvGrpSpPr>
            <a:grpSpLocks/>
          </p:cNvGrpSpPr>
          <p:nvPr/>
        </p:nvGrpSpPr>
        <p:grpSpPr bwMode="auto">
          <a:xfrm>
            <a:off x="5329238" y="3933825"/>
            <a:ext cx="2914650" cy="2232025"/>
            <a:chOff x="4716334" y="4293096"/>
            <a:chExt cx="2915830" cy="2232248"/>
          </a:xfrm>
        </p:grpSpPr>
        <p:pic>
          <p:nvPicPr>
            <p:cNvPr id="60428" name="Grafik 6" descr="Benzin 7.jpg"/>
            <p:cNvPicPr>
              <a:picLocks noChangeAspect="1"/>
            </p:cNvPicPr>
            <p:nvPr/>
          </p:nvPicPr>
          <p:blipFill>
            <a:blip r:embed="rId2">
              <a:extLst>
                <a:ext uri="{28A0092B-C50C-407E-A947-70E740481C1C}">
                  <a14:useLocalDpi xmlns:a14="http://schemas.microsoft.com/office/drawing/2010/main" val="0"/>
                </a:ext>
              </a:extLst>
            </a:blip>
            <a:srcRect l="4820" t="7552" b="7253"/>
            <a:stretch>
              <a:fillRect/>
            </a:stretch>
          </p:blipFill>
          <p:spPr bwMode="auto">
            <a:xfrm>
              <a:off x="4788024" y="4293096"/>
              <a:ext cx="2844140"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9" name="Textfeld 9"/>
            <p:cNvSpPr txBox="1">
              <a:spLocks noChangeArrowheads="1"/>
            </p:cNvSpPr>
            <p:nvPr/>
          </p:nvSpPr>
          <p:spPr bwMode="auto">
            <a:xfrm>
              <a:off x="4716334" y="6294512"/>
              <a:ext cx="10081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43</a:t>
              </a:r>
            </a:p>
          </p:txBody>
        </p:sp>
      </p:grpSp>
      <p:sp>
        <p:nvSpPr>
          <p:cNvPr id="60421"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Alternative Antriebssysteme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60422"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pic>
        <p:nvPicPr>
          <p:cNvPr id="10" name="Grafik 9" descr="Benzin 1.jpg"/>
          <p:cNvPicPr preferRelativeResize="0">
            <a:picLocks/>
          </p:cNvPicPr>
          <p:nvPr/>
        </p:nvPicPr>
        <p:blipFill>
          <a:blip r:embed="rId3">
            <a:extLst>
              <a:ext uri="{28A0092B-C50C-407E-A947-70E740481C1C}">
                <a14:useLocalDpi xmlns:a14="http://schemas.microsoft.com/office/drawing/2010/main" val="0"/>
              </a:ext>
            </a:extLst>
          </a:blip>
          <a:srcRect l="9584" t="86717" r="4160" b="732"/>
          <a:stretch>
            <a:fillRect/>
          </a:stretch>
        </p:blipFill>
        <p:spPr bwMode="auto">
          <a:xfrm>
            <a:off x="3203575" y="4654550"/>
            <a:ext cx="15843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descr="Benzin 1.jpg"/>
          <p:cNvPicPr preferRelativeResize="0">
            <a:picLocks/>
          </p:cNvPicPr>
          <p:nvPr/>
        </p:nvPicPr>
        <p:blipFill>
          <a:blip r:embed="rId3">
            <a:extLst>
              <a:ext uri="{28A0092B-C50C-407E-A947-70E740481C1C}">
                <a14:useLocalDpi xmlns:a14="http://schemas.microsoft.com/office/drawing/2010/main" val="0"/>
              </a:ext>
            </a:extLst>
          </a:blip>
          <a:srcRect l="9584" t="33089" r="-632" b="56642"/>
          <a:stretch>
            <a:fillRect/>
          </a:stretch>
        </p:blipFill>
        <p:spPr bwMode="auto">
          <a:xfrm>
            <a:off x="827088" y="4638675"/>
            <a:ext cx="15827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a:spLocks noChangeArrowheads="1"/>
          </p:cNvSpPr>
          <p:nvPr/>
        </p:nvSpPr>
        <p:spPr bwMode="auto">
          <a:xfrm>
            <a:off x="755650" y="5718175"/>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41</a:t>
            </a:r>
          </a:p>
        </p:txBody>
      </p:sp>
      <p:sp>
        <p:nvSpPr>
          <p:cNvPr id="13" name="Textfeld 12"/>
          <p:cNvSpPr txBox="1">
            <a:spLocks noChangeArrowheads="1"/>
          </p:cNvSpPr>
          <p:nvPr/>
        </p:nvSpPr>
        <p:spPr bwMode="auto">
          <a:xfrm>
            <a:off x="3132138" y="5718175"/>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42</a:t>
            </a:r>
          </a:p>
        </p:txBody>
      </p:sp>
      <p:sp>
        <p:nvSpPr>
          <p:cNvPr id="60427" name="Text Box 5"/>
          <p:cNvSpPr txBox="1">
            <a:spLocks noChangeArrowheads="1"/>
          </p:cNvSpPr>
          <p:nvPr/>
        </p:nvSpPr>
        <p:spPr bwMode="auto">
          <a:xfrm>
            <a:off x="1079500" y="765175"/>
            <a:ext cx="6985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lg" len="lg"/>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Elektroantrieb/Elektrohybridantrieb</a:t>
            </a:r>
            <a:endParaRPr lang="de-DE" altLang="de-DE" sz="160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blinds(horizontal)">
                                      <p:cBhvr>
                                        <p:cTn id="17" dur="500"/>
                                        <p:tgtEl>
                                          <p:spTgt spid="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blinds(horizontal)">
                                      <p:cBhvr>
                                        <p:cTn id="22" dur="500"/>
                                        <p:tgtEl>
                                          <p:spTgt spid="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blinds(horizontal)">
                                      <p:cBhvr>
                                        <p:cTn id="27" dur="500"/>
                                        <p:tgtEl>
                                          <p:spTgt spid="9">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linds(horizontal)">
                                      <p:cBhvr>
                                        <p:cTn id="30" dur="500"/>
                                        <p:tgtEl>
                                          <p:spTgt spid="2"/>
                                        </p:tgtEl>
                                      </p:cBhvr>
                                    </p:animEffect>
                                  </p:childTnLst>
                                </p:cTn>
                              </p:par>
                              <p:par>
                                <p:cTn id="31" presetID="3" presetClass="entr" presetSubtype="1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linds(horizontal)">
                                      <p:cBhvr>
                                        <p:cTn id="36" dur="500"/>
                                        <p:tgtEl>
                                          <p:spTgt spid="10"/>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linds(horizontal)">
                                      <p:cBhvr>
                                        <p:cTn id="39" dur="500"/>
                                        <p:tgtEl>
                                          <p:spTgt spid="12"/>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feld 4"/>
          <p:cNvSpPr txBox="1">
            <a:spLocks noChangeArrowheads="1"/>
          </p:cNvSpPr>
          <p:nvPr/>
        </p:nvSpPr>
        <p:spPr bwMode="auto">
          <a:xfrm>
            <a:off x="287338" y="765175"/>
            <a:ext cx="85693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r>
              <a:rPr lang="de-DE" altLang="de-DE" sz="2600" b="1">
                <a:latin typeface="Arial" panose="020B0604020202020204" pitchFamily="34" charset="0"/>
              </a:rPr>
              <a:t>Lagefeststellung (Erkundung/Kontrolle)</a:t>
            </a:r>
          </a:p>
        </p:txBody>
      </p:sp>
      <p:sp>
        <p:nvSpPr>
          <p:cNvPr id="49157" name="Textfeld 5"/>
          <p:cNvSpPr txBox="1">
            <a:spLocks noChangeArrowheads="1"/>
          </p:cNvSpPr>
          <p:nvPr/>
        </p:nvSpPr>
        <p:spPr bwMode="auto">
          <a:xfrm>
            <a:off x="358775" y="1343025"/>
            <a:ext cx="8534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2400">
                <a:latin typeface="Arial" panose="020B0604020202020204" pitchFamily="34" charset="0"/>
              </a:rPr>
              <a:t>Während der Erkundungsphase nach einem Verkehrsunfall oder bei einem Fahrzeugbrand sollte immer versucht werden, die Antriebsart zu identifizieren.</a:t>
            </a:r>
          </a:p>
          <a:p>
            <a:pPr>
              <a:spcBef>
                <a:spcPct val="0"/>
              </a:spcBef>
              <a:buClrTx/>
              <a:buSzTx/>
              <a:buFontTx/>
              <a:buNone/>
            </a:pPr>
            <a:r>
              <a:rPr lang="de-DE" altLang="de-DE" sz="2400">
                <a:latin typeface="Arial" panose="020B0604020202020204" pitchFamily="34" charset="0"/>
              </a:rPr>
              <a:t> </a:t>
            </a:r>
          </a:p>
          <a:p>
            <a:pPr>
              <a:spcBef>
                <a:spcPct val="0"/>
              </a:spcBef>
              <a:buClrTx/>
              <a:buSzTx/>
              <a:buFontTx/>
              <a:buNone/>
            </a:pPr>
            <a:r>
              <a:rPr lang="de-DE" altLang="de-DE" sz="2400">
                <a:latin typeface="Arial" panose="020B0604020202020204" pitchFamily="34" charset="0"/>
              </a:rPr>
              <a:t>Fahrzeuge mit alternativen Antriebsarten unterscheiden sich allerdings äußerlich häufig nicht oder kaum von Fahrzeugen mit konventionellem Otto- oder Dieselantrieb. </a:t>
            </a:r>
          </a:p>
          <a:p>
            <a:pPr>
              <a:spcBef>
                <a:spcPct val="0"/>
              </a:spcBef>
              <a:buClrTx/>
              <a:buSzTx/>
              <a:buFontTx/>
              <a:buNone/>
            </a:pPr>
            <a:endParaRPr lang="de-DE" altLang="de-DE" sz="2400">
              <a:latin typeface="Arial" panose="020B0604020202020204" pitchFamily="34" charset="0"/>
            </a:endParaRPr>
          </a:p>
          <a:p>
            <a:pPr>
              <a:spcBef>
                <a:spcPct val="0"/>
              </a:spcBef>
              <a:buClrTx/>
              <a:buSzTx/>
              <a:buFontTx/>
              <a:buNone/>
            </a:pPr>
            <a:r>
              <a:rPr lang="de-DE" altLang="de-DE" sz="2400">
                <a:latin typeface="Arial" panose="020B0604020202020204" pitchFamily="34" charset="0"/>
              </a:rPr>
              <a:t>Trotzdem gibt es an den Fahrzeugen bauliche Gegebenheiten, die auf einen alternativen Antrieb hinweisen. </a:t>
            </a:r>
          </a:p>
          <a:p>
            <a:pPr>
              <a:spcBef>
                <a:spcPct val="0"/>
              </a:spcBef>
              <a:buClrTx/>
              <a:buSzTx/>
              <a:buFontTx/>
              <a:buNone/>
            </a:pPr>
            <a:endParaRPr lang="de-DE" altLang="de-DE" sz="2400">
              <a:latin typeface="Arial" panose="020B0604020202020204" pitchFamily="34" charset="0"/>
            </a:endParaRPr>
          </a:p>
          <a:p>
            <a:pPr>
              <a:spcBef>
                <a:spcPct val="0"/>
              </a:spcBef>
              <a:buClrTx/>
              <a:buSzTx/>
              <a:buFontTx/>
              <a:buNone/>
            </a:pPr>
            <a:r>
              <a:rPr lang="de-DE" altLang="de-DE" sz="2400">
                <a:latin typeface="Arial" panose="020B0604020202020204" pitchFamily="34" charset="0"/>
              </a:rPr>
              <a:t>Um erste Anhaltspunkte zu erhalten, um welchen Antrieb es sich handelt, kann die </a:t>
            </a:r>
            <a:r>
              <a:rPr lang="de-DE" altLang="de-DE" sz="2400" b="1" i="1">
                <a:latin typeface="Arial" panose="020B0604020202020204" pitchFamily="34" charset="0"/>
              </a:rPr>
              <a:t>AUTO – Regel </a:t>
            </a:r>
            <a:r>
              <a:rPr lang="de-DE" altLang="de-DE" sz="2400">
                <a:latin typeface="Arial" panose="020B0604020202020204" pitchFamily="34" charset="0"/>
              </a:rPr>
              <a:t>angewendet werden.  </a:t>
            </a:r>
          </a:p>
        </p:txBody>
      </p:sp>
      <p:sp>
        <p:nvSpPr>
          <p:cNvPr id="61444"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99DE6340-9CBA-4150-A906-451EB2B8BDD0}" type="slidenum">
              <a:rPr lang="de-DE" altLang="de-DE" sz="1000" smtClean="0">
                <a:latin typeface="Arial" panose="020B0604020202020204" pitchFamily="34" charset="0"/>
              </a:rPr>
              <a:pPr>
                <a:spcBef>
                  <a:spcPct val="0"/>
                </a:spcBef>
                <a:buClrTx/>
                <a:buSzTx/>
                <a:buFontTx/>
                <a:buNone/>
              </a:pPr>
              <a:t>35</a:t>
            </a:fld>
            <a:endParaRPr lang="de-DE" altLang="de-DE" sz="1000" smtClean="0">
              <a:latin typeface="Arial" panose="020B0604020202020204" pitchFamily="34" charset="0"/>
            </a:endParaRPr>
          </a:p>
        </p:txBody>
      </p:sp>
      <p:sp>
        <p:nvSpPr>
          <p:cNvPr id="61445"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Einsatztechnische Maßnahmen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61446"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7">
                                            <p:txEl>
                                              <p:pRg st="0" end="0"/>
                                            </p:txEl>
                                          </p:spTgt>
                                        </p:tgtEl>
                                        <p:attrNameLst>
                                          <p:attrName>style.visibility</p:attrName>
                                        </p:attrNameLst>
                                      </p:cBhvr>
                                      <p:to>
                                        <p:strVal val="visible"/>
                                      </p:to>
                                    </p:set>
                                    <p:animEffect transition="in" filter="blinds(horizontal)">
                                      <p:cBhvr>
                                        <p:cTn id="7" dur="500"/>
                                        <p:tgtEl>
                                          <p:spTgt spid="491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9157">
                                            <p:txEl>
                                              <p:pRg st="2" end="2"/>
                                            </p:txEl>
                                          </p:spTgt>
                                        </p:tgtEl>
                                        <p:attrNameLst>
                                          <p:attrName>style.visibility</p:attrName>
                                        </p:attrNameLst>
                                      </p:cBhvr>
                                      <p:to>
                                        <p:strVal val="visible"/>
                                      </p:to>
                                    </p:set>
                                    <p:animEffect transition="in" filter="blinds(horizontal)">
                                      <p:cBhvr>
                                        <p:cTn id="12" dur="500"/>
                                        <p:tgtEl>
                                          <p:spTgt spid="4915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9157">
                                            <p:txEl>
                                              <p:pRg st="4" end="4"/>
                                            </p:txEl>
                                          </p:spTgt>
                                        </p:tgtEl>
                                        <p:attrNameLst>
                                          <p:attrName>style.visibility</p:attrName>
                                        </p:attrNameLst>
                                      </p:cBhvr>
                                      <p:to>
                                        <p:strVal val="visible"/>
                                      </p:to>
                                    </p:set>
                                    <p:animEffect transition="in" filter="blinds(horizontal)">
                                      <p:cBhvr>
                                        <p:cTn id="17" dur="500"/>
                                        <p:tgtEl>
                                          <p:spTgt spid="4915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9157">
                                            <p:txEl>
                                              <p:pRg st="6" end="6"/>
                                            </p:txEl>
                                          </p:spTgt>
                                        </p:tgtEl>
                                        <p:attrNameLst>
                                          <p:attrName>style.visibility</p:attrName>
                                        </p:attrNameLst>
                                      </p:cBhvr>
                                      <p:to>
                                        <p:strVal val="visible"/>
                                      </p:to>
                                    </p:set>
                                    <p:animEffect transition="in" filter="blinds(horizontal)">
                                      <p:cBhvr>
                                        <p:cTn id="22" dur="500"/>
                                        <p:tgtEl>
                                          <p:spTgt spid="491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Textfeld 5"/>
          <p:cNvSpPr txBox="1">
            <a:spLocks noChangeArrowheads="1"/>
          </p:cNvSpPr>
          <p:nvPr/>
        </p:nvSpPr>
        <p:spPr bwMode="auto">
          <a:xfrm>
            <a:off x="323850" y="692150"/>
            <a:ext cx="8496300"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indent="-179388">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2400" b="1">
                <a:latin typeface="Arial" panose="020B0604020202020204" pitchFamily="34" charset="0"/>
              </a:rPr>
              <a:t>A</a:t>
            </a:r>
            <a:r>
              <a:rPr lang="de-DE" altLang="de-DE" sz="2400">
                <a:latin typeface="Arial" panose="020B0604020202020204" pitchFamily="34" charset="0"/>
              </a:rPr>
              <a:t> – </a:t>
            </a:r>
            <a:r>
              <a:rPr lang="de-DE" altLang="de-DE" sz="2400" b="1">
                <a:latin typeface="Arial" panose="020B0604020202020204" pitchFamily="34" charset="0"/>
              </a:rPr>
              <a:t>Austretende Betriebsstoffe</a:t>
            </a:r>
          </a:p>
          <a:p>
            <a:pPr lvl="1">
              <a:spcBef>
                <a:spcPct val="0"/>
              </a:spcBef>
              <a:buClrTx/>
            </a:pPr>
            <a:r>
              <a:rPr lang="de-DE" altLang="de-DE" sz="1600">
                <a:latin typeface="Arial" panose="020B0604020202020204" pitchFamily="34" charset="0"/>
              </a:rPr>
              <a:t>Nebelbildung am bzw. unterhalb des Fahrzeuges</a:t>
            </a:r>
          </a:p>
          <a:p>
            <a:pPr lvl="1">
              <a:spcBef>
                <a:spcPct val="0"/>
              </a:spcBef>
              <a:buClrTx/>
            </a:pPr>
            <a:r>
              <a:rPr lang="de-DE" altLang="de-DE" sz="1600">
                <a:latin typeface="Arial" panose="020B0604020202020204" pitchFamily="34" charset="0"/>
              </a:rPr>
              <a:t>Knattergeräusche</a:t>
            </a:r>
          </a:p>
          <a:p>
            <a:pPr lvl="1">
              <a:spcBef>
                <a:spcPct val="0"/>
              </a:spcBef>
              <a:buClrTx/>
            </a:pPr>
            <a:r>
              <a:rPr lang="de-DE" altLang="de-DE" sz="1600">
                <a:latin typeface="Arial" panose="020B0604020202020204" pitchFamily="34" charset="0"/>
              </a:rPr>
              <a:t>Abblasgeräusche (Rauschen/Zischen)</a:t>
            </a:r>
          </a:p>
          <a:p>
            <a:pPr lvl="1">
              <a:spcBef>
                <a:spcPct val="0"/>
              </a:spcBef>
              <a:buClrTx/>
            </a:pPr>
            <a:r>
              <a:rPr lang="de-DE" altLang="de-DE" sz="1600">
                <a:latin typeface="Arial" panose="020B0604020202020204" pitchFamily="34" charset="0"/>
              </a:rPr>
              <a:t>austretende Flüssigkeiten</a:t>
            </a:r>
          </a:p>
          <a:p>
            <a:pPr>
              <a:spcBef>
                <a:spcPct val="0"/>
              </a:spcBef>
              <a:buClrTx/>
              <a:buSzTx/>
              <a:buFontTx/>
              <a:buNone/>
            </a:pPr>
            <a:endParaRPr lang="de-DE" altLang="de-DE" sz="1200">
              <a:latin typeface="Arial" panose="020B0604020202020204" pitchFamily="34" charset="0"/>
            </a:endParaRPr>
          </a:p>
          <a:p>
            <a:pPr>
              <a:spcBef>
                <a:spcPct val="0"/>
              </a:spcBef>
              <a:buClrTx/>
              <a:buSzTx/>
              <a:buFontTx/>
              <a:buNone/>
            </a:pPr>
            <a:r>
              <a:rPr lang="de-DE" altLang="de-DE" sz="2400" b="1">
                <a:latin typeface="Arial" panose="020B0604020202020204" pitchFamily="34" charset="0"/>
              </a:rPr>
              <a:t>U</a:t>
            </a:r>
            <a:r>
              <a:rPr lang="de-DE" altLang="de-DE" sz="2400">
                <a:latin typeface="Arial" panose="020B0604020202020204" pitchFamily="34" charset="0"/>
              </a:rPr>
              <a:t> – </a:t>
            </a:r>
            <a:r>
              <a:rPr lang="de-DE" altLang="de-DE" sz="2400" b="1">
                <a:latin typeface="Arial" panose="020B0604020202020204" pitchFamily="34" charset="0"/>
              </a:rPr>
              <a:t>Unterboden erkunden</a:t>
            </a:r>
          </a:p>
          <a:p>
            <a:pPr lvl="1">
              <a:spcBef>
                <a:spcPct val="0"/>
              </a:spcBef>
              <a:buClrTx/>
            </a:pPr>
            <a:r>
              <a:rPr lang="de-DE" altLang="de-DE" sz="1600">
                <a:latin typeface="Arial" panose="020B0604020202020204" pitchFamily="34" charset="0"/>
              </a:rPr>
              <a:t>Sind auf dem Fahrzeugboden farblich hervorgehobene Leitungen oder sonstige</a:t>
            </a:r>
            <a:br>
              <a:rPr lang="de-DE" altLang="de-DE" sz="1600">
                <a:latin typeface="Arial" panose="020B0604020202020204" pitchFamily="34" charset="0"/>
              </a:rPr>
            </a:br>
            <a:r>
              <a:rPr lang="de-DE" altLang="de-DE" sz="1600">
                <a:latin typeface="Arial" panose="020B0604020202020204" pitchFamily="34" charset="0"/>
              </a:rPr>
              <a:t>Hinweise sichtbar?</a:t>
            </a:r>
          </a:p>
          <a:p>
            <a:pPr lvl="1">
              <a:spcBef>
                <a:spcPct val="0"/>
              </a:spcBef>
              <a:buClrTx/>
            </a:pPr>
            <a:r>
              <a:rPr lang="de-DE" altLang="de-DE" sz="1600">
                <a:latin typeface="Arial" panose="020B0604020202020204" pitchFamily="34" charset="0"/>
              </a:rPr>
              <a:t>Sind ungewöhnliche Vertiefungen sichtbar?</a:t>
            </a:r>
          </a:p>
          <a:p>
            <a:pPr lvl="1">
              <a:spcBef>
                <a:spcPct val="0"/>
              </a:spcBef>
              <a:buClrTx/>
            </a:pPr>
            <a:r>
              <a:rPr lang="de-DE" altLang="de-DE" sz="1600">
                <a:latin typeface="Arial" panose="020B0604020202020204" pitchFamily="34" charset="0"/>
              </a:rPr>
              <a:t>Sind Gastanks im Kofferraum sichtbar? </a:t>
            </a:r>
          </a:p>
          <a:p>
            <a:pPr>
              <a:spcBef>
                <a:spcPct val="0"/>
              </a:spcBef>
              <a:buClrTx/>
              <a:buSzTx/>
              <a:buFontTx/>
              <a:buNone/>
            </a:pPr>
            <a:endParaRPr lang="de-DE" altLang="de-DE" sz="1200">
              <a:latin typeface="Arial" panose="020B0604020202020204" pitchFamily="34" charset="0"/>
            </a:endParaRPr>
          </a:p>
          <a:p>
            <a:pPr>
              <a:spcBef>
                <a:spcPct val="0"/>
              </a:spcBef>
              <a:buClrTx/>
              <a:buSzTx/>
              <a:buFontTx/>
              <a:buNone/>
            </a:pPr>
            <a:r>
              <a:rPr lang="de-DE" altLang="de-DE" sz="2400" b="1">
                <a:latin typeface="Arial" panose="020B0604020202020204" pitchFamily="34" charset="0"/>
              </a:rPr>
              <a:t>T</a:t>
            </a:r>
            <a:r>
              <a:rPr lang="de-DE" altLang="de-DE" sz="2400">
                <a:latin typeface="Arial" panose="020B0604020202020204" pitchFamily="34" charset="0"/>
              </a:rPr>
              <a:t> – </a:t>
            </a:r>
            <a:r>
              <a:rPr lang="de-DE" altLang="de-DE" sz="2400" b="1">
                <a:latin typeface="Arial" panose="020B0604020202020204" pitchFamily="34" charset="0"/>
              </a:rPr>
              <a:t>Tankdeckel öffnen</a:t>
            </a:r>
          </a:p>
          <a:p>
            <a:pPr lvl="1">
              <a:spcBef>
                <a:spcPct val="0"/>
              </a:spcBef>
              <a:buClrTx/>
            </a:pPr>
            <a:r>
              <a:rPr lang="de-DE" altLang="de-DE" sz="1600">
                <a:latin typeface="Arial" panose="020B0604020202020204" pitchFamily="34" charset="0"/>
              </a:rPr>
              <a:t>Tankverschluss für Erdgas und Benzin </a:t>
            </a:r>
          </a:p>
          <a:p>
            <a:pPr lvl="1">
              <a:spcBef>
                <a:spcPct val="0"/>
              </a:spcBef>
              <a:buClrTx/>
            </a:pPr>
            <a:r>
              <a:rPr lang="de-DE" altLang="de-DE" sz="1600">
                <a:latin typeface="Arial" panose="020B0604020202020204" pitchFamily="34" charset="0"/>
              </a:rPr>
              <a:t>Füllanschluss eines Flüssiggasfahrzeuges zu erkennen</a:t>
            </a:r>
          </a:p>
          <a:p>
            <a:pPr>
              <a:spcBef>
                <a:spcPct val="0"/>
              </a:spcBef>
              <a:buClrTx/>
              <a:buSzTx/>
              <a:buFontTx/>
              <a:buNone/>
            </a:pPr>
            <a:endParaRPr lang="de-DE" altLang="de-DE" sz="1200">
              <a:latin typeface="Arial" panose="020B0604020202020204" pitchFamily="34" charset="0"/>
            </a:endParaRPr>
          </a:p>
          <a:p>
            <a:pPr>
              <a:spcBef>
                <a:spcPct val="0"/>
              </a:spcBef>
              <a:buClrTx/>
              <a:buSzTx/>
              <a:buFontTx/>
              <a:buNone/>
            </a:pPr>
            <a:r>
              <a:rPr lang="de-DE" altLang="de-DE" sz="2400" b="1">
                <a:latin typeface="Arial" panose="020B0604020202020204" pitchFamily="34" charset="0"/>
              </a:rPr>
              <a:t>O</a:t>
            </a:r>
            <a:r>
              <a:rPr lang="de-DE" altLang="de-DE" sz="2400">
                <a:latin typeface="Arial" panose="020B0604020202020204" pitchFamily="34" charset="0"/>
              </a:rPr>
              <a:t> – </a:t>
            </a:r>
            <a:r>
              <a:rPr lang="de-DE" altLang="de-DE" sz="2400" b="1">
                <a:latin typeface="Arial" panose="020B0604020202020204" pitchFamily="34" charset="0"/>
              </a:rPr>
              <a:t>Oberfläche absuchen</a:t>
            </a:r>
          </a:p>
          <a:p>
            <a:pPr lvl="1">
              <a:spcBef>
                <a:spcPct val="0"/>
              </a:spcBef>
              <a:buClrTx/>
            </a:pPr>
            <a:r>
              <a:rPr lang="de-DE" altLang="de-DE" sz="1600">
                <a:latin typeface="Arial" panose="020B0604020202020204" pitchFamily="34" charset="0"/>
              </a:rPr>
              <a:t>Sind weitere Füllanschlüsse außerhalb des Tankdeckels vorhanden?</a:t>
            </a:r>
          </a:p>
          <a:p>
            <a:pPr lvl="1">
              <a:spcBef>
                <a:spcPct val="0"/>
              </a:spcBef>
              <a:buClrTx/>
            </a:pPr>
            <a:r>
              <a:rPr lang="de-DE" altLang="de-DE" sz="1600">
                <a:latin typeface="Arial" panose="020B0604020202020204" pitchFamily="34" charset="0"/>
              </a:rPr>
              <a:t>Sind ungewöhnliche Öffnungen am Fahrzeug vorhanden (z. B. auf dem </a:t>
            </a:r>
            <a:br>
              <a:rPr lang="de-DE" altLang="de-DE" sz="1600">
                <a:latin typeface="Arial" panose="020B0604020202020204" pitchFamily="34" charset="0"/>
              </a:rPr>
            </a:br>
            <a:r>
              <a:rPr lang="de-DE" altLang="de-DE" sz="1600">
                <a:latin typeface="Arial" panose="020B0604020202020204" pitchFamily="34" charset="0"/>
              </a:rPr>
              <a:t>Fahrzeugdach oder an den Fahrzeugsäulen)? </a:t>
            </a:r>
          </a:p>
          <a:p>
            <a:pPr lvl="1">
              <a:spcBef>
                <a:spcPct val="0"/>
              </a:spcBef>
              <a:buClrTx/>
            </a:pPr>
            <a:r>
              <a:rPr lang="de-DE" altLang="de-DE" sz="1600">
                <a:latin typeface="Arial" panose="020B0604020202020204" pitchFamily="34" charset="0"/>
              </a:rPr>
              <a:t>Sind Typenschilder, Abkürzungen oder Aufkleber auf dem Fahrzeug angebracht, die </a:t>
            </a:r>
            <a:br>
              <a:rPr lang="de-DE" altLang="de-DE" sz="1600">
                <a:latin typeface="Arial" panose="020B0604020202020204" pitchFamily="34" charset="0"/>
              </a:rPr>
            </a:br>
            <a:r>
              <a:rPr lang="de-DE" altLang="de-DE" sz="1600">
                <a:latin typeface="Arial" panose="020B0604020202020204" pitchFamily="34" charset="0"/>
              </a:rPr>
              <a:t>zur Identifizierung beitragen können? </a:t>
            </a:r>
          </a:p>
        </p:txBody>
      </p:sp>
      <p:pic>
        <p:nvPicPr>
          <p:cNvPr id="8" name="Grafik 7" descr="Benzin 11.jpg"/>
          <p:cNvPicPr>
            <a:picLocks noChangeAspect="1"/>
          </p:cNvPicPr>
          <p:nvPr/>
        </p:nvPicPr>
        <p:blipFill>
          <a:blip r:embed="rId3">
            <a:extLst>
              <a:ext uri="{28A0092B-C50C-407E-A947-70E740481C1C}">
                <a14:useLocalDpi xmlns:a14="http://schemas.microsoft.com/office/drawing/2010/main" val="0"/>
              </a:ext>
            </a:extLst>
          </a:blip>
          <a:srcRect l="13515" t="47581" r="4552" b="17348"/>
          <a:stretch>
            <a:fillRect/>
          </a:stretch>
        </p:blipFill>
        <p:spPr bwMode="auto">
          <a:xfrm>
            <a:off x="6588125" y="2924175"/>
            <a:ext cx="129698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descr="Benzin 1.jpg"/>
          <p:cNvPicPr preferRelativeResize="0">
            <a:picLocks/>
          </p:cNvPicPr>
          <p:nvPr/>
        </p:nvPicPr>
        <p:blipFill>
          <a:blip r:embed="rId4">
            <a:extLst>
              <a:ext uri="{28A0092B-C50C-407E-A947-70E740481C1C}">
                <a14:useLocalDpi xmlns:a14="http://schemas.microsoft.com/office/drawing/2010/main" val="0"/>
              </a:ext>
            </a:extLst>
          </a:blip>
          <a:srcRect l="9584" t="61615" r="-632" b="26974"/>
          <a:stretch>
            <a:fillRect/>
          </a:stretch>
        </p:blipFill>
        <p:spPr bwMode="auto">
          <a:xfrm>
            <a:off x="7777163" y="5157788"/>
            <a:ext cx="1116012"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descr="Abb-35-Unterb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836613"/>
            <a:ext cx="29972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a:spLocks noChangeArrowheads="1"/>
          </p:cNvSpPr>
          <p:nvPr/>
        </p:nvSpPr>
        <p:spPr bwMode="auto">
          <a:xfrm>
            <a:off x="7524750" y="2571750"/>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r>
              <a:rPr lang="de-DE" altLang="de-DE" sz="900">
                <a:latin typeface="Arial" panose="020B0604020202020204" pitchFamily="34" charset="0"/>
              </a:rPr>
              <a:t>Abb. 44</a:t>
            </a:r>
          </a:p>
        </p:txBody>
      </p:sp>
      <p:sp>
        <p:nvSpPr>
          <p:cNvPr id="13" name="Textfeld 12"/>
          <p:cNvSpPr txBox="1">
            <a:spLocks noChangeArrowheads="1"/>
          </p:cNvSpPr>
          <p:nvPr/>
        </p:nvSpPr>
        <p:spPr bwMode="auto">
          <a:xfrm>
            <a:off x="7812088" y="4852988"/>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45</a:t>
            </a:r>
          </a:p>
        </p:txBody>
      </p:sp>
      <p:sp>
        <p:nvSpPr>
          <p:cNvPr id="14" name="Textfeld 13"/>
          <p:cNvSpPr txBox="1">
            <a:spLocks noChangeArrowheads="1"/>
          </p:cNvSpPr>
          <p:nvPr/>
        </p:nvSpPr>
        <p:spPr bwMode="auto">
          <a:xfrm>
            <a:off x="8316913" y="5805488"/>
            <a:ext cx="6842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r">
              <a:spcBef>
                <a:spcPct val="0"/>
              </a:spcBef>
              <a:buClrTx/>
              <a:buSzTx/>
              <a:buFontTx/>
              <a:buNone/>
            </a:pPr>
            <a:r>
              <a:rPr lang="de-DE" altLang="de-DE" sz="900">
                <a:latin typeface="Arial" panose="020B0604020202020204" pitchFamily="34" charset="0"/>
              </a:rPr>
              <a:t>Abb. 46</a:t>
            </a:r>
          </a:p>
        </p:txBody>
      </p:sp>
      <p:sp>
        <p:nvSpPr>
          <p:cNvPr id="63497"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8E190C4B-0E91-4E34-BDCD-3589A156EAFA}" type="slidenum">
              <a:rPr lang="de-DE" altLang="de-DE" sz="1000" smtClean="0">
                <a:latin typeface="Arial" panose="020B0604020202020204" pitchFamily="34" charset="0"/>
              </a:rPr>
              <a:pPr>
                <a:spcBef>
                  <a:spcPct val="0"/>
                </a:spcBef>
                <a:buClrTx/>
                <a:buSzTx/>
                <a:buFontTx/>
                <a:buNone/>
              </a:pPr>
              <a:t>36</a:t>
            </a:fld>
            <a:endParaRPr lang="de-DE" altLang="de-DE" sz="1000" smtClean="0">
              <a:latin typeface="Arial" panose="020B0604020202020204" pitchFamily="34" charset="0"/>
            </a:endParaRPr>
          </a:p>
        </p:txBody>
      </p:sp>
      <p:sp>
        <p:nvSpPr>
          <p:cNvPr id="63498"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Einsatztechnische Maßnahmen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63499"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7">
                                            <p:txEl>
                                              <p:pRg st="0" end="0"/>
                                            </p:txEl>
                                          </p:spTgt>
                                        </p:tgtEl>
                                        <p:attrNameLst>
                                          <p:attrName>style.visibility</p:attrName>
                                        </p:attrNameLst>
                                      </p:cBhvr>
                                      <p:to>
                                        <p:strVal val="visible"/>
                                      </p:to>
                                    </p:set>
                                    <p:animEffect transition="in" filter="blinds(horizontal)">
                                      <p:cBhvr>
                                        <p:cTn id="7" dur="500"/>
                                        <p:tgtEl>
                                          <p:spTgt spid="491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9157">
                                            <p:txEl>
                                              <p:pRg st="1" end="1"/>
                                            </p:txEl>
                                          </p:spTgt>
                                        </p:tgtEl>
                                        <p:attrNameLst>
                                          <p:attrName>style.visibility</p:attrName>
                                        </p:attrNameLst>
                                      </p:cBhvr>
                                      <p:to>
                                        <p:strVal val="visible"/>
                                      </p:to>
                                    </p:set>
                                    <p:animEffect transition="in" filter="blinds(horizontal)">
                                      <p:cBhvr>
                                        <p:cTn id="12" dur="500"/>
                                        <p:tgtEl>
                                          <p:spTgt spid="491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9157">
                                            <p:txEl>
                                              <p:pRg st="2" end="2"/>
                                            </p:txEl>
                                          </p:spTgt>
                                        </p:tgtEl>
                                        <p:attrNameLst>
                                          <p:attrName>style.visibility</p:attrName>
                                        </p:attrNameLst>
                                      </p:cBhvr>
                                      <p:to>
                                        <p:strVal val="visible"/>
                                      </p:to>
                                    </p:set>
                                    <p:animEffect transition="in" filter="blinds(horizontal)">
                                      <p:cBhvr>
                                        <p:cTn id="17" dur="500"/>
                                        <p:tgtEl>
                                          <p:spTgt spid="4915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9157">
                                            <p:txEl>
                                              <p:pRg st="3" end="3"/>
                                            </p:txEl>
                                          </p:spTgt>
                                        </p:tgtEl>
                                        <p:attrNameLst>
                                          <p:attrName>style.visibility</p:attrName>
                                        </p:attrNameLst>
                                      </p:cBhvr>
                                      <p:to>
                                        <p:strVal val="visible"/>
                                      </p:to>
                                    </p:set>
                                    <p:animEffect transition="in" filter="blinds(horizontal)">
                                      <p:cBhvr>
                                        <p:cTn id="22" dur="500"/>
                                        <p:tgtEl>
                                          <p:spTgt spid="4915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49157">
                                            <p:txEl>
                                              <p:pRg st="4" end="4"/>
                                            </p:txEl>
                                          </p:spTgt>
                                        </p:tgtEl>
                                        <p:attrNameLst>
                                          <p:attrName>style.visibility</p:attrName>
                                        </p:attrNameLst>
                                      </p:cBhvr>
                                      <p:to>
                                        <p:strVal val="visible"/>
                                      </p:to>
                                    </p:set>
                                    <p:animEffect transition="in" filter="blinds(horizontal)">
                                      <p:cBhvr>
                                        <p:cTn id="27" dur="500"/>
                                        <p:tgtEl>
                                          <p:spTgt spid="4915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49157">
                                            <p:txEl>
                                              <p:pRg st="6" end="6"/>
                                            </p:txEl>
                                          </p:spTgt>
                                        </p:tgtEl>
                                        <p:attrNameLst>
                                          <p:attrName>style.visibility</p:attrName>
                                        </p:attrNameLst>
                                      </p:cBhvr>
                                      <p:to>
                                        <p:strVal val="visible"/>
                                      </p:to>
                                    </p:set>
                                    <p:animEffect transition="in" filter="blinds(horizontal)">
                                      <p:cBhvr>
                                        <p:cTn id="32" dur="500"/>
                                        <p:tgtEl>
                                          <p:spTgt spid="49157">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linds(horizontal)">
                                      <p:cBhvr>
                                        <p:cTn id="40" dur="500"/>
                                        <p:tgtEl>
                                          <p:spTgt spid="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49157">
                                            <p:txEl>
                                              <p:pRg st="7" end="7"/>
                                            </p:txEl>
                                          </p:spTgt>
                                        </p:tgtEl>
                                        <p:attrNameLst>
                                          <p:attrName>style.visibility</p:attrName>
                                        </p:attrNameLst>
                                      </p:cBhvr>
                                      <p:to>
                                        <p:strVal val="visible"/>
                                      </p:to>
                                    </p:set>
                                    <p:animEffect transition="in" filter="blinds(horizontal)">
                                      <p:cBhvr>
                                        <p:cTn id="45" dur="500"/>
                                        <p:tgtEl>
                                          <p:spTgt spid="49157">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49157">
                                            <p:txEl>
                                              <p:pRg st="8" end="8"/>
                                            </p:txEl>
                                          </p:spTgt>
                                        </p:tgtEl>
                                        <p:attrNameLst>
                                          <p:attrName>style.visibility</p:attrName>
                                        </p:attrNameLst>
                                      </p:cBhvr>
                                      <p:to>
                                        <p:strVal val="visible"/>
                                      </p:to>
                                    </p:set>
                                    <p:animEffect transition="in" filter="blinds(horizontal)">
                                      <p:cBhvr>
                                        <p:cTn id="50" dur="500"/>
                                        <p:tgtEl>
                                          <p:spTgt spid="49157">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49157">
                                            <p:txEl>
                                              <p:pRg st="9" end="9"/>
                                            </p:txEl>
                                          </p:spTgt>
                                        </p:tgtEl>
                                        <p:attrNameLst>
                                          <p:attrName>style.visibility</p:attrName>
                                        </p:attrNameLst>
                                      </p:cBhvr>
                                      <p:to>
                                        <p:strVal val="visible"/>
                                      </p:to>
                                    </p:set>
                                    <p:animEffect transition="in" filter="blinds(horizontal)">
                                      <p:cBhvr>
                                        <p:cTn id="55" dur="500"/>
                                        <p:tgtEl>
                                          <p:spTgt spid="49157">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 presetClass="entr" presetSubtype="10" fill="hold" nodeType="clickEffect">
                                  <p:stCondLst>
                                    <p:cond delay="0"/>
                                  </p:stCondLst>
                                  <p:childTnLst>
                                    <p:set>
                                      <p:cBhvr>
                                        <p:cTn id="59" dur="1" fill="hold">
                                          <p:stCondLst>
                                            <p:cond delay="0"/>
                                          </p:stCondLst>
                                        </p:cTn>
                                        <p:tgtEl>
                                          <p:spTgt spid="49157">
                                            <p:txEl>
                                              <p:pRg st="11" end="11"/>
                                            </p:txEl>
                                          </p:spTgt>
                                        </p:tgtEl>
                                        <p:attrNameLst>
                                          <p:attrName>style.visibility</p:attrName>
                                        </p:attrNameLst>
                                      </p:cBhvr>
                                      <p:to>
                                        <p:strVal val="visible"/>
                                      </p:to>
                                    </p:set>
                                    <p:animEffect transition="in" filter="blinds(horizontal)">
                                      <p:cBhvr>
                                        <p:cTn id="60" dur="500"/>
                                        <p:tgtEl>
                                          <p:spTgt spid="49157">
                                            <p:txEl>
                                              <p:pRg st="11" end="11"/>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ntr" presetSubtype="1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linds(horizontal)">
                                      <p:cBhvr>
                                        <p:cTn id="65" dur="500"/>
                                        <p:tgtEl>
                                          <p:spTgt spid="8"/>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linds(horizontal)">
                                      <p:cBhvr>
                                        <p:cTn id="68" dur="500"/>
                                        <p:tgtEl>
                                          <p:spTgt spid="1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ntr" presetSubtype="10" fill="hold" nodeType="clickEffect">
                                  <p:stCondLst>
                                    <p:cond delay="0"/>
                                  </p:stCondLst>
                                  <p:childTnLst>
                                    <p:set>
                                      <p:cBhvr>
                                        <p:cTn id="72" dur="1" fill="hold">
                                          <p:stCondLst>
                                            <p:cond delay="0"/>
                                          </p:stCondLst>
                                        </p:cTn>
                                        <p:tgtEl>
                                          <p:spTgt spid="49157">
                                            <p:txEl>
                                              <p:pRg st="12" end="12"/>
                                            </p:txEl>
                                          </p:spTgt>
                                        </p:tgtEl>
                                        <p:attrNameLst>
                                          <p:attrName>style.visibility</p:attrName>
                                        </p:attrNameLst>
                                      </p:cBhvr>
                                      <p:to>
                                        <p:strVal val="visible"/>
                                      </p:to>
                                    </p:set>
                                    <p:animEffect transition="in" filter="blinds(horizontal)">
                                      <p:cBhvr>
                                        <p:cTn id="73" dur="500"/>
                                        <p:tgtEl>
                                          <p:spTgt spid="49157">
                                            <p:txEl>
                                              <p:pRg st="12" end="1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3" presetClass="entr" presetSubtype="10" fill="hold" nodeType="clickEffect">
                                  <p:stCondLst>
                                    <p:cond delay="0"/>
                                  </p:stCondLst>
                                  <p:childTnLst>
                                    <p:set>
                                      <p:cBhvr>
                                        <p:cTn id="77" dur="1" fill="hold">
                                          <p:stCondLst>
                                            <p:cond delay="0"/>
                                          </p:stCondLst>
                                        </p:cTn>
                                        <p:tgtEl>
                                          <p:spTgt spid="49157">
                                            <p:txEl>
                                              <p:pRg st="13" end="13"/>
                                            </p:txEl>
                                          </p:spTgt>
                                        </p:tgtEl>
                                        <p:attrNameLst>
                                          <p:attrName>style.visibility</p:attrName>
                                        </p:attrNameLst>
                                      </p:cBhvr>
                                      <p:to>
                                        <p:strVal val="visible"/>
                                      </p:to>
                                    </p:set>
                                    <p:animEffect transition="in" filter="blinds(horizontal)">
                                      <p:cBhvr>
                                        <p:cTn id="78" dur="500"/>
                                        <p:tgtEl>
                                          <p:spTgt spid="49157">
                                            <p:txEl>
                                              <p:pRg st="13" end="13"/>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3" presetClass="entr" presetSubtype="10" fill="hold" nodeType="clickEffect">
                                  <p:stCondLst>
                                    <p:cond delay="0"/>
                                  </p:stCondLst>
                                  <p:childTnLst>
                                    <p:set>
                                      <p:cBhvr>
                                        <p:cTn id="82" dur="1" fill="hold">
                                          <p:stCondLst>
                                            <p:cond delay="0"/>
                                          </p:stCondLst>
                                        </p:cTn>
                                        <p:tgtEl>
                                          <p:spTgt spid="49157">
                                            <p:txEl>
                                              <p:pRg st="15" end="15"/>
                                            </p:txEl>
                                          </p:spTgt>
                                        </p:tgtEl>
                                        <p:attrNameLst>
                                          <p:attrName>style.visibility</p:attrName>
                                        </p:attrNameLst>
                                      </p:cBhvr>
                                      <p:to>
                                        <p:strVal val="visible"/>
                                      </p:to>
                                    </p:set>
                                    <p:animEffect transition="in" filter="blinds(horizontal)">
                                      <p:cBhvr>
                                        <p:cTn id="83" dur="500"/>
                                        <p:tgtEl>
                                          <p:spTgt spid="49157">
                                            <p:txEl>
                                              <p:pRg st="15" end="15"/>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nodeType="clickEffect">
                                  <p:stCondLst>
                                    <p:cond delay="0"/>
                                  </p:stCondLst>
                                  <p:childTnLst>
                                    <p:set>
                                      <p:cBhvr>
                                        <p:cTn id="87" dur="1" fill="hold">
                                          <p:stCondLst>
                                            <p:cond delay="0"/>
                                          </p:stCondLst>
                                        </p:cTn>
                                        <p:tgtEl>
                                          <p:spTgt spid="49157">
                                            <p:txEl>
                                              <p:pRg st="16" end="16"/>
                                            </p:txEl>
                                          </p:spTgt>
                                        </p:tgtEl>
                                        <p:attrNameLst>
                                          <p:attrName>style.visibility</p:attrName>
                                        </p:attrNameLst>
                                      </p:cBhvr>
                                      <p:to>
                                        <p:strVal val="visible"/>
                                      </p:to>
                                    </p:set>
                                    <p:animEffect transition="in" filter="blinds(horizontal)">
                                      <p:cBhvr>
                                        <p:cTn id="88" dur="500"/>
                                        <p:tgtEl>
                                          <p:spTgt spid="49157">
                                            <p:txEl>
                                              <p:pRg st="16" end="16"/>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nodeType="clickEffect">
                                  <p:stCondLst>
                                    <p:cond delay="0"/>
                                  </p:stCondLst>
                                  <p:childTnLst>
                                    <p:set>
                                      <p:cBhvr>
                                        <p:cTn id="92" dur="1" fill="hold">
                                          <p:stCondLst>
                                            <p:cond delay="0"/>
                                          </p:stCondLst>
                                        </p:cTn>
                                        <p:tgtEl>
                                          <p:spTgt spid="49157">
                                            <p:txEl>
                                              <p:pRg st="17" end="17"/>
                                            </p:txEl>
                                          </p:spTgt>
                                        </p:tgtEl>
                                        <p:attrNameLst>
                                          <p:attrName>style.visibility</p:attrName>
                                        </p:attrNameLst>
                                      </p:cBhvr>
                                      <p:to>
                                        <p:strVal val="visible"/>
                                      </p:to>
                                    </p:set>
                                    <p:animEffect transition="in" filter="blinds(horizontal)">
                                      <p:cBhvr>
                                        <p:cTn id="93" dur="500"/>
                                        <p:tgtEl>
                                          <p:spTgt spid="49157">
                                            <p:txEl>
                                              <p:pRg st="17" end="17"/>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3" presetClass="entr" presetSubtype="10" fill="hold" nodeType="clickEffect">
                                  <p:stCondLst>
                                    <p:cond delay="0"/>
                                  </p:stCondLst>
                                  <p:childTnLst>
                                    <p:set>
                                      <p:cBhvr>
                                        <p:cTn id="97" dur="1" fill="hold">
                                          <p:stCondLst>
                                            <p:cond delay="0"/>
                                          </p:stCondLst>
                                        </p:cTn>
                                        <p:tgtEl>
                                          <p:spTgt spid="49157">
                                            <p:txEl>
                                              <p:pRg st="18" end="18"/>
                                            </p:txEl>
                                          </p:spTgt>
                                        </p:tgtEl>
                                        <p:attrNameLst>
                                          <p:attrName>style.visibility</p:attrName>
                                        </p:attrNameLst>
                                      </p:cBhvr>
                                      <p:to>
                                        <p:strVal val="visible"/>
                                      </p:to>
                                    </p:set>
                                    <p:animEffect transition="in" filter="blinds(horizontal)">
                                      <p:cBhvr>
                                        <p:cTn id="98" dur="500"/>
                                        <p:tgtEl>
                                          <p:spTgt spid="49157">
                                            <p:txEl>
                                              <p:pRg st="18" end="18"/>
                                            </p:txEl>
                                          </p:spTgt>
                                        </p:tgtEl>
                                      </p:cBhvr>
                                    </p:animEffect>
                                  </p:childTnLst>
                                </p:cTn>
                              </p:par>
                              <p:par>
                                <p:cTn id="99" presetID="3" presetClass="entr" presetSubtype="10" fill="hold" nodeType="with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blinds(horizontal)">
                                      <p:cBhvr>
                                        <p:cTn id="101" dur="500"/>
                                        <p:tgtEl>
                                          <p:spTgt spid="11"/>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blinds(horizontal)">
                                      <p:cBhvr>
                                        <p:cTn id="10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srcRect/>
          <a:stretch>
            <a:fillRect/>
          </a:stretch>
        </p:blipFill>
        <p:spPr bwMode="auto">
          <a:xfrm>
            <a:off x="3311525" y="1184275"/>
            <a:ext cx="2643188" cy="3740150"/>
          </a:xfrm>
          <a:prstGeom prst="rect">
            <a:avLst/>
          </a:prstGeom>
          <a:noFill/>
          <a:ln w="9525">
            <a:solidFill>
              <a:schemeClr val="tx1"/>
            </a:solidFill>
            <a:miter lim="800000"/>
            <a:headEnd/>
            <a:tailEnd/>
          </a:ln>
          <a:effectLst>
            <a:outerShdw dist="190500" dir="1800000" sx="99000" sy="99000" algn="l"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
        <p:nvSpPr>
          <p:cNvPr id="65539" name="Foliennummernplatzhalter 5"/>
          <p:cNvSpPr>
            <a:spLocks noGrp="1"/>
          </p:cNvSpPr>
          <p:nvPr>
            <p:ph type="sldNum" sz="quarter" idx="12"/>
          </p:nvPr>
        </p:nvSpPr>
        <p:spPr bwMode="auto">
          <a:xfrm>
            <a:off x="6659563" y="6524625"/>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94BDCAD6-223D-462D-8B1B-1EC01693B678}" type="slidenum">
              <a:rPr lang="de-DE" altLang="de-DE" sz="1000" smtClean="0">
                <a:latin typeface="Arial" panose="020B0604020202020204" pitchFamily="34" charset="0"/>
              </a:rPr>
              <a:pPr>
                <a:spcBef>
                  <a:spcPct val="0"/>
                </a:spcBef>
                <a:buClrTx/>
                <a:buSzTx/>
                <a:buFontTx/>
                <a:buNone/>
              </a:pPr>
              <a:t>37</a:t>
            </a:fld>
            <a:endParaRPr lang="de-DE" altLang="de-DE" sz="1000" smtClean="0">
              <a:latin typeface="Arial" panose="020B0604020202020204" pitchFamily="34" charset="0"/>
            </a:endParaRPr>
          </a:p>
        </p:txBody>
      </p:sp>
      <p:sp>
        <p:nvSpPr>
          <p:cNvPr id="65540" name="Text Box 3"/>
          <p:cNvSpPr txBox="1">
            <a:spLocks noChangeArrowheads="1"/>
          </p:cNvSpPr>
          <p:nvPr/>
        </p:nvSpPr>
        <p:spPr bwMode="auto">
          <a:xfrm>
            <a:off x="468313" y="692150"/>
            <a:ext cx="82089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5600" indent="-355600">
              <a:spcBef>
                <a:spcPct val="20000"/>
              </a:spcBef>
              <a:buClr>
                <a:schemeClr val="hlink"/>
              </a:buClr>
              <a:buSzPct val="80000"/>
              <a:buFont typeface="Arial" panose="020B0604020202020204" pitchFamily="34" charset="0"/>
              <a:buChar char="►"/>
              <a:tabLst>
                <a:tab pos="0" algn="l"/>
              </a:tabLst>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tabLst>
                <a:tab pos="0" algn="l"/>
              </a:tabLst>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tabLst>
                <a:tab pos="0" algn="l"/>
              </a:tabLst>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tabLst>
                <a:tab pos="0" algn="l"/>
              </a:tabLst>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tabLst>
                <a:tab pos="0" algn="l"/>
              </a:tabLst>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Rettungsdatenblätter </a:t>
            </a:r>
          </a:p>
        </p:txBody>
      </p:sp>
      <p:sp>
        <p:nvSpPr>
          <p:cNvPr id="65541" name="Text Box 4"/>
          <p:cNvSpPr txBox="1">
            <a:spLocks noChangeArrowheads="1"/>
          </p:cNvSpPr>
          <p:nvPr/>
        </p:nvSpPr>
        <p:spPr bwMode="auto">
          <a:xfrm>
            <a:off x="7218363" y="6164263"/>
            <a:ext cx="5937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50000"/>
              </a:spcBef>
              <a:buClrTx/>
              <a:buSzTx/>
              <a:buFontTx/>
              <a:buNone/>
            </a:pPr>
            <a:r>
              <a:rPr lang="de-DE" altLang="de-DE" sz="900">
                <a:latin typeface="Arial" panose="020B0604020202020204" pitchFamily="34" charset="0"/>
              </a:rPr>
              <a:t>Abb. 47</a:t>
            </a:r>
          </a:p>
        </p:txBody>
      </p:sp>
      <p:sp>
        <p:nvSpPr>
          <p:cNvPr id="65542" name="Rectangle 4"/>
          <p:cNvSpPr>
            <a:spLocks noChangeArrowheads="1"/>
          </p:cNvSpPr>
          <p:nvPr/>
        </p:nvSpPr>
        <p:spPr bwMode="auto">
          <a:xfrm>
            <a:off x="114300" y="334963"/>
            <a:ext cx="60420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Informationssysteme –</a:t>
            </a:r>
            <a:endParaRPr lang="en-GB" altLang="de-DE" sz="1400">
              <a:latin typeface="Arial" panose="020B0604020202020204" pitchFamily="34" charset="0"/>
              <a:cs typeface="Arial" panose="020B0604020202020204" pitchFamily="34" charset="0"/>
            </a:endParaRPr>
          </a:p>
        </p:txBody>
      </p:sp>
      <p:sp>
        <p:nvSpPr>
          <p:cNvPr id="65543"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pic>
        <p:nvPicPr>
          <p:cNvPr id="41997" name="Picture 13"/>
          <p:cNvPicPr>
            <a:picLocks noChangeAspect="1" noChangeArrowheads="1"/>
          </p:cNvPicPr>
          <p:nvPr/>
        </p:nvPicPr>
        <p:blipFill>
          <a:blip r:embed="rId4"/>
          <a:srcRect/>
          <a:stretch>
            <a:fillRect/>
          </a:stretch>
        </p:blipFill>
        <p:spPr bwMode="auto">
          <a:xfrm>
            <a:off x="4289425" y="2341563"/>
            <a:ext cx="2784475" cy="3938587"/>
          </a:xfrm>
          <a:prstGeom prst="rect">
            <a:avLst/>
          </a:prstGeom>
          <a:noFill/>
          <a:ln w="9525">
            <a:solidFill>
              <a:schemeClr val="tx1"/>
            </a:solidFill>
            <a:miter lim="800000"/>
            <a:headEnd/>
            <a:tailEnd/>
          </a:ln>
          <a:effectLst>
            <a:outerShdw dist="190500" dir="2400000" sx="99000" sy="99000" algn="l"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pic>
        <p:nvPicPr>
          <p:cNvPr id="97283" name="Picture 3"/>
          <p:cNvPicPr>
            <a:picLocks noChangeAspect="1" noChangeArrowheads="1"/>
          </p:cNvPicPr>
          <p:nvPr/>
        </p:nvPicPr>
        <p:blipFill>
          <a:blip r:embed="rId5"/>
          <a:srcRect/>
          <a:stretch>
            <a:fillRect/>
          </a:stretch>
        </p:blipFill>
        <p:spPr bwMode="auto">
          <a:xfrm>
            <a:off x="1619250" y="1412875"/>
            <a:ext cx="2740025" cy="4140200"/>
          </a:xfrm>
          <a:prstGeom prst="rect">
            <a:avLst/>
          </a:prstGeom>
          <a:noFill/>
          <a:ln w="9525">
            <a:solidFill>
              <a:schemeClr val="tx1"/>
            </a:solidFill>
            <a:miter lim="800000"/>
            <a:headEnd/>
            <a:tailEnd/>
          </a:ln>
          <a:effectLst>
            <a:outerShdw dist="190500" dir="2400000" sx="99000" sy="99000" algn="l" rotWithShape="0">
              <a:schemeClr val="bg1">
                <a:lumMod val="50000"/>
              </a:schemeClr>
            </a:outerShdw>
          </a:effectLst>
          <a:extLst>
            <a:ext uri="{909E8E84-426E-40DD-AFC4-6F175D3DCCD1}">
              <a14:hiddenFill xmlns:a14="http://schemas.microsoft.com/office/drawing/2010/main">
                <a:solidFill>
                  <a:schemeClr val="accent1"/>
                </a:solidFill>
              </a14:hiddenFill>
            </a:ext>
          </a:extLst>
        </p:spPr>
      </p:pic>
      <p:pic>
        <p:nvPicPr>
          <p:cNvPr id="41996" name="Picture 12"/>
          <p:cNvPicPr>
            <a:picLocks noChangeAspect="1" noChangeArrowheads="1"/>
          </p:cNvPicPr>
          <p:nvPr/>
        </p:nvPicPr>
        <p:blipFill>
          <a:blip r:embed="rId6"/>
          <a:srcRect/>
          <a:stretch>
            <a:fillRect/>
          </a:stretch>
        </p:blipFill>
        <p:spPr bwMode="auto">
          <a:xfrm>
            <a:off x="2465388" y="1916113"/>
            <a:ext cx="2736850" cy="4083050"/>
          </a:xfrm>
          <a:prstGeom prst="rect">
            <a:avLst/>
          </a:prstGeom>
          <a:noFill/>
          <a:ln w="9525">
            <a:solidFill>
              <a:schemeClr val="tx1"/>
            </a:solidFill>
            <a:miter lim="800000"/>
            <a:headEnd/>
            <a:tailEnd/>
          </a:ln>
          <a:effectLst>
            <a:outerShdw dist="190500" dir="2400000" sx="99000" sy="99000" algn="l"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3684460F-CC2A-4B97-BC71-5A4759F96453}" type="slidenum">
              <a:rPr lang="de-DE" altLang="de-DE" sz="1000" smtClean="0">
                <a:latin typeface="Arial" panose="020B0604020202020204" pitchFamily="34" charset="0"/>
              </a:rPr>
              <a:pPr>
                <a:spcBef>
                  <a:spcPct val="0"/>
                </a:spcBef>
                <a:buClrTx/>
                <a:buSzTx/>
                <a:buFontTx/>
                <a:buNone/>
              </a:pPr>
              <a:t>38</a:t>
            </a:fld>
            <a:endParaRPr lang="de-DE" altLang="de-DE" sz="1000" smtClean="0">
              <a:latin typeface="Arial" panose="020B0604020202020204" pitchFamily="34" charset="0"/>
            </a:endParaRPr>
          </a:p>
        </p:txBody>
      </p:sp>
      <p:sp>
        <p:nvSpPr>
          <p:cNvPr id="67587" name="Textfeld 5"/>
          <p:cNvSpPr txBox="1">
            <a:spLocks noChangeArrowheads="1"/>
          </p:cNvSpPr>
          <p:nvPr/>
        </p:nvSpPr>
        <p:spPr bwMode="auto">
          <a:xfrm>
            <a:off x="287338" y="765175"/>
            <a:ext cx="85693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r>
              <a:rPr lang="de-DE" altLang="de-DE" sz="2600" b="1">
                <a:latin typeface="Arial" panose="020B0604020202020204" pitchFamily="34" charset="0"/>
              </a:rPr>
              <a:t>Online Fahrzeugidentifikationssystem</a:t>
            </a:r>
          </a:p>
        </p:txBody>
      </p:sp>
      <p:pic>
        <p:nvPicPr>
          <p:cNvPr id="67588" name="Grafik 7" descr="Abb-2-screensh-da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412875"/>
            <a:ext cx="7227888"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feld 8"/>
          <p:cNvSpPr txBox="1">
            <a:spLocks noChangeArrowheads="1"/>
          </p:cNvSpPr>
          <p:nvPr/>
        </p:nvSpPr>
        <p:spPr bwMode="auto">
          <a:xfrm>
            <a:off x="900113" y="6237288"/>
            <a:ext cx="20875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48</a:t>
            </a:r>
          </a:p>
        </p:txBody>
      </p:sp>
      <p:sp>
        <p:nvSpPr>
          <p:cNvPr id="67590" name="Rectangle 4"/>
          <p:cNvSpPr>
            <a:spLocks noChangeArrowheads="1"/>
          </p:cNvSpPr>
          <p:nvPr/>
        </p:nvSpPr>
        <p:spPr bwMode="auto">
          <a:xfrm>
            <a:off x="114300" y="334963"/>
            <a:ext cx="59705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Informationssysteme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67591"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nummernplatzhalter 3"/>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BCC94569-99CC-4F38-ABBA-463744A5C77C}" type="slidenum">
              <a:rPr lang="de-DE" altLang="de-DE" sz="1000" smtClean="0">
                <a:latin typeface="Arial" panose="020B0604020202020204" pitchFamily="34" charset="0"/>
              </a:rPr>
              <a:pPr>
                <a:spcBef>
                  <a:spcPct val="0"/>
                </a:spcBef>
                <a:buClrTx/>
                <a:buSzTx/>
                <a:buFontTx/>
                <a:buNone/>
              </a:pPr>
              <a:t>39</a:t>
            </a:fld>
            <a:endParaRPr lang="de-DE" altLang="de-DE" sz="1000" smtClean="0">
              <a:latin typeface="Arial" panose="020B0604020202020204" pitchFamily="34" charset="0"/>
            </a:endParaRPr>
          </a:p>
        </p:txBody>
      </p:sp>
      <p:sp>
        <p:nvSpPr>
          <p:cNvPr id="69635" name="Textfeld 5"/>
          <p:cNvSpPr txBox="1">
            <a:spLocks noChangeArrowheads="1"/>
          </p:cNvSpPr>
          <p:nvPr/>
        </p:nvSpPr>
        <p:spPr bwMode="auto">
          <a:xfrm>
            <a:off x="287338" y="765175"/>
            <a:ext cx="85693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r>
              <a:rPr lang="de-DE" altLang="de-DE" sz="2600" b="1">
                <a:latin typeface="Arial" panose="020B0604020202020204" pitchFamily="34" charset="0"/>
              </a:rPr>
              <a:t>QR-Code</a:t>
            </a:r>
          </a:p>
        </p:txBody>
      </p:sp>
      <p:sp>
        <p:nvSpPr>
          <p:cNvPr id="69636" name="Rectangle 4"/>
          <p:cNvSpPr>
            <a:spLocks noChangeArrowheads="1"/>
          </p:cNvSpPr>
          <p:nvPr/>
        </p:nvSpPr>
        <p:spPr bwMode="auto">
          <a:xfrm>
            <a:off x="114300" y="334963"/>
            <a:ext cx="59705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Informationssysteme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69637"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pic>
        <p:nvPicPr>
          <p:cNvPr id="69638" name="Grafi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1268413"/>
            <a:ext cx="3598862"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Grafi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1268413"/>
            <a:ext cx="35988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Grafik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933825"/>
            <a:ext cx="359727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1" name="Textfeld 8"/>
          <p:cNvSpPr txBox="1">
            <a:spLocks noChangeArrowheads="1"/>
          </p:cNvSpPr>
          <p:nvPr/>
        </p:nvSpPr>
        <p:spPr bwMode="auto">
          <a:xfrm>
            <a:off x="611188" y="3654425"/>
            <a:ext cx="20875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49</a:t>
            </a:r>
          </a:p>
        </p:txBody>
      </p:sp>
      <p:sp>
        <p:nvSpPr>
          <p:cNvPr id="69642" name="Textfeld 8"/>
          <p:cNvSpPr txBox="1">
            <a:spLocks noChangeArrowheads="1"/>
          </p:cNvSpPr>
          <p:nvPr/>
        </p:nvSpPr>
        <p:spPr bwMode="auto">
          <a:xfrm>
            <a:off x="4716463" y="3670300"/>
            <a:ext cx="20875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50</a:t>
            </a:r>
          </a:p>
        </p:txBody>
      </p:sp>
      <p:sp>
        <p:nvSpPr>
          <p:cNvPr id="69643" name="Textfeld 8"/>
          <p:cNvSpPr txBox="1">
            <a:spLocks noChangeArrowheads="1"/>
          </p:cNvSpPr>
          <p:nvPr/>
        </p:nvSpPr>
        <p:spPr bwMode="auto">
          <a:xfrm>
            <a:off x="611188" y="6308725"/>
            <a:ext cx="20875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51</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nummernplatzhalter 2"/>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D2589957-E0C1-4670-B678-ADFF7E9CB094}" type="slidenum">
              <a:rPr lang="de-DE" altLang="de-DE" sz="1000" smtClean="0">
                <a:latin typeface="Arial" panose="020B0604020202020204" pitchFamily="34" charset="0"/>
              </a:rPr>
              <a:pPr>
                <a:spcBef>
                  <a:spcPct val="0"/>
                </a:spcBef>
                <a:buClrTx/>
                <a:buSzTx/>
                <a:buFontTx/>
                <a:buNone/>
              </a:pPr>
              <a:t>4</a:t>
            </a:fld>
            <a:endParaRPr lang="de-DE" altLang="de-DE" sz="1000" smtClean="0">
              <a:latin typeface="Arial" panose="020B0604020202020204" pitchFamily="34" charset="0"/>
            </a:endParaRPr>
          </a:p>
        </p:txBody>
      </p:sp>
      <p:grpSp>
        <p:nvGrpSpPr>
          <p:cNvPr id="12291" name="Gruppieren 10"/>
          <p:cNvGrpSpPr>
            <a:grpSpLocks/>
          </p:cNvGrpSpPr>
          <p:nvPr/>
        </p:nvGrpSpPr>
        <p:grpSpPr bwMode="auto">
          <a:xfrm>
            <a:off x="398463" y="1347788"/>
            <a:ext cx="7269162" cy="4960937"/>
            <a:chOff x="323528" y="1052736"/>
            <a:chExt cx="7270386" cy="4962283"/>
          </a:xfrm>
        </p:grpSpPr>
        <p:pic>
          <p:nvPicPr>
            <p:cNvPr id="12297" name="Picture 3" descr="105634706c2558_006"/>
            <p:cNvPicPr>
              <a:picLocks noChangeAspect="1" noChangeArrowheads="1"/>
            </p:cNvPicPr>
            <p:nvPr/>
          </p:nvPicPr>
          <p:blipFill>
            <a:blip r:embed="rId3">
              <a:extLst>
                <a:ext uri="{28A0092B-C50C-407E-A947-70E740481C1C}">
                  <a14:useLocalDpi xmlns:a14="http://schemas.microsoft.com/office/drawing/2010/main" val="0"/>
                </a:ext>
              </a:extLst>
            </a:blip>
            <a:srcRect l="9761" t="10190" r="9399" b="10188"/>
            <a:stretch>
              <a:fillRect/>
            </a:stretch>
          </p:blipFill>
          <p:spPr bwMode="auto">
            <a:xfrm>
              <a:off x="351163" y="1062038"/>
              <a:ext cx="7242751" cy="495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ctangle 6"/>
            <p:cNvSpPr>
              <a:spLocks noChangeArrowheads="1"/>
            </p:cNvSpPr>
            <p:nvPr/>
          </p:nvSpPr>
          <p:spPr bwMode="auto">
            <a:xfrm>
              <a:off x="323528" y="1052736"/>
              <a:ext cx="2338822" cy="928691"/>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endParaRPr lang="de-DE" altLang="de-DE" sz="2800">
                <a:latin typeface="Arial" panose="020B0604020202020204" pitchFamily="34" charset="0"/>
              </a:endParaRPr>
            </a:p>
          </p:txBody>
        </p:sp>
      </p:grpSp>
      <p:pic>
        <p:nvPicPr>
          <p:cNvPr id="12292" name="Picture 7" descr="105634706c2558_006"/>
          <p:cNvPicPr>
            <a:picLocks noChangeAspect="1" noChangeArrowheads="1"/>
          </p:cNvPicPr>
          <p:nvPr/>
        </p:nvPicPr>
        <p:blipFill>
          <a:blip r:embed="rId4">
            <a:extLst>
              <a:ext uri="{28A0092B-C50C-407E-A947-70E740481C1C}">
                <a14:useLocalDpi xmlns:a14="http://schemas.microsoft.com/office/drawing/2010/main" val="0"/>
              </a:ext>
            </a:extLst>
          </a:blip>
          <a:srcRect l="9761" t="10190" r="64191" b="75111"/>
          <a:stretch>
            <a:fillRect/>
          </a:stretch>
        </p:blipFill>
        <p:spPr bwMode="auto">
          <a:xfrm>
            <a:off x="5094288" y="4652963"/>
            <a:ext cx="4049712"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3"/>
          <p:cNvSpPr>
            <a:spLocks noChangeArrowheads="1"/>
          </p:cNvSpPr>
          <p:nvPr/>
        </p:nvSpPr>
        <p:spPr bwMode="auto">
          <a:xfrm>
            <a:off x="327025" y="765175"/>
            <a:ext cx="84899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de-DE" sz="2600" b="1">
                <a:latin typeface="Arial" panose="020B0604020202020204" pitchFamily="34" charset="0"/>
              </a:rPr>
              <a:t>Sicherheitstechnischer Fahrzeugaufbau</a:t>
            </a:r>
          </a:p>
        </p:txBody>
      </p:sp>
      <p:sp>
        <p:nvSpPr>
          <p:cNvPr id="12294" name="Textfeld 15"/>
          <p:cNvSpPr txBox="1">
            <a:spLocks noChangeArrowheads="1"/>
          </p:cNvSpPr>
          <p:nvPr/>
        </p:nvSpPr>
        <p:spPr bwMode="auto">
          <a:xfrm>
            <a:off x="323850" y="6165850"/>
            <a:ext cx="1368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2</a:t>
            </a:r>
          </a:p>
        </p:txBody>
      </p:sp>
      <p:sp>
        <p:nvSpPr>
          <p:cNvPr id="12295"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Konstruktionsmerkmale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12296"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nummernplatzhalter 1"/>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F358443F-15D0-495D-8334-07BCD01B9067}" type="slidenum">
              <a:rPr lang="de-DE" altLang="de-DE" sz="1000" smtClean="0">
                <a:latin typeface="Arial" panose="020B0604020202020204" pitchFamily="34" charset="0"/>
              </a:rPr>
              <a:pPr>
                <a:spcBef>
                  <a:spcPct val="0"/>
                </a:spcBef>
                <a:buClrTx/>
                <a:buSzTx/>
                <a:buFontTx/>
                <a:buNone/>
              </a:pPr>
              <a:t>40</a:t>
            </a:fld>
            <a:endParaRPr lang="de-DE" altLang="de-DE" sz="1000" smtClean="0">
              <a:latin typeface="Arial" panose="020B0604020202020204" pitchFamily="34" charset="0"/>
            </a:endParaRPr>
          </a:p>
        </p:txBody>
      </p:sp>
      <p:sp>
        <p:nvSpPr>
          <p:cNvPr id="53251" name="Textfeld 3"/>
          <p:cNvSpPr txBox="1">
            <a:spLocks noChangeArrowheads="1"/>
          </p:cNvSpPr>
          <p:nvPr/>
        </p:nvSpPr>
        <p:spPr bwMode="auto">
          <a:xfrm>
            <a:off x="323850" y="1549400"/>
            <a:ext cx="85693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2200">
                <a:latin typeface="Arial" panose="020B0604020202020204" pitchFamily="34" charset="0"/>
              </a:rPr>
              <a:t>Vielfalt und Komplexität der Technik stellt hohe Anforderungen an die Einsatzkräfte.</a:t>
            </a:r>
          </a:p>
          <a:p>
            <a:pPr>
              <a:spcBef>
                <a:spcPct val="0"/>
              </a:spcBef>
              <a:buClrTx/>
              <a:buSzTx/>
              <a:buFontTx/>
              <a:buNone/>
            </a:pPr>
            <a:endParaRPr lang="de-DE" altLang="de-DE" sz="2200">
              <a:latin typeface="Arial" panose="020B0604020202020204" pitchFamily="34" charset="0"/>
            </a:endParaRPr>
          </a:p>
          <a:p>
            <a:pPr>
              <a:spcBef>
                <a:spcPct val="0"/>
              </a:spcBef>
              <a:buClrTx/>
              <a:buSzTx/>
              <a:buFontTx/>
              <a:buNone/>
            </a:pPr>
            <a:r>
              <a:rPr lang="de-DE" altLang="de-DE" sz="2200">
                <a:latin typeface="Arial" panose="020B0604020202020204" pitchFamily="34" charset="0"/>
              </a:rPr>
              <a:t>Fehlende Einheitlichkeit bei Hinweisen an Fahrzeugen erhöht den Erkundungsaufwand.</a:t>
            </a:r>
          </a:p>
          <a:p>
            <a:pPr>
              <a:spcBef>
                <a:spcPct val="0"/>
              </a:spcBef>
              <a:buClrTx/>
              <a:buSzTx/>
              <a:buFontTx/>
              <a:buNone/>
            </a:pPr>
            <a:endParaRPr lang="de-DE" altLang="de-DE" sz="2200">
              <a:latin typeface="Arial" panose="020B0604020202020204" pitchFamily="34" charset="0"/>
            </a:endParaRPr>
          </a:p>
          <a:p>
            <a:pPr>
              <a:spcBef>
                <a:spcPct val="0"/>
              </a:spcBef>
              <a:buClrTx/>
              <a:buSzTx/>
              <a:buFontTx/>
              <a:buNone/>
            </a:pPr>
            <a:r>
              <a:rPr lang="de-DE" altLang="de-DE" sz="2200">
                <a:latin typeface="Arial" panose="020B0604020202020204" pitchFamily="34" charset="0"/>
              </a:rPr>
              <a:t>Der Einheitsführer erkundet unter Anwendung des Führungsvorganges, ob es sich bei dem verunfallten Fahrzeug um ein Fahrzeug mit einem alternativen Antrieb handelt. </a:t>
            </a:r>
            <a:br>
              <a:rPr lang="de-DE" altLang="de-DE" sz="2200">
                <a:latin typeface="Arial" panose="020B0604020202020204" pitchFamily="34" charset="0"/>
              </a:rPr>
            </a:br>
            <a:r>
              <a:rPr lang="de-DE" altLang="de-DE" sz="2200">
                <a:latin typeface="Arial" panose="020B0604020202020204" pitchFamily="34" charset="0"/>
              </a:rPr>
              <a:t>(AUTO-Regel, augenscheinliche Wahrnehmung, befragen von Personen, Informationssysteme [z. B. Rettungskarten], etc.)</a:t>
            </a:r>
          </a:p>
        </p:txBody>
      </p:sp>
      <p:sp>
        <p:nvSpPr>
          <p:cNvPr id="71684" name="Text Box 6"/>
          <p:cNvSpPr txBox="1">
            <a:spLocks noChangeArrowheads="1"/>
          </p:cNvSpPr>
          <p:nvPr/>
        </p:nvSpPr>
        <p:spPr bwMode="auto">
          <a:xfrm>
            <a:off x="323850" y="836613"/>
            <a:ext cx="81359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Fazit</a:t>
            </a:r>
          </a:p>
        </p:txBody>
      </p:sp>
      <p:sp>
        <p:nvSpPr>
          <p:cNvPr id="71685"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Fazit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71686"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linds(horizontal)">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3251">
                                            <p:txEl>
                                              <p:pRg st="2" end="2"/>
                                            </p:txEl>
                                          </p:spTgt>
                                        </p:tgtEl>
                                        <p:attrNameLst>
                                          <p:attrName>style.visibility</p:attrName>
                                        </p:attrNameLst>
                                      </p:cBhvr>
                                      <p:to>
                                        <p:strVal val="visible"/>
                                      </p:to>
                                    </p:set>
                                    <p:animEffect transition="in" filter="blinds(horizontal)">
                                      <p:cBhvr>
                                        <p:cTn id="12" dur="500"/>
                                        <p:tgtEl>
                                          <p:spTgt spid="5325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3251">
                                            <p:txEl>
                                              <p:pRg st="4" end="4"/>
                                            </p:txEl>
                                          </p:spTgt>
                                        </p:tgtEl>
                                        <p:attrNameLst>
                                          <p:attrName>style.visibility</p:attrName>
                                        </p:attrNameLst>
                                      </p:cBhvr>
                                      <p:to>
                                        <p:strVal val="visible"/>
                                      </p:to>
                                    </p:set>
                                    <p:animEffect transition="in" filter="blinds(horizontal)">
                                      <p:cBhvr>
                                        <p:cTn id="17" dur="500"/>
                                        <p:tgtEl>
                                          <p:spTgt spid="53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nummernplatzhalter 1"/>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F8185C38-9254-4CCD-932E-2B300ABAD156}" type="slidenum">
              <a:rPr lang="de-DE" altLang="de-DE" sz="1000" smtClean="0">
                <a:latin typeface="Arial" panose="020B0604020202020204" pitchFamily="34" charset="0"/>
              </a:rPr>
              <a:pPr>
                <a:spcBef>
                  <a:spcPct val="0"/>
                </a:spcBef>
                <a:buClrTx/>
                <a:buSzTx/>
                <a:buFontTx/>
                <a:buNone/>
              </a:pPr>
              <a:t>41</a:t>
            </a:fld>
            <a:endParaRPr lang="de-DE" altLang="de-DE" sz="1000" smtClean="0">
              <a:latin typeface="Arial" panose="020B0604020202020204" pitchFamily="34" charset="0"/>
            </a:endParaRPr>
          </a:p>
        </p:txBody>
      </p:sp>
      <p:sp>
        <p:nvSpPr>
          <p:cNvPr id="53251" name="Textfeld 3"/>
          <p:cNvSpPr txBox="1">
            <a:spLocks noChangeArrowheads="1"/>
          </p:cNvSpPr>
          <p:nvPr/>
        </p:nvSpPr>
        <p:spPr bwMode="auto">
          <a:xfrm>
            <a:off x="323850" y="1557338"/>
            <a:ext cx="856932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2200">
                <a:latin typeface="Arial" panose="020B0604020202020204" pitchFamily="34" charset="0"/>
              </a:rPr>
              <a:t>Die grundsätzliche Einsatztaktik bei der patientenorientierten Rettung von verunfallten Personen aus Fahrzeugen mit alternativen Antrieben ändert sich gegenüber Fahrzeugen mit Otto- oder Dieselmotor nicht.</a:t>
            </a:r>
          </a:p>
          <a:p>
            <a:pPr>
              <a:spcBef>
                <a:spcPct val="0"/>
              </a:spcBef>
              <a:buClrTx/>
              <a:buSzTx/>
              <a:buFontTx/>
              <a:buNone/>
            </a:pPr>
            <a:endParaRPr lang="de-DE" altLang="de-DE" sz="2200">
              <a:latin typeface="Arial" panose="020B0604020202020204" pitchFamily="34" charset="0"/>
            </a:endParaRPr>
          </a:p>
          <a:p>
            <a:pPr>
              <a:spcBef>
                <a:spcPct val="0"/>
              </a:spcBef>
              <a:buClrTx/>
              <a:buSzTx/>
              <a:buFontTx/>
              <a:buNone/>
            </a:pPr>
            <a:r>
              <a:rPr lang="de-DE" altLang="de-DE" sz="2200">
                <a:latin typeface="Arial" panose="020B0604020202020204" pitchFamily="34" charset="0"/>
              </a:rPr>
              <a:t>Feuerwehren müssen die technischen Entwicklungen aktiv begleiten.</a:t>
            </a:r>
          </a:p>
          <a:p>
            <a:pPr>
              <a:spcBef>
                <a:spcPct val="0"/>
              </a:spcBef>
              <a:buClrTx/>
              <a:buSzTx/>
              <a:buFontTx/>
              <a:buNone/>
            </a:pPr>
            <a:endParaRPr lang="de-DE" altLang="de-DE" sz="2200">
              <a:latin typeface="Arial" panose="020B0604020202020204" pitchFamily="34" charset="0"/>
            </a:endParaRPr>
          </a:p>
          <a:p>
            <a:pPr>
              <a:spcBef>
                <a:spcPct val="0"/>
              </a:spcBef>
              <a:buClrTx/>
              <a:buSzTx/>
              <a:buFontTx/>
              <a:buNone/>
            </a:pPr>
            <a:r>
              <a:rPr lang="de-DE" altLang="de-DE" sz="2200">
                <a:latin typeface="Arial" panose="020B0604020202020204" pitchFamily="34" charset="0"/>
              </a:rPr>
              <a:t>Alle Maßnahmen dienen dem Ziel, der verletzten Person so schnell wie möglich und notwendig unter Berücksichtigung einer patientenorientierten Rettung zu helfen.</a:t>
            </a:r>
          </a:p>
        </p:txBody>
      </p:sp>
      <p:sp>
        <p:nvSpPr>
          <p:cNvPr id="72708" name="Rectangle 4"/>
          <p:cNvSpPr>
            <a:spLocks noChangeArrowheads="1"/>
          </p:cNvSpPr>
          <p:nvPr/>
        </p:nvSpPr>
        <p:spPr bwMode="auto">
          <a:xfrm>
            <a:off x="114300" y="334963"/>
            <a:ext cx="661828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Fazit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72709"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
        <p:nvSpPr>
          <p:cNvPr id="72710" name="Text Box 6"/>
          <p:cNvSpPr txBox="1">
            <a:spLocks noChangeArrowheads="1"/>
          </p:cNvSpPr>
          <p:nvPr/>
        </p:nvSpPr>
        <p:spPr bwMode="auto">
          <a:xfrm>
            <a:off x="323850" y="836613"/>
            <a:ext cx="81359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50000"/>
              </a:spcBef>
              <a:buClrTx/>
              <a:buSzTx/>
              <a:buFontTx/>
              <a:buNone/>
            </a:pPr>
            <a:r>
              <a:rPr lang="de-DE" altLang="de-DE" sz="2600" b="1">
                <a:latin typeface="Arial" panose="020B0604020202020204" pitchFamily="34" charset="0"/>
              </a:rPr>
              <a:t>Fazit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linds(horizontal)">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3251">
                                            <p:txEl>
                                              <p:pRg st="2" end="2"/>
                                            </p:txEl>
                                          </p:spTgt>
                                        </p:tgtEl>
                                        <p:attrNameLst>
                                          <p:attrName>style.visibility</p:attrName>
                                        </p:attrNameLst>
                                      </p:cBhvr>
                                      <p:to>
                                        <p:strVal val="visible"/>
                                      </p:to>
                                    </p:set>
                                    <p:animEffect transition="in" filter="blinds(horizontal)">
                                      <p:cBhvr>
                                        <p:cTn id="12" dur="500"/>
                                        <p:tgtEl>
                                          <p:spTgt spid="5325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3251">
                                            <p:txEl>
                                              <p:pRg st="4" end="4"/>
                                            </p:txEl>
                                          </p:spTgt>
                                        </p:tgtEl>
                                        <p:attrNameLst>
                                          <p:attrName>style.visibility</p:attrName>
                                        </p:attrNameLst>
                                      </p:cBhvr>
                                      <p:to>
                                        <p:strVal val="visible"/>
                                      </p:to>
                                    </p:set>
                                    <p:animEffect transition="in" filter="blinds(horizontal)">
                                      <p:cBhvr>
                                        <p:cTn id="17" dur="500"/>
                                        <p:tgtEl>
                                          <p:spTgt spid="53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nummernplatzhalter 1"/>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9D98E6D9-E2EB-439F-8F54-B76337A8D14E}" type="slidenum">
              <a:rPr lang="de-DE" altLang="de-DE" sz="1000" smtClean="0">
                <a:latin typeface="Arial" panose="020B0604020202020204" pitchFamily="34" charset="0"/>
              </a:rPr>
              <a:pPr>
                <a:spcBef>
                  <a:spcPct val="0"/>
                </a:spcBef>
                <a:buClrTx/>
                <a:buSzTx/>
                <a:buFontTx/>
                <a:buNone/>
              </a:pPr>
              <a:t>42</a:t>
            </a:fld>
            <a:endParaRPr lang="de-DE" altLang="de-DE" sz="1000" smtClean="0">
              <a:latin typeface="Arial" panose="020B0604020202020204" pitchFamily="34" charset="0"/>
            </a:endParaRPr>
          </a:p>
        </p:txBody>
      </p:sp>
      <p:sp>
        <p:nvSpPr>
          <p:cNvPr id="73731" name="Rectangle 4"/>
          <p:cNvSpPr>
            <a:spLocks noChangeArrowheads="1"/>
          </p:cNvSpPr>
          <p:nvPr/>
        </p:nvSpPr>
        <p:spPr bwMode="auto">
          <a:xfrm>
            <a:off x="1008063" y="825500"/>
            <a:ext cx="71278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r>
              <a:rPr lang="de-DE" altLang="de-DE" sz="2600" b="1">
                <a:solidFill>
                  <a:schemeClr val="tx2"/>
                </a:solidFill>
                <a:latin typeface="Arial" panose="020B0604020202020204" pitchFamily="34" charset="0"/>
              </a:rPr>
              <a:t>Abbildungsverzeichnis</a:t>
            </a:r>
          </a:p>
        </p:txBody>
      </p:sp>
      <p:sp>
        <p:nvSpPr>
          <p:cNvPr id="73732" name="Text Box 4"/>
          <p:cNvSpPr txBox="1">
            <a:spLocks noChangeArrowheads="1"/>
          </p:cNvSpPr>
          <p:nvPr/>
        </p:nvSpPr>
        <p:spPr bwMode="auto">
          <a:xfrm>
            <a:off x="428625" y="1412875"/>
            <a:ext cx="82867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a:latin typeface="Arial" panose="020B0604020202020204" pitchFamily="34" charset="0"/>
              </a:rPr>
              <a:t>Hessische Landesfeuerwehrschule</a:t>
            </a:r>
          </a:p>
          <a:p>
            <a:pPr eaLnBrk="1" hangingPunct="1">
              <a:spcBef>
                <a:spcPct val="0"/>
              </a:spcBef>
              <a:buClrTx/>
              <a:buSzTx/>
              <a:buFontTx/>
              <a:buNone/>
            </a:pPr>
            <a:r>
              <a:rPr lang="de-DE" altLang="de-DE" sz="1800">
                <a:latin typeface="Arial" panose="020B0604020202020204" pitchFamily="34" charset="0"/>
              </a:rPr>
              <a:t>Abb. 1, 3, 4, Abb. 7 bis Abb. 9, Abb. 15, 19, 24, 25, 28, 29, Abb. 30 bis Abb. 34, </a:t>
            </a:r>
            <a:br>
              <a:rPr lang="de-DE" altLang="de-DE" sz="1800">
                <a:latin typeface="Arial" panose="020B0604020202020204" pitchFamily="34" charset="0"/>
              </a:rPr>
            </a:br>
            <a:r>
              <a:rPr lang="de-DE" altLang="de-DE" sz="1800">
                <a:latin typeface="Arial" panose="020B0604020202020204" pitchFamily="34" charset="0"/>
              </a:rPr>
              <a:t>Abb. 41, 42, Abb. 44 bis Abb. 46 und Abb. 48</a:t>
            </a:r>
          </a:p>
          <a:p>
            <a:pPr eaLnBrk="1" hangingPunct="1">
              <a:spcBef>
                <a:spcPct val="0"/>
              </a:spcBef>
              <a:buClrTx/>
              <a:buSzTx/>
              <a:buFontTx/>
              <a:buNone/>
            </a:pPr>
            <a:endParaRPr lang="de-DE" altLang="de-DE" sz="1100">
              <a:latin typeface="Arial" panose="020B0604020202020204" pitchFamily="34" charset="0"/>
            </a:endParaRPr>
          </a:p>
          <a:p>
            <a:pPr eaLnBrk="1" hangingPunct="1">
              <a:spcBef>
                <a:spcPct val="0"/>
              </a:spcBef>
              <a:buClrTx/>
              <a:buSzTx/>
              <a:buFontTx/>
              <a:buNone/>
            </a:pPr>
            <a:r>
              <a:rPr lang="de-DE" altLang="de-DE" sz="1800" b="1">
                <a:latin typeface="Arial" panose="020B0604020202020204" pitchFamily="34" charset="0"/>
              </a:rPr>
              <a:t>VDA</a:t>
            </a:r>
          </a:p>
          <a:p>
            <a:pPr eaLnBrk="1" hangingPunct="1">
              <a:spcBef>
                <a:spcPct val="0"/>
              </a:spcBef>
              <a:buClrTx/>
              <a:buSzTx/>
              <a:buFontTx/>
              <a:buNone/>
            </a:pPr>
            <a:r>
              <a:rPr lang="de-DE" altLang="de-DE" sz="1800">
                <a:latin typeface="Arial" panose="020B0604020202020204" pitchFamily="34" charset="0"/>
              </a:rPr>
              <a:t>Abb. 40 und Abb. 47</a:t>
            </a:r>
          </a:p>
          <a:p>
            <a:pPr eaLnBrk="1" hangingPunct="1">
              <a:spcBef>
                <a:spcPct val="0"/>
              </a:spcBef>
              <a:buClrTx/>
              <a:buSzTx/>
              <a:buFontTx/>
              <a:buNone/>
            </a:pPr>
            <a:endParaRPr lang="de-DE" altLang="de-DE" sz="1100">
              <a:latin typeface="Arial" panose="020B0604020202020204" pitchFamily="34" charset="0"/>
            </a:endParaRPr>
          </a:p>
          <a:p>
            <a:pPr eaLnBrk="1" hangingPunct="1">
              <a:spcBef>
                <a:spcPct val="0"/>
              </a:spcBef>
              <a:buClrTx/>
              <a:buSzTx/>
              <a:buFontTx/>
              <a:buNone/>
            </a:pPr>
            <a:r>
              <a:rPr lang="de-DE" altLang="de-DE" sz="1800" b="1">
                <a:latin typeface="Arial" panose="020B0604020202020204" pitchFamily="34" charset="0"/>
              </a:rPr>
              <a:t>BMW</a:t>
            </a:r>
          </a:p>
          <a:p>
            <a:pPr eaLnBrk="1" hangingPunct="1">
              <a:spcBef>
                <a:spcPct val="0"/>
              </a:spcBef>
              <a:buClrTx/>
              <a:buSzTx/>
              <a:buFontTx/>
              <a:buNone/>
            </a:pPr>
            <a:r>
              <a:rPr lang="de-DE" altLang="de-DE" sz="1800">
                <a:latin typeface="Arial" panose="020B0604020202020204" pitchFamily="34" charset="0"/>
              </a:rPr>
              <a:t>Abb. 5, 6, 10, 11, 26, Abb. 36 bis Abb. 39</a:t>
            </a:r>
          </a:p>
          <a:p>
            <a:pPr eaLnBrk="1" hangingPunct="1">
              <a:spcBef>
                <a:spcPct val="0"/>
              </a:spcBef>
              <a:buClrTx/>
              <a:buSzTx/>
              <a:buFontTx/>
              <a:buNone/>
            </a:pPr>
            <a:endParaRPr lang="de-DE" altLang="de-DE" sz="1100">
              <a:latin typeface="Arial" panose="020B0604020202020204" pitchFamily="34" charset="0"/>
            </a:endParaRPr>
          </a:p>
          <a:p>
            <a:pPr eaLnBrk="1" hangingPunct="1">
              <a:spcBef>
                <a:spcPct val="0"/>
              </a:spcBef>
              <a:buClrTx/>
              <a:buSzTx/>
              <a:buFontTx/>
              <a:buNone/>
            </a:pPr>
            <a:r>
              <a:rPr lang="de-DE" altLang="de-DE" sz="1800" b="1">
                <a:latin typeface="Arial" panose="020B0604020202020204" pitchFamily="34" charset="0"/>
              </a:rPr>
              <a:t>Toyota</a:t>
            </a:r>
          </a:p>
          <a:p>
            <a:pPr eaLnBrk="1" hangingPunct="1">
              <a:spcBef>
                <a:spcPct val="0"/>
              </a:spcBef>
              <a:buClrTx/>
              <a:buSzTx/>
              <a:buFontTx/>
              <a:buNone/>
            </a:pPr>
            <a:r>
              <a:rPr lang="de-DE" altLang="de-DE" sz="1800">
                <a:latin typeface="Arial" panose="020B0604020202020204" pitchFamily="34" charset="0"/>
              </a:rPr>
              <a:t>Abb. 12 und Abb. 13</a:t>
            </a:r>
          </a:p>
          <a:p>
            <a:pPr eaLnBrk="1" hangingPunct="1">
              <a:spcBef>
                <a:spcPct val="0"/>
              </a:spcBef>
              <a:buClrTx/>
              <a:buSzTx/>
              <a:buFontTx/>
              <a:buNone/>
            </a:pPr>
            <a:endParaRPr lang="de-DE" altLang="de-DE" sz="1100">
              <a:latin typeface="Arial" panose="020B0604020202020204" pitchFamily="34" charset="0"/>
            </a:endParaRPr>
          </a:p>
          <a:p>
            <a:pPr eaLnBrk="1" hangingPunct="1">
              <a:spcBef>
                <a:spcPct val="0"/>
              </a:spcBef>
              <a:buClrTx/>
              <a:buSzTx/>
              <a:buFontTx/>
              <a:buNone/>
            </a:pPr>
            <a:r>
              <a:rPr lang="de-DE" altLang="de-DE" sz="1800" b="1">
                <a:latin typeface="Arial" panose="020B0604020202020204" pitchFamily="34" charset="0"/>
              </a:rPr>
              <a:t>Volvo</a:t>
            </a:r>
          </a:p>
          <a:p>
            <a:pPr eaLnBrk="1" hangingPunct="1">
              <a:spcBef>
                <a:spcPct val="0"/>
              </a:spcBef>
              <a:buClrTx/>
              <a:buSzTx/>
              <a:buFontTx/>
              <a:buNone/>
            </a:pPr>
            <a:r>
              <a:rPr lang="de-DE" altLang="de-DE" sz="1800">
                <a:latin typeface="Arial" panose="020B0604020202020204" pitchFamily="34" charset="0"/>
              </a:rPr>
              <a:t>Abb. 16 bis Abb. 18 und Abb. 20 bis Abb. 23</a:t>
            </a:r>
          </a:p>
          <a:p>
            <a:pPr eaLnBrk="1" hangingPunct="1">
              <a:spcBef>
                <a:spcPct val="0"/>
              </a:spcBef>
              <a:buClrTx/>
              <a:buSzTx/>
              <a:buFontTx/>
              <a:buNone/>
            </a:pPr>
            <a:endParaRPr lang="de-DE" altLang="de-DE" sz="1100">
              <a:latin typeface="Arial" panose="020B0604020202020204" pitchFamily="34" charset="0"/>
            </a:endParaRPr>
          </a:p>
          <a:p>
            <a:pPr eaLnBrk="1" hangingPunct="1">
              <a:spcBef>
                <a:spcPct val="0"/>
              </a:spcBef>
              <a:buClrTx/>
              <a:buSzTx/>
              <a:buFontTx/>
              <a:buNone/>
            </a:pPr>
            <a:r>
              <a:rPr lang="de-DE" altLang="de-DE" sz="1800" b="1">
                <a:latin typeface="Arial" panose="020B0604020202020204" pitchFamily="34" charset="0"/>
              </a:rPr>
              <a:t>Mercedes-Benz</a:t>
            </a:r>
          </a:p>
          <a:p>
            <a:pPr eaLnBrk="1" hangingPunct="1">
              <a:spcBef>
                <a:spcPct val="0"/>
              </a:spcBef>
              <a:buClrTx/>
              <a:buSzTx/>
              <a:buFontTx/>
              <a:buNone/>
            </a:pPr>
            <a:r>
              <a:rPr lang="de-DE" altLang="de-DE" sz="1800">
                <a:latin typeface="Arial" panose="020B0604020202020204" pitchFamily="34" charset="0"/>
              </a:rPr>
              <a:t>Abb. 2</a:t>
            </a:r>
          </a:p>
          <a:p>
            <a:pPr eaLnBrk="1" hangingPunct="1">
              <a:spcBef>
                <a:spcPct val="0"/>
              </a:spcBef>
              <a:buClrTx/>
              <a:buSzTx/>
              <a:buFontTx/>
              <a:buNone/>
            </a:pPr>
            <a:endParaRPr lang="de-DE" altLang="de-DE" sz="900">
              <a:latin typeface="Arial" panose="020B0604020202020204" pitchFamily="34" charset="0"/>
            </a:endParaRPr>
          </a:p>
          <a:p>
            <a:pPr eaLnBrk="1" hangingPunct="1">
              <a:spcBef>
                <a:spcPct val="0"/>
              </a:spcBef>
              <a:buClrTx/>
              <a:buSzTx/>
              <a:buFontTx/>
              <a:buNone/>
            </a:pPr>
            <a:endParaRPr lang="de-DE" altLang="de-DE" sz="1600">
              <a:latin typeface="Arial" panose="020B0604020202020204" pitchFamily="34" charset="0"/>
            </a:endParaRPr>
          </a:p>
        </p:txBody>
      </p:sp>
      <p:sp>
        <p:nvSpPr>
          <p:cNvPr id="73733" name="Rectangle 4"/>
          <p:cNvSpPr>
            <a:spLocks noChangeArrowheads="1"/>
          </p:cNvSpPr>
          <p:nvPr/>
        </p:nvSpPr>
        <p:spPr bwMode="auto">
          <a:xfrm>
            <a:off x="114300" y="334963"/>
            <a:ext cx="39528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GB" altLang="de-DE" sz="1400" b="1">
                <a:latin typeface="Arial" panose="020B0604020202020204" pitchFamily="34" charset="0"/>
              </a:rPr>
              <a:t>Grundlagen der Fahrzeugtechnik</a:t>
            </a:r>
          </a:p>
        </p:txBody>
      </p:sp>
      <p:sp>
        <p:nvSpPr>
          <p:cNvPr id="73734"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nummernplatzhalter 1"/>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DB2A2124-2A83-4599-8996-9A4E629AF5AF}" type="slidenum">
              <a:rPr lang="de-DE" altLang="de-DE" sz="1000" smtClean="0">
                <a:latin typeface="Arial" panose="020B0604020202020204" pitchFamily="34" charset="0"/>
              </a:rPr>
              <a:pPr>
                <a:spcBef>
                  <a:spcPct val="0"/>
                </a:spcBef>
                <a:buClrTx/>
                <a:buSzTx/>
                <a:buFontTx/>
                <a:buNone/>
              </a:pPr>
              <a:t>43</a:t>
            </a:fld>
            <a:endParaRPr lang="de-DE" altLang="de-DE" sz="1000" smtClean="0">
              <a:latin typeface="Arial" panose="020B0604020202020204" pitchFamily="34" charset="0"/>
            </a:endParaRPr>
          </a:p>
        </p:txBody>
      </p:sp>
      <p:sp>
        <p:nvSpPr>
          <p:cNvPr id="74755" name="Rectangle 4"/>
          <p:cNvSpPr>
            <a:spLocks noChangeArrowheads="1"/>
          </p:cNvSpPr>
          <p:nvPr/>
        </p:nvSpPr>
        <p:spPr bwMode="auto">
          <a:xfrm>
            <a:off x="1008063" y="825500"/>
            <a:ext cx="71278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r>
              <a:rPr lang="de-DE" altLang="de-DE" sz="2600" b="1">
                <a:solidFill>
                  <a:schemeClr val="tx2"/>
                </a:solidFill>
                <a:latin typeface="Arial" panose="020B0604020202020204" pitchFamily="34" charset="0"/>
              </a:rPr>
              <a:t>Abbildungsverzeichnis</a:t>
            </a:r>
          </a:p>
        </p:txBody>
      </p:sp>
      <p:sp>
        <p:nvSpPr>
          <p:cNvPr id="74756" name="Text Box 4"/>
          <p:cNvSpPr txBox="1">
            <a:spLocks noChangeArrowheads="1"/>
          </p:cNvSpPr>
          <p:nvPr/>
        </p:nvSpPr>
        <p:spPr bwMode="auto">
          <a:xfrm>
            <a:off x="534988" y="1411288"/>
            <a:ext cx="80740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de-DE" altLang="de-DE" sz="1800" b="1">
                <a:latin typeface="Arial" panose="020B0604020202020204" pitchFamily="34" charset="0"/>
              </a:rPr>
              <a:t>Volkswagen AG</a:t>
            </a:r>
          </a:p>
          <a:p>
            <a:pPr eaLnBrk="1" hangingPunct="1">
              <a:spcBef>
                <a:spcPct val="0"/>
              </a:spcBef>
              <a:buClrTx/>
              <a:buSzTx/>
              <a:buFontTx/>
              <a:buNone/>
            </a:pPr>
            <a:r>
              <a:rPr lang="de-DE" altLang="de-DE" sz="1800">
                <a:latin typeface="Arial" panose="020B0604020202020204" pitchFamily="34" charset="0"/>
              </a:rPr>
              <a:t>Abb. 43</a:t>
            </a:r>
          </a:p>
          <a:p>
            <a:pPr eaLnBrk="1" hangingPunct="1">
              <a:spcBef>
                <a:spcPct val="0"/>
              </a:spcBef>
              <a:buClrTx/>
              <a:buSzTx/>
              <a:buFontTx/>
              <a:buNone/>
            </a:pPr>
            <a:endParaRPr lang="de-DE" altLang="de-DE" sz="1200">
              <a:latin typeface="Arial" panose="020B0604020202020204" pitchFamily="34" charset="0"/>
            </a:endParaRPr>
          </a:p>
          <a:p>
            <a:pPr eaLnBrk="1" hangingPunct="1">
              <a:spcBef>
                <a:spcPct val="0"/>
              </a:spcBef>
              <a:buClrTx/>
              <a:buSzTx/>
              <a:buFontTx/>
              <a:buNone/>
            </a:pPr>
            <a:r>
              <a:rPr lang="de-DE" altLang="de-DE" sz="1800" b="1">
                <a:latin typeface="Arial" panose="020B0604020202020204" pitchFamily="34" charset="0"/>
              </a:rPr>
              <a:t>Adam Opel AG</a:t>
            </a:r>
          </a:p>
          <a:p>
            <a:pPr eaLnBrk="1" hangingPunct="1">
              <a:spcBef>
                <a:spcPct val="0"/>
              </a:spcBef>
              <a:buClrTx/>
              <a:buSzTx/>
              <a:buFontTx/>
              <a:buNone/>
            </a:pPr>
            <a:r>
              <a:rPr lang="de-DE" altLang="de-DE" sz="1800">
                <a:latin typeface="Arial" panose="020B0604020202020204" pitchFamily="34" charset="0"/>
              </a:rPr>
              <a:t>Abb. 35</a:t>
            </a:r>
          </a:p>
          <a:p>
            <a:pPr eaLnBrk="1" hangingPunct="1">
              <a:spcBef>
                <a:spcPct val="0"/>
              </a:spcBef>
              <a:buClrTx/>
              <a:buSzTx/>
              <a:buFontTx/>
              <a:buNone/>
            </a:pPr>
            <a:endParaRPr lang="de-DE" altLang="de-DE" sz="1200">
              <a:latin typeface="Arial" panose="020B0604020202020204" pitchFamily="34" charset="0"/>
            </a:endParaRPr>
          </a:p>
          <a:p>
            <a:pPr eaLnBrk="1" hangingPunct="1">
              <a:spcBef>
                <a:spcPct val="0"/>
              </a:spcBef>
              <a:buClrTx/>
              <a:buSzTx/>
              <a:buFontTx/>
              <a:buNone/>
            </a:pPr>
            <a:r>
              <a:rPr lang="de-DE" altLang="de-DE" sz="1800" b="1">
                <a:latin typeface="Arial" panose="020B0604020202020204" pitchFamily="34" charset="0"/>
              </a:rPr>
              <a:t>Renault</a:t>
            </a:r>
          </a:p>
          <a:p>
            <a:pPr eaLnBrk="1" hangingPunct="1">
              <a:spcBef>
                <a:spcPct val="0"/>
              </a:spcBef>
              <a:buClrTx/>
              <a:buSzTx/>
              <a:buFontTx/>
              <a:buNone/>
            </a:pPr>
            <a:r>
              <a:rPr lang="de-DE" altLang="de-DE" sz="1800">
                <a:latin typeface="Arial" panose="020B0604020202020204" pitchFamily="34" charset="0"/>
              </a:rPr>
              <a:t>Abb. 14</a:t>
            </a:r>
          </a:p>
          <a:p>
            <a:pPr eaLnBrk="1" hangingPunct="1">
              <a:spcBef>
                <a:spcPct val="0"/>
              </a:spcBef>
              <a:buClrTx/>
              <a:buSzTx/>
              <a:buFontTx/>
              <a:buNone/>
            </a:pPr>
            <a:endParaRPr lang="de-DE" altLang="de-DE" sz="1200">
              <a:latin typeface="Arial" panose="020B0604020202020204" pitchFamily="34" charset="0"/>
            </a:endParaRPr>
          </a:p>
          <a:p>
            <a:pPr eaLnBrk="1" hangingPunct="1">
              <a:spcBef>
                <a:spcPct val="0"/>
              </a:spcBef>
              <a:buClrTx/>
              <a:buSzTx/>
              <a:buFontTx/>
              <a:buNone/>
            </a:pPr>
            <a:r>
              <a:rPr lang="de-DE" altLang="de-DE" sz="1800" b="1">
                <a:latin typeface="Arial" panose="020B0604020202020204" pitchFamily="34" charset="0"/>
              </a:rPr>
              <a:t>AFE-tec, Sinzig</a:t>
            </a:r>
          </a:p>
          <a:p>
            <a:pPr eaLnBrk="1" hangingPunct="1">
              <a:spcBef>
                <a:spcPct val="0"/>
              </a:spcBef>
              <a:buClrTx/>
              <a:buSzTx/>
              <a:buFontTx/>
              <a:buNone/>
            </a:pPr>
            <a:r>
              <a:rPr lang="de-DE" altLang="de-DE" sz="1800">
                <a:latin typeface="Arial" panose="020B0604020202020204" pitchFamily="34" charset="0"/>
              </a:rPr>
              <a:t>Abb. 27</a:t>
            </a:r>
          </a:p>
          <a:p>
            <a:pPr eaLnBrk="1" hangingPunct="1">
              <a:spcBef>
                <a:spcPct val="0"/>
              </a:spcBef>
              <a:buClrTx/>
              <a:buSzTx/>
              <a:buFontTx/>
              <a:buNone/>
            </a:pPr>
            <a:endParaRPr lang="de-DE" altLang="de-DE" sz="900">
              <a:latin typeface="Arial" panose="020B0604020202020204" pitchFamily="34" charset="0"/>
            </a:endParaRPr>
          </a:p>
          <a:p>
            <a:pPr eaLnBrk="1" hangingPunct="1">
              <a:spcBef>
                <a:spcPct val="0"/>
              </a:spcBef>
              <a:buClrTx/>
              <a:buSzTx/>
              <a:buFontTx/>
              <a:buNone/>
            </a:pPr>
            <a:endParaRPr lang="de-DE" altLang="de-DE" sz="1600">
              <a:latin typeface="Arial" panose="020B0604020202020204" pitchFamily="34" charset="0"/>
            </a:endParaRPr>
          </a:p>
          <a:p>
            <a:pPr eaLnBrk="1" hangingPunct="1">
              <a:spcBef>
                <a:spcPct val="0"/>
              </a:spcBef>
              <a:buClrTx/>
              <a:buSzTx/>
              <a:buFontTx/>
              <a:buNone/>
            </a:pPr>
            <a:endParaRPr lang="de-DE" altLang="de-DE" sz="1600">
              <a:latin typeface="Arial" panose="020B0604020202020204" pitchFamily="34" charset="0"/>
            </a:endParaRPr>
          </a:p>
        </p:txBody>
      </p:sp>
      <p:sp>
        <p:nvSpPr>
          <p:cNvPr id="74757" name="Rectangle 4"/>
          <p:cNvSpPr>
            <a:spLocks noChangeArrowheads="1"/>
          </p:cNvSpPr>
          <p:nvPr/>
        </p:nvSpPr>
        <p:spPr bwMode="auto">
          <a:xfrm>
            <a:off x="114300" y="334963"/>
            <a:ext cx="395287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GB" altLang="de-DE" sz="1400" b="1">
                <a:latin typeface="Arial" panose="020B0604020202020204" pitchFamily="34" charset="0"/>
              </a:rPr>
              <a:t>Grundlagen der Fahrzeugtechnik</a:t>
            </a:r>
          </a:p>
        </p:txBody>
      </p:sp>
      <p:sp>
        <p:nvSpPr>
          <p:cNvPr id="74758"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liennummernplatzhalter 2"/>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637012DE-5F16-46AE-BD1A-52DAA0F894F0}" type="slidenum">
              <a:rPr lang="de-DE" altLang="de-DE" sz="1000" smtClean="0">
                <a:latin typeface="Arial" panose="020B0604020202020204" pitchFamily="34" charset="0"/>
              </a:rPr>
              <a:pPr>
                <a:spcBef>
                  <a:spcPct val="0"/>
                </a:spcBef>
                <a:buClrTx/>
                <a:buSzTx/>
                <a:buFontTx/>
                <a:buNone/>
              </a:pPr>
              <a:t>5</a:t>
            </a:fld>
            <a:endParaRPr lang="de-DE" altLang="de-DE" sz="1000" smtClean="0">
              <a:latin typeface="Arial" panose="020B0604020202020204" pitchFamily="34" charset="0"/>
            </a:endParaRPr>
          </a:p>
        </p:txBody>
      </p:sp>
      <p:sp>
        <p:nvSpPr>
          <p:cNvPr id="16388" name="Textfeld 12"/>
          <p:cNvSpPr txBox="1">
            <a:spLocks noChangeArrowheads="1"/>
          </p:cNvSpPr>
          <p:nvPr/>
        </p:nvSpPr>
        <p:spPr bwMode="auto">
          <a:xfrm>
            <a:off x="357188" y="1619250"/>
            <a:ext cx="8358187"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5900" indent="-215900">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lnSpc>
                <a:spcPct val="120000"/>
              </a:lnSpc>
              <a:spcBef>
                <a:spcPct val="0"/>
              </a:spcBef>
              <a:buClrTx/>
              <a:buSzTx/>
              <a:buFont typeface="Wingdings" pitchFamily="2" charset="2"/>
              <a:buChar char="§"/>
              <a:defRPr/>
            </a:pPr>
            <a:r>
              <a:rPr lang="de-DE" altLang="de-DE" sz="2200" dirty="0" smtClean="0">
                <a:solidFill>
                  <a:srgbClr val="000000"/>
                </a:solidFill>
                <a:latin typeface="Arial" charset="0"/>
              </a:rPr>
              <a:t>Zum Trennen der Strukturen sind hohe Kräfte erforderlich.</a:t>
            </a:r>
          </a:p>
          <a:p>
            <a:pPr marL="0" indent="0">
              <a:lnSpc>
                <a:spcPct val="120000"/>
              </a:lnSpc>
              <a:spcBef>
                <a:spcPct val="0"/>
              </a:spcBef>
              <a:buClrTx/>
              <a:buSzTx/>
              <a:buFont typeface="Arial" charset="0"/>
              <a:buNone/>
              <a:defRPr/>
            </a:pPr>
            <a:endParaRPr lang="de-DE" altLang="de-DE" sz="1800" dirty="0" smtClean="0">
              <a:solidFill>
                <a:srgbClr val="000000"/>
              </a:solidFill>
              <a:latin typeface="Arial" charset="0"/>
            </a:endParaRPr>
          </a:p>
          <a:p>
            <a:pPr>
              <a:lnSpc>
                <a:spcPct val="120000"/>
              </a:lnSpc>
              <a:spcBef>
                <a:spcPct val="0"/>
              </a:spcBef>
              <a:buClrTx/>
              <a:buSzTx/>
              <a:buFont typeface="Wingdings" pitchFamily="2" charset="2"/>
              <a:buChar char="§"/>
              <a:defRPr/>
            </a:pPr>
            <a:r>
              <a:rPr lang="de-DE" altLang="de-DE" sz="2200" dirty="0" smtClean="0">
                <a:latin typeface="Arial" charset="0"/>
              </a:rPr>
              <a:t>Für moderne B-Säulen/Schweller reicht die Öffnungsweite alter Schneidgeräte oft nicht aus.</a:t>
            </a:r>
          </a:p>
          <a:p>
            <a:pPr marL="0" indent="0">
              <a:lnSpc>
                <a:spcPct val="120000"/>
              </a:lnSpc>
              <a:spcBef>
                <a:spcPct val="0"/>
              </a:spcBef>
              <a:buClrTx/>
              <a:buSzTx/>
              <a:buFont typeface="Arial" charset="0"/>
              <a:buNone/>
              <a:defRPr/>
            </a:pPr>
            <a:endParaRPr lang="de-DE" altLang="de-DE" sz="1800" dirty="0" smtClean="0">
              <a:latin typeface="Arial" charset="0"/>
            </a:endParaRPr>
          </a:p>
          <a:p>
            <a:pPr>
              <a:lnSpc>
                <a:spcPct val="120000"/>
              </a:lnSpc>
              <a:spcBef>
                <a:spcPct val="0"/>
              </a:spcBef>
              <a:buClrTx/>
              <a:buSzTx/>
              <a:buFont typeface="Wingdings" pitchFamily="2" charset="2"/>
              <a:buChar char="§"/>
              <a:defRPr/>
            </a:pPr>
            <a:r>
              <a:rPr lang="de-DE" altLang="de-DE" sz="2200" dirty="0" smtClean="0">
                <a:solidFill>
                  <a:srgbClr val="000000"/>
                </a:solidFill>
                <a:latin typeface="Arial" charset="0"/>
              </a:rPr>
              <a:t>Hoher Zeitbedarf, auch bei modernen Schneidgeräten.</a:t>
            </a:r>
          </a:p>
          <a:p>
            <a:pPr marL="0" indent="0">
              <a:lnSpc>
                <a:spcPct val="120000"/>
              </a:lnSpc>
              <a:spcBef>
                <a:spcPct val="0"/>
              </a:spcBef>
              <a:buClrTx/>
              <a:buSzTx/>
              <a:buFont typeface="Arial" charset="0"/>
              <a:buNone/>
              <a:defRPr/>
            </a:pPr>
            <a:endParaRPr lang="de-DE" altLang="de-DE" sz="1800" dirty="0" smtClean="0">
              <a:solidFill>
                <a:srgbClr val="000000"/>
              </a:solidFill>
              <a:latin typeface="Arial" charset="0"/>
            </a:endParaRPr>
          </a:p>
          <a:p>
            <a:pPr>
              <a:lnSpc>
                <a:spcPct val="120000"/>
              </a:lnSpc>
              <a:spcBef>
                <a:spcPct val="0"/>
              </a:spcBef>
              <a:buClrTx/>
              <a:buSzTx/>
              <a:buFont typeface="Wingdings" pitchFamily="2" charset="2"/>
              <a:buChar char="§"/>
              <a:defRPr/>
            </a:pPr>
            <a:r>
              <a:rPr lang="de-DE" altLang="de-DE" sz="2200" dirty="0" smtClean="0">
                <a:solidFill>
                  <a:srgbClr val="000000"/>
                </a:solidFill>
                <a:latin typeface="Arial" charset="0"/>
              </a:rPr>
              <a:t>Je nach Material kann die Struktur entweder komprimiert oder </a:t>
            </a:r>
            <a:r>
              <a:rPr lang="de-DE" altLang="de-DE" sz="2200" dirty="0" err="1" smtClean="0">
                <a:solidFill>
                  <a:srgbClr val="000000"/>
                </a:solidFill>
                <a:latin typeface="Arial" charset="0"/>
              </a:rPr>
              <a:t>abgeschert</a:t>
            </a:r>
            <a:r>
              <a:rPr lang="de-DE" altLang="de-DE" sz="2200" dirty="0" smtClean="0">
                <a:solidFill>
                  <a:srgbClr val="000000"/>
                </a:solidFill>
                <a:latin typeface="Arial" charset="0"/>
              </a:rPr>
              <a:t> werden</a:t>
            </a:r>
            <a:r>
              <a:rPr lang="de-DE" altLang="de-DE" sz="2200" dirty="0">
                <a:solidFill>
                  <a:srgbClr val="000000"/>
                </a:solidFill>
                <a:latin typeface="Arial" charset="0"/>
              </a:rPr>
              <a:t>.</a:t>
            </a:r>
            <a:endParaRPr lang="de-DE" altLang="de-DE" sz="2200" dirty="0" smtClean="0">
              <a:solidFill>
                <a:srgbClr val="000000"/>
              </a:solidFill>
              <a:latin typeface="Arial" charset="0"/>
            </a:endParaRPr>
          </a:p>
          <a:p>
            <a:pPr marL="0" indent="0">
              <a:lnSpc>
                <a:spcPct val="120000"/>
              </a:lnSpc>
              <a:spcBef>
                <a:spcPct val="0"/>
              </a:spcBef>
              <a:buClrTx/>
              <a:buSzTx/>
              <a:buFont typeface="Arial" charset="0"/>
              <a:buNone/>
              <a:defRPr/>
            </a:pPr>
            <a:endParaRPr lang="de-DE" altLang="de-DE" sz="1800" dirty="0" smtClean="0">
              <a:solidFill>
                <a:srgbClr val="000000"/>
              </a:solidFill>
              <a:latin typeface="Arial" charset="0"/>
            </a:endParaRPr>
          </a:p>
          <a:p>
            <a:pPr>
              <a:lnSpc>
                <a:spcPct val="120000"/>
              </a:lnSpc>
              <a:spcBef>
                <a:spcPct val="0"/>
              </a:spcBef>
              <a:buClrTx/>
              <a:buSzTx/>
              <a:buFont typeface="Wingdings" pitchFamily="2" charset="2"/>
              <a:buChar char="§"/>
              <a:defRPr/>
            </a:pPr>
            <a:r>
              <a:rPr lang="de-DE" altLang="de-DE" sz="2200" dirty="0" smtClean="0">
                <a:solidFill>
                  <a:srgbClr val="000000"/>
                </a:solidFill>
                <a:latin typeface="Arial" charset="0"/>
              </a:rPr>
              <a:t>Der Einsatz von z. B. Säbelsägen ist eventuell in Erwägung zu ziehen.</a:t>
            </a:r>
            <a:endParaRPr lang="en-US" altLang="de-DE" sz="2200" dirty="0" smtClean="0">
              <a:solidFill>
                <a:srgbClr val="000000"/>
              </a:solidFill>
              <a:latin typeface="Arial" charset="0"/>
            </a:endParaRPr>
          </a:p>
        </p:txBody>
      </p:sp>
      <p:sp>
        <p:nvSpPr>
          <p:cNvPr id="14340" name="Rectangle 3"/>
          <p:cNvSpPr>
            <a:spLocks noChangeArrowheads="1"/>
          </p:cNvSpPr>
          <p:nvPr/>
        </p:nvSpPr>
        <p:spPr bwMode="auto">
          <a:xfrm>
            <a:off x="327025" y="890588"/>
            <a:ext cx="848995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GB" altLang="de-DE" sz="2600" b="1">
                <a:latin typeface="Arial" panose="020B0604020202020204" pitchFamily="34" charset="0"/>
              </a:rPr>
              <a:t>Sicherheitstechnischer Fahrzeugaufbau</a:t>
            </a:r>
          </a:p>
        </p:txBody>
      </p:sp>
      <p:sp>
        <p:nvSpPr>
          <p:cNvPr id="14341"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Konstruktionsmerkmale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14342"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blinds(horizontal)">
                                      <p:cBhvr>
                                        <p:cTn id="7" dur="500"/>
                                        <p:tgtEl>
                                          <p:spTgt spid="16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388">
                                            <p:txEl>
                                              <p:pRg st="2" end="2"/>
                                            </p:txEl>
                                          </p:spTgt>
                                        </p:tgtEl>
                                        <p:attrNameLst>
                                          <p:attrName>style.visibility</p:attrName>
                                        </p:attrNameLst>
                                      </p:cBhvr>
                                      <p:to>
                                        <p:strVal val="visible"/>
                                      </p:to>
                                    </p:set>
                                    <p:animEffect transition="in" filter="blinds(horizontal)">
                                      <p:cBhvr>
                                        <p:cTn id="12" dur="500"/>
                                        <p:tgtEl>
                                          <p:spTgt spid="1638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6388">
                                            <p:txEl>
                                              <p:pRg st="4" end="4"/>
                                            </p:txEl>
                                          </p:spTgt>
                                        </p:tgtEl>
                                        <p:attrNameLst>
                                          <p:attrName>style.visibility</p:attrName>
                                        </p:attrNameLst>
                                      </p:cBhvr>
                                      <p:to>
                                        <p:strVal val="visible"/>
                                      </p:to>
                                    </p:set>
                                    <p:animEffect transition="in" filter="blinds(horizontal)">
                                      <p:cBhvr>
                                        <p:cTn id="17" dur="500"/>
                                        <p:tgtEl>
                                          <p:spTgt spid="16388">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6388">
                                            <p:txEl>
                                              <p:pRg st="6" end="6"/>
                                            </p:txEl>
                                          </p:spTgt>
                                        </p:tgtEl>
                                        <p:attrNameLst>
                                          <p:attrName>style.visibility</p:attrName>
                                        </p:attrNameLst>
                                      </p:cBhvr>
                                      <p:to>
                                        <p:strVal val="visible"/>
                                      </p:to>
                                    </p:set>
                                    <p:animEffect transition="in" filter="blinds(horizontal)">
                                      <p:cBhvr>
                                        <p:cTn id="22" dur="500"/>
                                        <p:tgtEl>
                                          <p:spTgt spid="16388">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6388">
                                            <p:txEl>
                                              <p:pRg st="8" end="8"/>
                                            </p:txEl>
                                          </p:spTgt>
                                        </p:tgtEl>
                                        <p:attrNameLst>
                                          <p:attrName>style.visibility</p:attrName>
                                        </p:attrNameLst>
                                      </p:cBhvr>
                                      <p:to>
                                        <p:strVal val="visible"/>
                                      </p:to>
                                    </p:set>
                                    <p:animEffect transition="in" filter="blinds(horizontal)">
                                      <p:cBhvr>
                                        <p:cTn id="27" dur="500"/>
                                        <p:tgtEl>
                                          <p:spTgt spid="1638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nummernplatzhalter 6"/>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1A2E0552-7D38-4E89-95AD-88FB5DDAD206}" type="slidenum">
              <a:rPr lang="de-DE" altLang="de-DE" sz="1000" smtClean="0">
                <a:latin typeface="Arial" panose="020B0604020202020204" pitchFamily="34" charset="0"/>
              </a:rPr>
              <a:pPr>
                <a:spcBef>
                  <a:spcPct val="0"/>
                </a:spcBef>
                <a:buClrTx/>
                <a:buSzTx/>
                <a:buFontTx/>
                <a:buNone/>
              </a:pPr>
              <a:t>6</a:t>
            </a:fld>
            <a:endParaRPr lang="de-DE" altLang="de-DE" sz="1000" smtClean="0">
              <a:latin typeface="Arial" panose="020B0604020202020204" pitchFamily="34" charset="0"/>
            </a:endParaRPr>
          </a:p>
        </p:txBody>
      </p:sp>
      <p:sp>
        <p:nvSpPr>
          <p:cNvPr id="16387" name="Rectangle 2"/>
          <p:cNvSpPr>
            <a:spLocks noGrp="1" noChangeArrowheads="1"/>
          </p:cNvSpPr>
          <p:nvPr>
            <p:ph type="title"/>
          </p:nvPr>
        </p:nvSpPr>
        <p:spPr>
          <a:xfrm>
            <a:off x="301625" y="950913"/>
            <a:ext cx="8540750" cy="390525"/>
          </a:xfrm>
        </p:spPr>
        <p:txBody>
          <a:bodyPr/>
          <a:lstStyle/>
          <a:p>
            <a:pPr algn="ctr" eaLnBrk="1" hangingPunct="1"/>
            <a:r>
              <a:rPr lang="en-GB" altLang="de-DE" sz="2600" b="1" smtClean="0">
                <a:solidFill>
                  <a:schemeClr val="tx1"/>
                </a:solidFill>
                <a:effectLst/>
              </a:rPr>
              <a:t>Entwicklung B-Holm</a:t>
            </a:r>
            <a:r>
              <a:rPr lang="en-GB" altLang="de-DE" b="1" smtClean="0">
                <a:solidFill>
                  <a:schemeClr val="tx1"/>
                </a:solidFill>
                <a:effectLst/>
              </a:rPr>
              <a:t> </a:t>
            </a:r>
            <a:endParaRPr lang="en-GB" altLang="de-DE" smtClean="0">
              <a:solidFill>
                <a:schemeClr val="tx1"/>
              </a:solidFill>
              <a:effectLst/>
            </a:endParaRPr>
          </a:p>
        </p:txBody>
      </p:sp>
      <p:sp>
        <p:nvSpPr>
          <p:cNvPr id="21510" name="Rectangle 12"/>
          <p:cNvSpPr>
            <a:spLocks noChangeArrowheads="1"/>
          </p:cNvSpPr>
          <p:nvPr/>
        </p:nvSpPr>
        <p:spPr bwMode="auto">
          <a:xfrm>
            <a:off x="827088" y="1628775"/>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r>
              <a:rPr lang="sv-SE" altLang="de-DE" sz="2400">
                <a:latin typeface="Arial" panose="020B0604020202020204" pitchFamily="34" charset="0"/>
              </a:rPr>
              <a:t>Baujahr 1990</a:t>
            </a:r>
          </a:p>
        </p:txBody>
      </p:sp>
      <p:sp>
        <p:nvSpPr>
          <p:cNvPr id="21511" name="Rectangle 13"/>
          <p:cNvSpPr>
            <a:spLocks noChangeArrowheads="1"/>
          </p:cNvSpPr>
          <p:nvPr/>
        </p:nvSpPr>
        <p:spPr bwMode="auto">
          <a:xfrm>
            <a:off x="5219700" y="1628775"/>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r>
              <a:rPr lang="sv-SE" altLang="de-DE" sz="2400">
                <a:latin typeface="Arial" panose="020B0604020202020204" pitchFamily="34" charset="0"/>
              </a:rPr>
              <a:t>Baujahr 2000</a:t>
            </a:r>
          </a:p>
        </p:txBody>
      </p:sp>
      <p:grpSp>
        <p:nvGrpSpPr>
          <p:cNvPr id="2" name="Gruppieren 10"/>
          <p:cNvGrpSpPr>
            <a:grpSpLocks/>
          </p:cNvGrpSpPr>
          <p:nvPr/>
        </p:nvGrpSpPr>
        <p:grpSpPr bwMode="auto">
          <a:xfrm>
            <a:off x="323850" y="2259013"/>
            <a:ext cx="4194175" cy="3387725"/>
            <a:chOff x="323850" y="1841500"/>
            <a:chExt cx="4194175" cy="3387306"/>
          </a:xfrm>
        </p:grpSpPr>
        <p:pic>
          <p:nvPicPr>
            <p:cNvPr id="16396" name="Picture 8" descr="P40901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1500"/>
              <a:ext cx="4194175" cy="314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7" name="Text Box 17"/>
            <p:cNvSpPr txBox="1">
              <a:spLocks noChangeArrowheads="1"/>
            </p:cNvSpPr>
            <p:nvPr/>
          </p:nvSpPr>
          <p:spPr bwMode="auto">
            <a:xfrm>
              <a:off x="323850" y="4997974"/>
              <a:ext cx="11525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50000"/>
                </a:spcBef>
                <a:buClrTx/>
                <a:buSzTx/>
                <a:buFontTx/>
                <a:buNone/>
              </a:pPr>
              <a:r>
                <a:rPr lang="de-DE" altLang="de-DE" sz="900">
                  <a:latin typeface="Arial" panose="020B0604020202020204" pitchFamily="34" charset="0"/>
                </a:rPr>
                <a:t>Abb. 3</a:t>
              </a:r>
            </a:p>
          </p:txBody>
        </p:sp>
      </p:grpSp>
      <p:grpSp>
        <p:nvGrpSpPr>
          <p:cNvPr id="3" name="Gruppieren 11"/>
          <p:cNvGrpSpPr>
            <a:grpSpLocks/>
          </p:cNvGrpSpPr>
          <p:nvPr/>
        </p:nvGrpSpPr>
        <p:grpSpPr bwMode="auto">
          <a:xfrm>
            <a:off x="4643438" y="2259013"/>
            <a:ext cx="4194175" cy="3402012"/>
            <a:chOff x="4643438" y="1841500"/>
            <a:chExt cx="4194175" cy="3402139"/>
          </a:xfrm>
        </p:grpSpPr>
        <p:pic>
          <p:nvPicPr>
            <p:cNvPr id="16394" name="Picture 10" descr="P40901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41500"/>
              <a:ext cx="4194175" cy="314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95" name="Text Box 18"/>
            <p:cNvSpPr txBox="1">
              <a:spLocks noChangeArrowheads="1"/>
            </p:cNvSpPr>
            <p:nvPr/>
          </p:nvSpPr>
          <p:spPr bwMode="auto">
            <a:xfrm>
              <a:off x="4643438" y="5012807"/>
              <a:ext cx="11525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50000"/>
                </a:spcBef>
                <a:buClrTx/>
                <a:buSzTx/>
                <a:buFontTx/>
                <a:buNone/>
              </a:pPr>
              <a:r>
                <a:rPr lang="de-DE" altLang="de-DE" sz="900">
                  <a:latin typeface="Arial" panose="020B0604020202020204" pitchFamily="34" charset="0"/>
                </a:rPr>
                <a:t>Abb. 4</a:t>
              </a:r>
            </a:p>
          </p:txBody>
        </p:sp>
      </p:grpSp>
      <p:sp>
        <p:nvSpPr>
          <p:cNvPr id="16392"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Konstruktionsmerkmale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16393"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blinds(horizontal)">
                                      <p:cBhvr>
                                        <p:cTn id="10" dur="500"/>
                                        <p:tgtEl>
                                          <p:spTgt spid="215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511"/>
                                        </p:tgtEl>
                                        <p:attrNameLst>
                                          <p:attrName>style.visibility</p:attrName>
                                        </p:attrNameLst>
                                      </p:cBhvr>
                                      <p:to>
                                        <p:strVal val="visible"/>
                                      </p:to>
                                    </p:set>
                                    <p:animEffect transition="in" filter="blinds(horizontal)">
                                      <p:cBhvr>
                                        <p:cTn id="18"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nummernplatzhalter 6"/>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4A378E40-F2DE-4085-95CA-8AAD2D06DEAC}" type="slidenum">
              <a:rPr lang="de-DE" altLang="de-DE" sz="1000" smtClean="0">
                <a:latin typeface="Arial" panose="020B0604020202020204" pitchFamily="34" charset="0"/>
              </a:rPr>
              <a:pPr>
                <a:spcBef>
                  <a:spcPct val="0"/>
                </a:spcBef>
                <a:buClrTx/>
                <a:buSzTx/>
                <a:buFontTx/>
                <a:buNone/>
              </a:pPr>
              <a:t>7</a:t>
            </a:fld>
            <a:endParaRPr lang="de-DE" altLang="de-DE" sz="1000" smtClean="0">
              <a:latin typeface="Arial" panose="020B0604020202020204" pitchFamily="34" charset="0"/>
            </a:endParaRPr>
          </a:p>
        </p:txBody>
      </p:sp>
      <p:grpSp>
        <p:nvGrpSpPr>
          <p:cNvPr id="17411" name="Group 22"/>
          <p:cNvGrpSpPr>
            <a:grpSpLocks/>
          </p:cNvGrpSpPr>
          <p:nvPr/>
        </p:nvGrpSpPr>
        <p:grpSpPr bwMode="auto">
          <a:xfrm>
            <a:off x="611188" y="2214563"/>
            <a:ext cx="3529012" cy="3517900"/>
            <a:chOff x="223" y="816"/>
            <a:chExt cx="2223" cy="2216"/>
          </a:xfrm>
        </p:grpSpPr>
        <p:pic>
          <p:nvPicPr>
            <p:cNvPr id="17422" name="Picture 6" descr="Bild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816"/>
              <a:ext cx="2160" cy="16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3" name="Text Box 7"/>
            <p:cNvSpPr txBox="1">
              <a:spLocks noChangeArrowheads="1"/>
            </p:cNvSpPr>
            <p:nvPr/>
          </p:nvSpPr>
          <p:spPr bwMode="auto">
            <a:xfrm>
              <a:off x="223" y="2586"/>
              <a:ext cx="2223"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50000"/>
                </a:spcBef>
                <a:buClrTx/>
                <a:buSzTx/>
                <a:buFontTx/>
                <a:buNone/>
              </a:pPr>
              <a:r>
                <a:rPr lang="de-CH" altLang="de-DE" sz="2000">
                  <a:latin typeface="Arial" panose="020B0604020202020204" pitchFamily="34" charset="0"/>
                </a:rPr>
                <a:t>Mehrfach gefaltete </a:t>
              </a:r>
              <a:br>
                <a:rPr lang="de-CH" altLang="de-DE" sz="2000">
                  <a:latin typeface="Arial" panose="020B0604020202020204" pitchFamily="34" charset="0"/>
                </a:rPr>
              </a:br>
              <a:r>
                <a:rPr lang="de-CH" altLang="de-DE" sz="2000">
                  <a:latin typeface="Arial" panose="020B0604020202020204" pitchFamily="34" charset="0"/>
                </a:rPr>
                <a:t>B-Säulen (BMW 7er Serie)</a:t>
              </a:r>
              <a:endParaRPr lang="de-DE" altLang="de-DE" sz="2000">
                <a:latin typeface="Arial" panose="020B0604020202020204" pitchFamily="34" charset="0"/>
              </a:endParaRPr>
            </a:p>
          </p:txBody>
        </p:sp>
      </p:grpSp>
      <p:pic>
        <p:nvPicPr>
          <p:cNvPr id="17412" name="Picture 9" descr="Subaru B-Säule 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3" y="2236788"/>
            <a:ext cx="3429000" cy="2571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13" name="Text Box 12"/>
          <p:cNvSpPr txBox="1">
            <a:spLocks noChangeArrowheads="1"/>
          </p:cNvSpPr>
          <p:nvPr/>
        </p:nvSpPr>
        <p:spPr bwMode="auto">
          <a:xfrm>
            <a:off x="5076825" y="5024438"/>
            <a:ext cx="3455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50000"/>
              </a:spcBef>
              <a:buClrTx/>
              <a:buSzTx/>
              <a:buFontTx/>
              <a:buNone/>
            </a:pPr>
            <a:r>
              <a:rPr lang="de-CH" altLang="de-DE" sz="2000">
                <a:latin typeface="Arial" panose="020B0604020202020204" pitchFamily="34" charset="0"/>
              </a:rPr>
              <a:t>Mehrfach gefaltete </a:t>
            </a:r>
            <a:br>
              <a:rPr lang="de-CH" altLang="de-DE" sz="2000">
                <a:latin typeface="Arial" panose="020B0604020202020204" pitchFamily="34" charset="0"/>
              </a:rPr>
            </a:br>
            <a:r>
              <a:rPr lang="de-CH" altLang="de-DE" sz="2000">
                <a:latin typeface="Arial" panose="020B0604020202020204" pitchFamily="34" charset="0"/>
              </a:rPr>
              <a:t>B-Säulen mit Verstärkungen</a:t>
            </a:r>
            <a:endParaRPr lang="de-DE" altLang="de-DE" sz="2000">
              <a:latin typeface="Arial" panose="020B0604020202020204" pitchFamily="34" charset="0"/>
            </a:endParaRPr>
          </a:p>
        </p:txBody>
      </p:sp>
      <p:sp>
        <p:nvSpPr>
          <p:cNvPr id="17414" name="Line 14"/>
          <p:cNvSpPr>
            <a:spLocks noChangeShapeType="1"/>
          </p:cNvSpPr>
          <p:nvPr/>
        </p:nvSpPr>
        <p:spPr bwMode="auto">
          <a:xfrm>
            <a:off x="5003800" y="2906713"/>
            <a:ext cx="1701800" cy="6032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17415" name="Text Box 15"/>
          <p:cNvSpPr txBox="1">
            <a:spLocks noChangeArrowheads="1"/>
          </p:cNvSpPr>
          <p:nvPr/>
        </p:nvSpPr>
        <p:spPr bwMode="auto">
          <a:xfrm>
            <a:off x="4114800" y="2633663"/>
            <a:ext cx="99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50000"/>
              </a:spcBef>
              <a:buClrTx/>
              <a:buSzTx/>
              <a:buFontTx/>
              <a:buNone/>
            </a:pPr>
            <a:r>
              <a:rPr lang="de-CH" altLang="de-DE" sz="1200" b="1">
                <a:latin typeface="Arial" panose="020B0604020202020204" pitchFamily="34" charset="0"/>
              </a:rPr>
              <a:t>18 mm Rundstahl</a:t>
            </a:r>
            <a:endParaRPr lang="de-DE" altLang="de-DE" sz="1200" b="1">
              <a:latin typeface="Arial" panose="020B0604020202020204" pitchFamily="34" charset="0"/>
            </a:endParaRPr>
          </a:p>
        </p:txBody>
      </p:sp>
      <p:sp>
        <p:nvSpPr>
          <p:cNvPr id="17416" name="Rectangle 2"/>
          <p:cNvSpPr>
            <a:spLocks noGrp="1" noChangeArrowheads="1"/>
          </p:cNvSpPr>
          <p:nvPr>
            <p:ph type="title"/>
          </p:nvPr>
        </p:nvSpPr>
        <p:spPr>
          <a:xfrm>
            <a:off x="395288" y="1557338"/>
            <a:ext cx="8323262" cy="390525"/>
          </a:xfrm>
        </p:spPr>
        <p:txBody>
          <a:bodyPr/>
          <a:lstStyle/>
          <a:p>
            <a:pPr algn="ctr" eaLnBrk="1" hangingPunct="1"/>
            <a:r>
              <a:rPr lang="en-GB" altLang="de-DE" sz="2600" smtClean="0">
                <a:solidFill>
                  <a:schemeClr val="tx1"/>
                </a:solidFill>
                <a:effectLst/>
              </a:rPr>
              <a:t>Heute</a:t>
            </a:r>
            <a:endParaRPr lang="en-GB" altLang="de-DE" smtClean="0">
              <a:solidFill>
                <a:schemeClr val="tx1"/>
              </a:solidFill>
              <a:effectLst/>
            </a:endParaRPr>
          </a:p>
        </p:txBody>
      </p:sp>
      <p:sp>
        <p:nvSpPr>
          <p:cNvPr id="17417" name="Textfeld 15"/>
          <p:cNvSpPr txBox="1">
            <a:spLocks noChangeArrowheads="1"/>
          </p:cNvSpPr>
          <p:nvPr/>
        </p:nvSpPr>
        <p:spPr bwMode="auto">
          <a:xfrm>
            <a:off x="539750" y="4784725"/>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5</a:t>
            </a:r>
          </a:p>
        </p:txBody>
      </p:sp>
      <p:sp>
        <p:nvSpPr>
          <p:cNvPr id="17418" name="Textfeld 15"/>
          <p:cNvSpPr txBox="1">
            <a:spLocks noChangeArrowheads="1"/>
          </p:cNvSpPr>
          <p:nvPr/>
        </p:nvSpPr>
        <p:spPr bwMode="auto">
          <a:xfrm>
            <a:off x="5003800" y="4784725"/>
            <a:ext cx="13684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900">
                <a:latin typeface="Arial" panose="020B0604020202020204" pitchFamily="34" charset="0"/>
              </a:rPr>
              <a:t>Abb. 6</a:t>
            </a:r>
          </a:p>
        </p:txBody>
      </p:sp>
      <p:sp>
        <p:nvSpPr>
          <p:cNvPr id="17419"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Konstruktionsmerkmale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15" name="Rectangle 2"/>
          <p:cNvSpPr txBox="1">
            <a:spLocks noChangeArrowheads="1"/>
          </p:cNvSpPr>
          <p:nvPr/>
        </p:nvSpPr>
        <p:spPr bwMode="auto">
          <a:xfrm>
            <a:off x="301625" y="950913"/>
            <a:ext cx="8540750" cy="390525"/>
          </a:xfrm>
          <a:prstGeom prst="rect">
            <a:avLst/>
          </a:prstGeom>
          <a:noFill/>
          <a:ln w="9525">
            <a:noFill/>
            <a:miter lim="800000"/>
            <a:headEnd/>
            <a:tailEnd/>
          </a:ln>
          <a:effectLst/>
        </p:spPr>
        <p:txBody>
          <a:bodyPr anchor="ctr"/>
          <a:lstStyle>
            <a:lvl1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Arial" charset="0"/>
              </a:defRPr>
            </a:lvl2pPr>
            <a:lvl3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Arial" charset="0"/>
              </a:defRPr>
            </a:lvl3pPr>
            <a:lvl4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Arial" charset="0"/>
              </a:defRPr>
            </a:lvl4pPr>
            <a:lvl5pPr algn="l" rtl="0" eaLnBrk="0" fontAlgn="base" hangingPunct="0">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l" rtl="0" fontAlgn="base">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l" rtl="0" fontAlgn="base">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l" rtl="0" fontAlgn="base">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l" rtl="0" fontAlgn="base">
              <a:spcBef>
                <a:spcPct val="0"/>
              </a:spcBef>
              <a:spcAft>
                <a:spcPct val="0"/>
              </a:spcAft>
              <a:defRPr sz="2400">
                <a:solidFill>
                  <a:schemeClr val="tx2"/>
                </a:solidFill>
                <a:effectLst>
                  <a:outerShdw blurRad="38100" dist="38100" dir="2700000" algn="tl">
                    <a:srgbClr val="C0C0C0"/>
                  </a:outerShdw>
                </a:effectLst>
                <a:latin typeface="Arial" charset="0"/>
              </a:defRPr>
            </a:lvl9pPr>
          </a:lstStyle>
          <a:p>
            <a:pPr algn="ctr" eaLnBrk="1" hangingPunct="1">
              <a:defRPr/>
            </a:pPr>
            <a:r>
              <a:rPr lang="en-GB" altLang="de-DE" sz="2600" b="1" kern="0" dirty="0" err="1" smtClean="0">
                <a:solidFill>
                  <a:schemeClr val="tx1"/>
                </a:solidFill>
                <a:effectLst/>
              </a:rPr>
              <a:t>Entwicklung</a:t>
            </a:r>
            <a:r>
              <a:rPr lang="en-GB" altLang="de-DE" sz="2600" b="1" kern="0" dirty="0" smtClean="0">
                <a:solidFill>
                  <a:schemeClr val="tx1"/>
                </a:solidFill>
                <a:effectLst/>
              </a:rPr>
              <a:t> B-Holm</a:t>
            </a:r>
            <a:r>
              <a:rPr lang="en-GB" altLang="de-DE" b="1" kern="0" dirty="0" smtClean="0">
                <a:solidFill>
                  <a:schemeClr val="tx1"/>
                </a:solidFill>
                <a:effectLst/>
              </a:rPr>
              <a:t> </a:t>
            </a:r>
            <a:endParaRPr lang="en-GB" altLang="de-DE" kern="0" dirty="0" smtClean="0">
              <a:solidFill>
                <a:schemeClr val="tx1"/>
              </a:solidFill>
              <a:effectLst/>
            </a:endParaRPr>
          </a:p>
        </p:txBody>
      </p:sp>
      <p:sp>
        <p:nvSpPr>
          <p:cNvPr id="17421"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liennummernplatzhalter 6"/>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C788B4C8-8BF6-431E-9996-F67647F8B65C}" type="slidenum">
              <a:rPr lang="de-DE" altLang="de-DE" sz="1000" smtClean="0">
                <a:latin typeface="Arial" panose="020B0604020202020204" pitchFamily="34" charset="0"/>
              </a:rPr>
              <a:pPr>
                <a:spcBef>
                  <a:spcPct val="0"/>
                </a:spcBef>
                <a:buClrTx/>
                <a:buSzTx/>
                <a:buFontTx/>
                <a:buNone/>
              </a:pPr>
              <a:t>8</a:t>
            </a:fld>
            <a:endParaRPr lang="de-DE" altLang="de-DE" sz="1000" smtClean="0">
              <a:latin typeface="Arial" panose="020B0604020202020204" pitchFamily="34" charset="0"/>
            </a:endParaRPr>
          </a:p>
        </p:txBody>
      </p:sp>
      <p:sp>
        <p:nvSpPr>
          <p:cNvPr id="910338" name="Rectangle 2"/>
          <p:cNvSpPr>
            <a:spLocks noChangeArrowheads="1"/>
          </p:cNvSpPr>
          <p:nvPr/>
        </p:nvSpPr>
        <p:spPr bwMode="auto">
          <a:xfrm>
            <a:off x="4456113" y="381000"/>
            <a:ext cx="184150" cy="579438"/>
          </a:xfrm>
          <a:prstGeom prst="rect">
            <a:avLst/>
          </a:prstGeom>
          <a:noFill/>
          <a:ln w="9525">
            <a:noFill/>
            <a:miter lim="800000"/>
            <a:headEnd/>
            <a:tailEnd/>
          </a:ln>
          <a:effectLst/>
        </p:spPr>
        <p:txBody>
          <a:bodyPr wrap="none">
            <a:spAutoFit/>
          </a:bodyPr>
          <a:lstStyle/>
          <a:p>
            <a:pPr algn="ctr">
              <a:defRPr/>
            </a:pPr>
            <a:endParaRPr lang="nl-NL" sz="3200" b="1">
              <a:solidFill>
                <a:srgbClr val="FF6600"/>
              </a:solidFill>
              <a:effectLst>
                <a:outerShdw blurRad="38100" dist="38100" dir="2700000" algn="tl">
                  <a:srgbClr val="C0C0C0"/>
                </a:outerShdw>
              </a:effectLst>
              <a:latin typeface="Times New Roman" pitchFamily="18" charset="0"/>
            </a:endParaRPr>
          </a:p>
        </p:txBody>
      </p:sp>
      <p:sp>
        <p:nvSpPr>
          <p:cNvPr id="910339" name="Rectangle 3"/>
          <p:cNvSpPr>
            <a:spLocks noChangeArrowheads="1"/>
          </p:cNvSpPr>
          <p:nvPr/>
        </p:nvSpPr>
        <p:spPr bwMode="auto">
          <a:xfrm>
            <a:off x="720725" y="1331913"/>
            <a:ext cx="7704138" cy="5018087"/>
          </a:xfrm>
          <a:prstGeom prst="rect">
            <a:avLst/>
          </a:prstGeom>
          <a:noFill/>
          <a:ln w="9525">
            <a:noFill/>
            <a:miter lim="800000"/>
            <a:headEnd/>
            <a:tailEnd/>
          </a:ln>
          <a:effectLst/>
        </p:spPr>
        <p:txBody>
          <a:bodyPr>
            <a:spAutoFit/>
          </a:bodyPr>
          <a:lstStyle/>
          <a:p>
            <a:pPr>
              <a:defRPr/>
            </a:pPr>
            <a:r>
              <a:rPr lang="en-US" sz="2400" b="1" dirty="0" err="1">
                <a:latin typeface="Arial" charset="0"/>
              </a:rPr>
              <a:t>Aktive</a:t>
            </a:r>
            <a:r>
              <a:rPr lang="en-US" sz="2400" b="1" dirty="0">
                <a:latin typeface="Arial" charset="0"/>
              </a:rPr>
              <a:t> </a:t>
            </a:r>
            <a:r>
              <a:rPr lang="en-US" sz="2400" b="1" dirty="0" err="1">
                <a:latin typeface="Arial" charset="0"/>
              </a:rPr>
              <a:t>Sicherheitssysteme</a:t>
            </a:r>
            <a:endParaRPr lang="en-US" sz="2400" b="1" dirty="0">
              <a:latin typeface="Arial" charset="0"/>
            </a:endParaRPr>
          </a:p>
          <a:p>
            <a:pPr>
              <a:defRPr/>
            </a:pPr>
            <a:endParaRPr lang="en-US" sz="600" dirty="0">
              <a:latin typeface="Arial" charset="0"/>
            </a:endParaRPr>
          </a:p>
          <a:p>
            <a:pPr lvl="2" indent="-288000">
              <a:lnSpc>
                <a:spcPct val="120000"/>
              </a:lnSpc>
              <a:buFont typeface="Wingdings" pitchFamily="2" charset="2"/>
              <a:buChar char="§"/>
              <a:defRPr/>
            </a:pPr>
            <a:r>
              <a:rPr lang="en-US" sz="2000" dirty="0" err="1">
                <a:latin typeface="Arial" charset="0"/>
              </a:rPr>
              <a:t>Antriebsschlupfregelungen</a:t>
            </a:r>
            <a:r>
              <a:rPr lang="en-US" sz="2000" dirty="0">
                <a:latin typeface="Arial" charset="0"/>
              </a:rPr>
              <a:t> (ASR)</a:t>
            </a:r>
          </a:p>
          <a:p>
            <a:pPr lvl="2" indent="-288000">
              <a:lnSpc>
                <a:spcPct val="120000"/>
              </a:lnSpc>
              <a:buFont typeface="Wingdings" pitchFamily="2" charset="2"/>
              <a:buChar char="§"/>
              <a:defRPr/>
            </a:pPr>
            <a:r>
              <a:rPr lang="en-US" sz="2000" dirty="0" err="1">
                <a:latin typeface="Arial" charset="0"/>
              </a:rPr>
              <a:t>Bremsassistenten</a:t>
            </a:r>
            <a:r>
              <a:rPr lang="en-US" sz="2000" dirty="0">
                <a:latin typeface="Arial" charset="0"/>
              </a:rPr>
              <a:t> (BAS)</a:t>
            </a:r>
          </a:p>
          <a:p>
            <a:pPr lvl="2" indent="-288000">
              <a:lnSpc>
                <a:spcPct val="120000"/>
              </a:lnSpc>
              <a:buFont typeface="Wingdings" pitchFamily="2" charset="2"/>
              <a:buChar char="§"/>
              <a:defRPr/>
            </a:pPr>
            <a:r>
              <a:rPr lang="en-US" sz="2000" dirty="0" err="1">
                <a:latin typeface="Arial" charset="0"/>
              </a:rPr>
              <a:t>Elektronische</a:t>
            </a:r>
            <a:r>
              <a:rPr lang="en-US" sz="2000" dirty="0">
                <a:latin typeface="Arial" charset="0"/>
              </a:rPr>
              <a:t> </a:t>
            </a:r>
            <a:r>
              <a:rPr lang="en-US" sz="2000" dirty="0" err="1">
                <a:latin typeface="Arial" charset="0"/>
              </a:rPr>
              <a:t>Stabilitätsprogramme</a:t>
            </a:r>
            <a:r>
              <a:rPr lang="en-US" sz="2000" dirty="0">
                <a:latin typeface="Arial" charset="0"/>
              </a:rPr>
              <a:t> (ESP), </a:t>
            </a:r>
            <a:r>
              <a:rPr lang="en-US" sz="2000" dirty="0" err="1">
                <a:latin typeface="Arial" charset="0"/>
              </a:rPr>
              <a:t>usw</a:t>
            </a:r>
            <a:r>
              <a:rPr lang="en-US" sz="2000" dirty="0">
                <a:latin typeface="Arial" charset="0"/>
              </a:rPr>
              <a:t>.</a:t>
            </a:r>
          </a:p>
          <a:p>
            <a:pPr>
              <a:defRPr/>
            </a:pPr>
            <a:endParaRPr lang="en-US" sz="2000" dirty="0">
              <a:latin typeface="Arial" charset="0"/>
            </a:endParaRPr>
          </a:p>
          <a:p>
            <a:pPr>
              <a:defRPr/>
            </a:pPr>
            <a:r>
              <a:rPr lang="en-US" sz="2400" b="1" dirty="0">
                <a:latin typeface="Arial" charset="0"/>
              </a:rPr>
              <a:t>Passive </a:t>
            </a:r>
            <a:r>
              <a:rPr lang="en-US" sz="2400" b="1" dirty="0" err="1">
                <a:latin typeface="Arial" charset="0"/>
              </a:rPr>
              <a:t>Sicherheitssysteme</a:t>
            </a:r>
            <a:endParaRPr lang="en-US" sz="2400" b="1" dirty="0">
              <a:latin typeface="Arial" charset="0"/>
            </a:endParaRPr>
          </a:p>
          <a:p>
            <a:pPr>
              <a:defRPr/>
            </a:pPr>
            <a:endParaRPr lang="en-US" sz="600" b="1" dirty="0">
              <a:effectLst>
                <a:outerShdw blurRad="38100" dist="38100" dir="2700000" algn="tl">
                  <a:srgbClr val="C0C0C0"/>
                </a:outerShdw>
              </a:effectLst>
              <a:latin typeface="Arial" charset="0"/>
            </a:endParaRPr>
          </a:p>
          <a:p>
            <a:pPr lvl="2" indent="-288000">
              <a:lnSpc>
                <a:spcPct val="120000"/>
              </a:lnSpc>
              <a:buFont typeface="Wingdings" pitchFamily="2" charset="2"/>
              <a:buChar char="§"/>
              <a:defRPr/>
            </a:pPr>
            <a:r>
              <a:rPr lang="en-US" sz="2000" dirty="0" err="1">
                <a:solidFill>
                  <a:schemeClr val="tx2"/>
                </a:solidFill>
                <a:latin typeface="Arial" charset="0"/>
              </a:rPr>
              <a:t>Knautschzonen</a:t>
            </a:r>
            <a:endParaRPr lang="en-US" sz="2000" dirty="0">
              <a:solidFill>
                <a:schemeClr val="tx2"/>
              </a:solidFill>
              <a:latin typeface="Arial" charset="0"/>
            </a:endParaRPr>
          </a:p>
          <a:p>
            <a:pPr lvl="2" indent="-288000">
              <a:lnSpc>
                <a:spcPct val="120000"/>
              </a:lnSpc>
              <a:buFont typeface="Wingdings" pitchFamily="2" charset="2"/>
              <a:buChar char="§"/>
              <a:defRPr/>
            </a:pPr>
            <a:r>
              <a:rPr lang="en-US" sz="2000" dirty="0">
                <a:solidFill>
                  <a:schemeClr val="tx2"/>
                </a:solidFill>
                <a:latin typeface="Arial" charset="0"/>
              </a:rPr>
              <a:t>Airbag-</a:t>
            </a:r>
            <a:r>
              <a:rPr lang="en-US" sz="2000" dirty="0" err="1">
                <a:solidFill>
                  <a:schemeClr val="tx2"/>
                </a:solidFill>
                <a:latin typeface="Arial" charset="0"/>
              </a:rPr>
              <a:t>Systeme</a:t>
            </a:r>
            <a:r>
              <a:rPr lang="en-US" sz="2000" dirty="0">
                <a:solidFill>
                  <a:schemeClr val="tx2"/>
                </a:solidFill>
                <a:latin typeface="Arial" charset="0"/>
              </a:rPr>
              <a:t> </a:t>
            </a:r>
          </a:p>
          <a:p>
            <a:pPr lvl="2" indent="-288000">
              <a:lnSpc>
                <a:spcPct val="120000"/>
              </a:lnSpc>
              <a:buFont typeface="Wingdings" pitchFamily="2" charset="2"/>
              <a:buChar char="§"/>
              <a:defRPr/>
            </a:pPr>
            <a:r>
              <a:rPr lang="en-US" sz="2000" dirty="0" err="1">
                <a:solidFill>
                  <a:schemeClr val="tx2"/>
                </a:solidFill>
                <a:latin typeface="Arial" charset="0"/>
              </a:rPr>
              <a:t>Gurtstraffer</a:t>
            </a:r>
            <a:r>
              <a:rPr lang="en-US" sz="2000" dirty="0">
                <a:solidFill>
                  <a:schemeClr val="tx2"/>
                </a:solidFill>
                <a:latin typeface="Arial" charset="0"/>
              </a:rPr>
              <a:t> </a:t>
            </a:r>
          </a:p>
          <a:p>
            <a:pPr lvl="2" indent="-288000">
              <a:lnSpc>
                <a:spcPct val="120000"/>
              </a:lnSpc>
              <a:buFont typeface="Wingdings" pitchFamily="2" charset="2"/>
              <a:buChar char="§"/>
              <a:defRPr/>
            </a:pPr>
            <a:r>
              <a:rPr lang="en-US" sz="2000" dirty="0" err="1">
                <a:solidFill>
                  <a:schemeClr val="tx2"/>
                </a:solidFill>
                <a:latin typeface="Arial" charset="0"/>
              </a:rPr>
              <a:t>Seiten</a:t>
            </a:r>
            <a:r>
              <a:rPr lang="en-US" sz="2000" dirty="0">
                <a:solidFill>
                  <a:schemeClr val="tx2"/>
                </a:solidFill>
                <a:latin typeface="Arial" charset="0"/>
              </a:rPr>
              <a:t>- und </a:t>
            </a:r>
            <a:r>
              <a:rPr lang="en-US" sz="2000" dirty="0" err="1">
                <a:solidFill>
                  <a:schemeClr val="tx2"/>
                </a:solidFill>
                <a:latin typeface="Arial" charset="0"/>
              </a:rPr>
              <a:t>Kopfaufprallschutz</a:t>
            </a:r>
            <a:endParaRPr lang="en-US" sz="2000" dirty="0">
              <a:solidFill>
                <a:schemeClr val="tx2"/>
              </a:solidFill>
              <a:latin typeface="Arial" charset="0"/>
            </a:endParaRPr>
          </a:p>
          <a:p>
            <a:pPr lvl="2" indent="-288000">
              <a:lnSpc>
                <a:spcPct val="120000"/>
              </a:lnSpc>
              <a:buFont typeface="Wingdings" pitchFamily="2" charset="2"/>
              <a:buChar char="§"/>
              <a:defRPr/>
            </a:pPr>
            <a:r>
              <a:rPr lang="en-US" sz="2000" dirty="0" err="1">
                <a:solidFill>
                  <a:schemeClr val="tx2"/>
                </a:solidFill>
                <a:latin typeface="Arial" charset="0"/>
              </a:rPr>
              <a:t>Unzerstörbare</a:t>
            </a:r>
            <a:r>
              <a:rPr lang="en-US" sz="2000" dirty="0">
                <a:solidFill>
                  <a:schemeClr val="tx2"/>
                </a:solidFill>
                <a:latin typeface="Arial" charset="0"/>
              </a:rPr>
              <a:t> </a:t>
            </a:r>
            <a:r>
              <a:rPr lang="en-US" sz="2000" dirty="0" err="1">
                <a:solidFill>
                  <a:schemeClr val="tx2"/>
                </a:solidFill>
                <a:latin typeface="Arial" charset="0"/>
              </a:rPr>
              <a:t>Fahrgastzellen</a:t>
            </a:r>
            <a:endParaRPr lang="en-US" sz="2000" dirty="0">
              <a:solidFill>
                <a:schemeClr val="tx2"/>
              </a:solidFill>
              <a:latin typeface="Arial" charset="0"/>
            </a:endParaRPr>
          </a:p>
          <a:p>
            <a:pPr lvl="2" indent="-288000">
              <a:lnSpc>
                <a:spcPct val="120000"/>
              </a:lnSpc>
              <a:buFont typeface="Wingdings" pitchFamily="2" charset="2"/>
              <a:buChar char="§"/>
              <a:defRPr/>
            </a:pPr>
            <a:r>
              <a:rPr lang="en-US" sz="2000" dirty="0" err="1">
                <a:solidFill>
                  <a:schemeClr val="tx2"/>
                </a:solidFill>
                <a:latin typeface="Arial" charset="0"/>
              </a:rPr>
              <a:t>Rückenlehnen</a:t>
            </a:r>
            <a:r>
              <a:rPr lang="en-US" sz="2000" dirty="0">
                <a:solidFill>
                  <a:schemeClr val="tx2"/>
                </a:solidFill>
                <a:latin typeface="Arial" charset="0"/>
              </a:rPr>
              <a:t> </a:t>
            </a:r>
            <a:r>
              <a:rPr lang="en-US" sz="2000" dirty="0" err="1">
                <a:solidFill>
                  <a:schemeClr val="tx2"/>
                </a:solidFill>
                <a:latin typeface="Arial" charset="0"/>
              </a:rPr>
              <a:t>aus</a:t>
            </a:r>
            <a:r>
              <a:rPr lang="en-US" sz="2000" dirty="0">
                <a:solidFill>
                  <a:schemeClr val="tx2"/>
                </a:solidFill>
                <a:latin typeface="Arial" charset="0"/>
              </a:rPr>
              <a:t> HSLA Stahl</a:t>
            </a:r>
          </a:p>
          <a:p>
            <a:pPr lvl="2" indent="-288000">
              <a:lnSpc>
                <a:spcPct val="120000"/>
              </a:lnSpc>
              <a:buFont typeface="Wingdings" pitchFamily="2" charset="2"/>
              <a:buChar char="§"/>
              <a:defRPr/>
            </a:pPr>
            <a:r>
              <a:rPr lang="en-US" sz="2000" dirty="0" err="1">
                <a:solidFill>
                  <a:schemeClr val="tx2"/>
                </a:solidFill>
                <a:latin typeface="Arial" charset="0"/>
              </a:rPr>
              <a:t>Verglasungen</a:t>
            </a:r>
            <a:r>
              <a:rPr lang="en-US" sz="2000" dirty="0">
                <a:solidFill>
                  <a:schemeClr val="tx2"/>
                </a:solidFill>
                <a:latin typeface="Arial" charset="0"/>
              </a:rPr>
              <a:t>, </a:t>
            </a:r>
            <a:r>
              <a:rPr lang="en-US" sz="2000" dirty="0" err="1">
                <a:solidFill>
                  <a:schemeClr val="tx2"/>
                </a:solidFill>
                <a:latin typeface="Arial" charset="0"/>
              </a:rPr>
              <a:t>usw</a:t>
            </a:r>
            <a:r>
              <a:rPr lang="en-US" sz="2000" dirty="0">
                <a:solidFill>
                  <a:schemeClr val="tx2"/>
                </a:solidFill>
                <a:latin typeface="Arial" charset="0"/>
              </a:rPr>
              <a:t>.</a:t>
            </a:r>
          </a:p>
        </p:txBody>
      </p:sp>
      <p:sp>
        <p:nvSpPr>
          <p:cNvPr id="18437" name="Rectangle 2"/>
          <p:cNvSpPr>
            <a:spLocks noGrp="1" noChangeArrowheads="1"/>
          </p:cNvSpPr>
          <p:nvPr>
            <p:ph type="title"/>
          </p:nvPr>
        </p:nvSpPr>
        <p:spPr>
          <a:xfrm>
            <a:off x="411163" y="806450"/>
            <a:ext cx="8323262" cy="390525"/>
          </a:xfrm>
        </p:spPr>
        <p:txBody>
          <a:bodyPr/>
          <a:lstStyle/>
          <a:p>
            <a:pPr algn="ctr" eaLnBrk="1" hangingPunct="1"/>
            <a:r>
              <a:rPr lang="en-GB" altLang="de-DE" sz="2600" b="1" smtClean="0">
                <a:solidFill>
                  <a:schemeClr val="tx1"/>
                </a:solidFill>
                <a:effectLst/>
              </a:rPr>
              <a:t>Sicherheitssysteme im PKW</a:t>
            </a:r>
            <a:endParaRPr lang="en-GB" altLang="de-DE" smtClean="0">
              <a:solidFill>
                <a:schemeClr val="tx1"/>
              </a:solidFill>
              <a:effectLst/>
            </a:endParaRPr>
          </a:p>
        </p:txBody>
      </p:sp>
      <p:sp>
        <p:nvSpPr>
          <p:cNvPr id="18438"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Sicherheitssysteme im PKW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18439"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10339">
                                            <p:txEl>
                                              <p:pRg st="0" end="0"/>
                                            </p:txEl>
                                          </p:spTgt>
                                        </p:tgtEl>
                                        <p:attrNameLst>
                                          <p:attrName>style.visibility</p:attrName>
                                        </p:attrNameLst>
                                      </p:cBhvr>
                                      <p:to>
                                        <p:strVal val="visible"/>
                                      </p:to>
                                    </p:set>
                                    <p:animEffect transition="in" filter="blinds(horizontal)">
                                      <p:cBhvr>
                                        <p:cTn id="7" dur="500"/>
                                        <p:tgtEl>
                                          <p:spTgt spid="910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0339">
                                            <p:txEl>
                                              <p:pRg st="2" end="2"/>
                                            </p:txEl>
                                          </p:spTgt>
                                        </p:tgtEl>
                                        <p:attrNameLst>
                                          <p:attrName>style.visibility</p:attrName>
                                        </p:attrNameLst>
                                      </p:cBhvr>
                                      <p:to>
                                        <p:strVal val="visible"/>
                                      </p:to>
                                    </p:set>
                                    <p:animEffect transition="in" filter="blinds(horizontal)">
                                      <p:cBhvr>
                                        <p:cTn id="12" dur="500"/>
                                        <p:tgtEl>
                                          <p:spTgt spid="91033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10339">
                                            <p:txEl>
                                              <p:pRg st="3" end="3"/>
                                            </p:txEl>
                                          </p:spTgt>
                                        </p:tgtEl>
                                        <p:attrNameLst>
                                          <p:attrName>style.visibility</p:attrName>
                                        </p:attrNameLst>
                                      </p:cBhvr>
                                      <p:to>
                                        <p:strVal val="visible"/>
                                      </p:to>
                                    </p:set>
                                    <p:animEffect transition="in" filter="blinds(horizontal)">
                                      <p:cBhvr>
                                        <p:cTn id="17" dur="500"/>
                                        <p:tgtEl>
                                          <p:spTgt spid="91033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10339">
                                            <p:txEl>
                                              <p:pRg st="4" end="4"/>
                                            </p:txEl>
                                          </p:spTgt>
                                        </p:tgtEl>
                                        <p:attrNameLst>
                                          <p:attrName>style.visibility</p:attrName>
                                        </p:attrNameLst>
                                      </p:cBhvr>
                                      <p:to>
                                        <p:strVal val="visible"/>
                                      </p:to>
                                    </p:set>
                                    <p:animEffect transition="in" filter="blinds(horizontal)">
                                      <p:cBhvr>
                                        <p:cTn id="22" dur="500"/>
                                        <p:tgtEl>
                                          <p:spTgt spid="91033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10339">
                                            <p:txEl>
                                              <p:pRg st="6" end="6"/>
                                            </p:txEl>
                                          </p:spTgt>
                                        </p:tgtEl>
                                        <p:attrNameLst>
                                          <p:attrName>style.visibility</p:attrName>
                                        </p:attrNameLst>
                                      </p:cBhvr>
                                      <p:to>
                                        <p:strVal val="visible"/>
                                      </p:to>
                                    </p:set>
                                    <p:animEffect transition="in" filter="blinds(horizontal)">
                                      <p:cBhvr>
                                        <p:cTn id="27" dur="500"/>
                                        <p:tgtEl>
                                          <p:spTgt spid="91033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910339">
                                            <p:txEl>
                                              <p:pRg st="8" end="8"/>
                                            </p:txEl>
                                          </p:spTgt>
                                        </p:tgtEl>
                                        <p:attrNameLst>
                                          <p:attrName>style.visibility</p:attrName>
                                        </p:attrNameLst>
                                      </p:cBhvr>
                                      <p:to>
                                        <p:strVal val="visible"/>
                                      </p:to>
                                    </p:set>
                                    <p:animEffect transition="in" filter="blinds(horizontal)">
                                      <p:cBhvr>
                                        <p:cTn id="32" dur="500"/>
                                        <p:tgtEl>
                                          <p:spTgt spid="910339">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10339">
                                            <p:txEl>
                                              <p:pRg st="9" end="9"/>
                                            </p:txEl>
                                          </p:spTgt>
                                        </p:tgtEl>
                                        <p:attrNameLst>
                                          <p:attrName>style.visibility</p:attrName>
                                        </p:attrNameLst>
                                      </p:cBhvr>
                                      <p:to>
                                        <p:strVal val="visible"/>
                                      </p:to>
                                    </p:set>
                                    <p:animEffect transition="in" filter="blinds(horizontal)">
                                      <p:cBhvr>
                                        <p:cTn id="37" dur="500"/>
                                        <p:tgtEl>
                                          <p:spTgt spid="910339">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910339">
                                            <p:txEl>
                                              <p:pRg st="10" end="10"/>
                                            </p:txEl>
                                          </p:spTgt>
                                        </p:tgtEl>
                                        <p:attrNameLst>
                                          <p:attrName>style.visibility</p:attrName>
                                        </p:attrNameLst>
                                      </p:cBhvr>
                                      <p:to>
                                        <p:strVal val="visible"/>
                                      </p:to>
                                    </p:set>
                                    <p:animEffect transition="in" filter="blinds(horizontal)">
                                      <p:cBhvr>
                                        <p:cTn id="42" dur="500"/>
                                        <p:tgtEl>
                                          <p:spTgt spid="910339">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910339">
                                            <p:txEl>
                                              <p:pRg st="11" end="11"/>
                                            </p:txEl>
                                          </p:spTgt>
                                        </p:tgtEl>
                                        <p:attrNameLst>
                                          <p:attrName>style.visibility</p:attrName>
                                        </p:attrNameLst>
                                      </p:cBhvr>
                                      <p:to>
                                        <p:strVal val="visible"/>
                                      </p:to>
                                    </p:set>
                                    <p:animEffect transition="in" filter="blinds(horizontal)">
                                      <p:cBhvr>
                                        <p:cTn id="47" dur="500"/>
                                        <p:tgtEl>
                                          <p:spTgt spid="910339">
                                            <p:txEl>
                                              <p:pRg st="11" end="1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910339">
                                            <p:txEl>
                                              <p:pRg st="12" end="12"/>
                                            </p:txEl>
                                          </p:spTgt>
                                        </p:tgtEl>
                                        <p:attrNameLst>
                                          <p:attrName>style.visibility</p:attrName>
                                        </p:attrNameLst>
                                      </p:cBhvr>
                                      <p:to>
                                        <p:strVal val="visible"/>
                                      </p:to>
                                    </p:set>
                                    <p:animEffect transition="in" filter="blinds(horizontal)">
                                      <p:cBhvr>
                                        <p:cTn id="52" dur="500"/>
                                        <p:tgtEl>
                                          <p:spTgt spid="910339">
                                            <p:txEl>
                                              <p:pRg st="12" end="12"/>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910339">
                                            <p:txEl>
                                              <p:pRg st="13" end="13"/>
                                            </p:txEl>
                                          </p:spTgt>
                                        </p:tgtEl>
                                        <p:attrNameLst>
                                          <p:attrName>style.visibility</p:attrName>
                                        </p:attrNameLst>
                                      </p:cBhvr>
                                      <p:to>
                                        <p:strVal val="visible"/>
                                      </p:to>
                                    </p:set>
                                    <p:animEffect transition="in" filter="blinds(horizontal)">
                                      <p:cBhvr>
                                        <p:cTn id="57" dur="500"/>
                                        <p:tgtEl>
                                          <p:spTgt spid="910339">
                                            <p:txEl>
                                              <p:pRg st="13" end="13"/>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910339">
                                            <p:txEl>
                                              <p:pRg st="14" end="14"/>
                                            </p:txEl>
                                          </p:spTgt>
                                        </p:tgtEl>
                                        <p:attrNameLst>
                                          <p:attrName>style.visibility</p:attrName>
                                        </p:attrNameLst>
                                      </p:cBhvr>
                                      <p:to>
                                        <p:strVal val="visible"/>
                                      </p:to>
                                    </p:set>
                                    <p:animEffect transition="in" filter="blinds(horizontal)">
                                      <p:cBhvr>
                                        <p:cTn id="62" dur="500"/>
                                        <p:tgtEl>
                                          <p:spTgt spid="91033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nummernplatzhalter 5"/>
          <p:cNvSpPr>
            <a:spLocks noGrp="1"/>
          </p:cNvSpPr>
          <p:nvPr>
            <p:ph type="sldNum" sz="quarter" idx="12"/>
          </p:nvPr>
        </p:nvSpPr>
        <p:spPr bwMode="auto">
          <a:xfrm>
            <a:off x="6675438" y="6534150"/>
            <a:ext cx="2289175" cy="136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fld id="{3950F8DD-F298-4BCE-AB8A-BE537761DA79}" type="slidenum">
              <a:rPr lang="de-DE" altLang="de-DE" sz="1000" smtClean="0">
                <a:latin typeface="Arial" panose="020B0604020202020204" pitchFamily="34" charset="0"/>
              </a:rPr>
              <a:pPr>
                <a:spcBef>
                  <a:spcPct val="0"/>
                </a:spcBef>
                <a:buClrTx/>
                <a:buSzTx/>
                <a:buFontTx/>
                <a:buNone/>
              </a:pPr>
              <a:t>9</a:t>
            </a:fld>
            <a:endParaRPr lang="de-DE" altLang="de-DE" sz="1000" smtClean="0">
              <a:latin typeface="Arial" panose="020B0604020202020204" pitchFamily="34" charset="0"/>
            </a:endParaRPr>
          </a:p>
        </p:txBody>
      </p:sp>
      <p:sp>
        <p:nvSpPr>
          <p:cNvPr id="1413124" name="Rectangle 4"/>
          <p:cNvSpPr>
            <a:spLocks noChangeArrowheads="1"/>
          </p:cNvSpPr>
          <p:nvPr/>
        </p:nvSpPr>
        <p:spPr bwMode="auto">
          <a:xfrm>
            <a:off x="395288" y="1376363"/>
            <a:ext cx="78486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a:spcBef>
                <a:spcPct val="0"/>
              </a:spcBef>
              <a:buClrTx/>
              <a:buSzTx/>
              <a:buFontTx/>
              <a:buNone/>
              <a:defRPr/>
            </a:pPr>
            <a:r>
              <a:rPr lang="de-DE" altLang="de-DE" sz="2400" b="1" dirty="0" smtClean="0">
                <a:latin typeface="Arial" charset="0"/>
              </a:rPr>
              <a:t>Einbauorte:</a:t>
            </a:r>
          </a:p>
          <a:p>
            <a:pPr>
              <a:spcBef>
                <a:spcPct val="0"/>
              </a:spcBef>
              <a:buClrTx/>
              <a:buSzTx/>
              <a:buFontTx/>
              <a:buNone/>
              <a:defRPr/>
            </a:pPr>
            <a:endParaRPr lang="de-DE" altLang="de-DE" sz="1600" dirty="0" smtClean="0">
              <a:latin typeface="Arial" charset="0"/>
            </a:endParaRPr>
          </a:p>
          <a:p>
            <a:pPr lvl="1" indent="-288000">
              <a:spcBef>
                <a:spcPct val="0"/>
              </a:spcBef>
              <a:buClrTx/>
              <a:defRPr/>
            </a:pPr>
            <a:r>
              <a:rPr lang="de-DE" altLang="de-DE" sz="2400" dirty="0" smtClean="0">
                <a:latin typeface="Arial" charset="0"/>
              </a:rPr>
              <a:t>Lenkrad</a:t>
            </a:r>
          </a:p>
          <a:p>
            <a:pPr indent="-288000">
              <a:spcBef>
                <a:spcPct val="0"/>
              </a:spcBef>
              <a:buClrTx/>
              <a:buSzTx/>
              <a:buFontTx/>
              <a:buNone/>
              <a:defRPr/>
            </a:pPr>
            <a:endParaRPr lang="de-DE" altLang="de-DE" sz="1600" dirty="0" smtClean="0">
              <a:latin typeface="Arial" charset="0"/>
            </a:endParaRPr>
          </a:p>
          <a:p>
            <a:pPr lvl="1" indent="-288000">
              <a:spcBef>
                <a:spcPct val="0"/>
              </a:spcBef>
              <a:buClrTx/>
              <a:defRPr/>
            </a:pPr>
            <a:r>
              <a:rPr lang="de-DE" altLang="de-DE" sz="2400" dirty="0" smtClean="0">
                <a:latin typeface="Arial" charset="0"/>
              </a:rPr>
              <a:t>Armaturenbrett auf der Beifahrerseite</a:t>
            </a:r>
          </a:p>
          <a:p>
            <a:pPr indent="-288000">
              <a:spcBef>
                <a:spcPct val="0"/>
              </a:spcBef>
              <a:buClrTx/>
              <a:buSzTx/>
              <a:buFont typeface="Arial" charset="0"/>
              <a:buNone/>
              <a:defRPr/>
            </a:pPr>
            <a:endParaRPr lang="de-DE" altLang="de-DE" sz="1600" dirty="0" smtClean="0">
              <a:latin typeface="Arial" charset="0"/>
            </a:endParaRPr>
          </a:p>
          <a:p>
            <a:pPr lvl="1" indent="-288000">
              <a:spcBef>
                <a:spcPct val="0"/>
              </a:spcBef>
              <a:buClrTx/>
              <a:defRPr/>
            </a:pPr>
            <a:r>
              <a:rPr lang="de-DE" altLang="de-DE" sz="2400" dirty="0" smtClean="0">
                <a:latin typeface="Arial" charset="0"/>
              </a:rPr>
              <a:t>Sitzlehnen des Fahrer- und Beifahrersitzes</a:t>
            </a:r>
          </a:p>
          <a:p>
            <a:pPr indent="-288000">
              <a:spcBef>
                <a:spcPct val="0"/>
              </a:spcBef>
              <a:buClrTx/>
              <a:buSzTx/>
              <a:buFont typeface="Arial" charset="0"/>
              <a:buNone/>
              <a:defRPr/>
            </a:pPr>
            <a:endParaRPr lang="de-DE" altLang="de-DE" sz="1600" dirty="0" smtClean="0">
              <a:latin typeface="Arial" charset="0"/>
            </a:endParaRPr>
          </a:p>
          <a:p>
            <a:pPr lvl="1" indent="-288000">
              <a:spcBef>
                <a:spcPct val="0"/>
              </a:spcBef>
              <a:buClrTx/>
              <a:defRPr/>
            </a:pPr>
            <a:r>
              <a:rPr lang="de-DE" altLang="de-DE" sz="2400" dirty="0" smtClean="0">
                <a:latin typeface="Arial" charset="0"/>
              </a:rPr>
              <a:t>Zwischen A- und C-Säule, etc. </a:t>
            </a:r>
          </a:p>
          <a:p>
            <a:pPr>
              <a:spcBef>
                <a:spcPct val="0"/>
              </a:spcBef>
              <a:buClrTx/>
              <a:buSzTx/>
              <a:buFontTx/>
              <a:buNone/>
              <a:defRPr/>
            </a:pPr>
            <a:endParaRPr lang="de-DE" altLang="de-DE" sz="2000" dirty="0" smtClean="0">
              <a:latin typeface="Times New Roman" pitchFamily="18" charset="0"/>
            </a:endParaRPr>
          </a:p>
        </p:txBody>
      </p:sp>
      <p:sp>
        <p:nvSpPr>
          <p:cNvPr id="1413125" name="Rectangle 5"/>
          <p:cNvSpPr>
            <a:spLocks noChangeArrowheads="1"/>
          </p:cNvSpPr>
          <p:nvPr/>
        </p:nvSpPr>
        <p:spPr bwMode="auto">
          <a:xfrm>
            <a:off x="468313" y="4797425"/>
            <a:ext cx="82073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a:spcBef>
                <a:spcPct val="0"/>
              </a:spcBef>
              <a:buClrTx/>
              <a:buSzTx/>
              <a:buFontTx/>
              <a:buNone/>
            </a:pPr>
            <a:r>
              <a:rPr lang="de-DE" altLang="de-DE" sz="2000">
                <a:latin typeface="Arial" panose="020B0604020202020204" pitchFamily="34" charset="0"/>
              </a:rPr>
              <a:t>Die Einbauorte sind meist mit der Aufschrift </a:t>
            </a:r>
            <a:r>
              <a:rPr lang="de-DE" altLang="de-DE" sz="2000" b="1">
                <a:latin typeface="Arial" panose="020B0604020202020204" pitchFamily="34" charset="0"/>
              </a:rPr>
              <a:t>SRS / Airbag</a:t>
            </a:r>
            <a:r>
              <a:rPr lang="de-DE" altLang="de-DE" sz="2000">
                <a:latin typeface="Arial" panose="020B0604020202020204" pitchFamily="34" charset="0"/>
              </a:rPr>
              <a:t> gekennzeichnet.</a:t>
            </a:r>
          </a:p>
          <a:p>
            <a:pPr algn="ctr">
              <a:spcBef>
                <a:spcPct val="0"/>
              </a:spcBef>
              <a:buClrTx/>
              <a:buSzTx/>
              <a:buFontTx/>
              <a:buNone/>
            </a:pPr>
            <a:endParaRPr lang="de-DE" altLang="de-DE" sz="2000">
              <a:latin typeface="Arial" panose="020B0604020202020204" pitchFamily="34" charset="0"/>
            </a:endParaRPr>
          </a:p>
          <a:p>
            <a:pPr algn="ctr">
              <a:spcBef>
                <a:spcPct val="0"/>
              </a:spcBef>
              <a:buClrTx/>
              <a:buSzTx/>
              <a:buFontTx/>
              <a:buNone/>
            </a:pPr>
            <a:r>
              <a:rPr lang="de-DE" altLang="de-DE" sz="1800">
                <a:latin typeface="Arial" panose="020B0604020202020204" pitchFamily="34" charset="0"/>
              </a:rPr>
              <a:t>(</a:t>
            </a:r>
            <a:r>
              <a:rPr lang="de-DE" altLang="de-DE" sz="1800" b="1">
                <a:latin typeface="Arial" panose="020B0604020202020204" pitchFamily="34" charset="0"/>
              </a:rPr>
              <a:t>S</a:t>
            </a:r>
            <a:r>
              <a:rPr lang="de-DE" altLang="de-DE" sz="1800">
                <a:latin typeface="Arial" panose="020B0604020202020204" pitchFamily="34" charset="0"/>
              </a:rPr>
              <a:t>upplementary </a:t>
            </a:r>
            <a:r>
              <a:rPr lang="de-DE" altLang="de-DE" sz="1800" b="1">
                <a:latin typeface="Arial" panose="020B0604020202020204" pitchFamily="34" charset="0"/>
              </a:rPr>
              <a:t>R</a:t>
            </a:r>
            <a:r>
              <a:rPr lang="de-DE" altLang="de-DE" sz="1800">
                <a:latin typeface="Arial" panose="020B0604020202020204" pitchFamily="34" charset="0"/>
              </a:rPr>
              <a:t>estrain </a:t>
            </a:r>
            <a:r>
              <a:rPr lang="de-DE" altLang="de-DE" sz="1800" b="1">
                <a:latin typeface="Arial" panose="020B0604020202020204" pitchFamily="34" charset="0"/>
              </a:rPr>
              <a:t>S</a:t>
            </a:r>
            <a:r>
              <a:rPr lang="de-DE" altLang="de-DE" sz="1800">
                <a:latin typeface="Arial" panose="020B0604020202020204" pitchFamily="34" charset="0"/>
              </a:rPr>
              <a:t>ystem = Zusätzliches Rückhaltesystem) </a:t>
            </a:r>
          </a:p>
        </p:txBody>
      </p:sp>
      <p:sp>
        <p:nvSpPr>
          <p:cNvPr id="20485" name="Rectangle 2"/>
          <p:cNvSpPr>
            <a:spLocks noGrp="1" noChangeArrowheads="1"/>
          </p:cNvSpPr>
          <p:nvPr>
            <p:ph type="title"/>
          </p:nvPr>
        </p:nvSpPr>
        <p:spPr>
          <a:xfrm>
            <a:off x="301625" y="836613"/>
            <a:ext cx="8540750" cy="390525"/>
          </a:xfrm>
        </p:spPr>
        <p:txBody>
          <a:bodyPr/>
          <a:lstStyle/>
          <a:p>
            <a:pPr algn="ctr" eaLnBrk="1" hangingPunct="1"/>
            <a:r>
              <a:rPr lang="en-GB" altLang="de-DE" sz="2600" b="1" smtClean="0">
                <a:solidFill>
                  <a:schemeClr val="tx1"/>
                </a:solidFill>
                <a:effectLst/>
              </a:rPr>
              <a:t>Airbags</a:t>
            </a:r>
            <a:endParaRPr lang="en-GB" altLang="de-DE" smtClean="0">
              <a:solidFill>
                <a:schemeClr val="tx1"/>
              </a:solidFill>
              <a:effectLst/>
            </a:endParaRPr>
          </a:p>
        </p:txBody>
      </p:sp>
      <p:sp>
        <p:nvSpPr>
          <p:cNvPr id="20486" name="Rectangle 4"/>
          <p:cNvSpPr>
            <a:spLocks noChangeArrowheads="1"/>
          </p:cNvSpPr>
          <p:nvPr/>
        </p:nvSpPr>
        <p:spPr bwMode="auto">
          <a:xfrm>
            <a:off x="114300" y="334963"/>
            <a:ext cx="589756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None/>
            </a:pPr>
            <a:r>
              <a:rPr lang="en-GB" altLang="de-DE" sz="1400" b="1">
                <a:latin typeface="Arial" panose="020B0604020202020204" pitchFamily="34" charset="0"/>
              </a:rPr>
              <a:t>Grundlagen der Fahrzeugtechnik   </a:t>
            </a:r>
            <a:r>
              <a:rPr lang="de-DE" altLang="de-DE" sz="1400">
                <a:latin typeface="Arial" panose="020B0604020202020204" pitchFamily="34" charset="0"/>
                <a:cs typeface="Arial" panose="020B0604020202020204" pitchFamily="34" charset="0"/>
              </a:rPr>
              <a:t>– Sicherheitssysteme im PKW –</a:t>
            </a:r>
            <a:endParaRPr lang="en-GB" altLang="de-DE" sz="1400">
              <a:latin typeface="Arial" panose="020B0604020202020204" pitchFamily="34" charset="0"/>
              <a:cs typeface="Arial" panose="020B0604020202020204" pitchFamily="34" charset="0"/>
            </a:endParaRPr>
          </a:p>
          <a:p>
            <a:pPr eaLnBrk="1" hangingPunct="1">
              <a:spcBef>
                <a:spcPct val="0"/>
              </a:spcBef>
              <a:buClrTx/>
              <a:buSzTx/>
              <a:buFontTx/>
              <a:buNone/>
            </a:pPr>
            <a:endParaRPr lang="en-GB" altLang="de-DE" sz="1400" b="1">
              <a:latin typeface="Arial" panose="020B0604020202020204" pitchFamily="34" charset="0"/>
            </a:endParaRPr>
          </a:p>
        </p:txBody>
      </p:sp>
      <p:sp>
        <p:nvSpPr>
          <p:cNvPr id="20487" name="Datumsplatzhalter 1"/>
          <p:cNvSpPr>
            <a:spLocks noGrp="1"/>
          </p:cNvSpPr>
          <p:nvPr>
            <p:ph type="dt" sz="quarter" idx="10"/>
          </p:nvPr>
        </p:nvSpPr>
        <p:spPr>
          <a:xfrm>
            <a:off x="107950" y="6524625"/>
            <a:ext cx="2289175" cy="207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spcBef>
                <a:spcPct val="0"/>
              </a:spcBef>
              <a:buClrTx/>
              <a:buSzTx/>
              <a:buFontTx/>
              <a:buNone/>
            </a:pPr>
            <a:r>
              <a:rPr lang="de-DE" altLang="de-DE" sz="1000" smtClean="0">
                <a:latin typeface="Arial" panose="020B0604020202020204" pitchFamily="34" charset="0"/>
              </a:rPr>
              <a:t>F-TH-VU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13124">
                                            <p:txEl>
                                              <p:pRg st="0" end="0"/>
                                            </p:txEl>
                                          </p:spTgt>
                                        </p:tgtEl>
                                        <p:attrNameLst>
                                          <p:attrName>style.visibility</p:attrName>
                                        </p:attrNameLst>
                                      </p:cBhvr>
                                      <p:to>
                                        <p:strVal val="visible"/>
                                      </p:to>
                                    </p:set>
                                    <p:animEffect transition="in" filter="blinds(horizontal)">
                                      <p:cBhvr>
                                        <p:cTn id="7" dur="500"/>
                                        <p:tgtEl>
                                          <p:spTgt spid="14131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13124">
                                            <p:txEl>
                                              <p:pRg st="2" end="2"/>
                                            </p:txEl>
                                          </p:spTgt>
                                        </p:tgtEl>
                                        <p:attrNameLst>
                                          <p:attrName>style.visibility</p:attrName>
                                        </p:attrNameLst>
                                      </p:cBhvr>
                                      <p:to>
                                        <p:strVal val="visible"/>
                                      </p:to>
                                    </p:set>
                                    <p:animEffect transition="in" filter="blinds(horizontal)">
                                      <p:cBhvr>
                                        <p:cTn id="12" dur="500"/>
                                        <p:tgtEl>
                                          <p:spTgt spid="141312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13124">
                                            <p:txEl>
                                              <p:pRg st="4" end="4"/>
                                            </p:txEl>
                                          </p:spTgt>
                                        </p:tgtEl>
                                        <p:attrNameLst>
                                          <p:attrName>style.visibility</p:attrName>
                                        </p:attrNameLst>
                                      </p:cBhvr>
                                      <p:to>
                                        <p:strVal val="visible"/>
                                      </p:to>
                                    </p:set>
                                    <p:animEffect transition="in" filter="blinds(horizontal)">
                                      <p:cBhvr>
                                        <p:cTn id="17" dur="500"/>
                                        <p:tgtEl>
                                          <p:spTgt spid="141312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413124">
                                            <p:txEl>
                                              <p:pRg st="6" end="6"/>
                                            </p:txEl>
                                          </p:spTgt>
                                        </p:tgtEl>
                                        <p:attrNameLst>
                                          <p:attrName>style.visibility</p:attrName>
                                        </p:attrNameLst>
                                      </p:cBhvr>
                                      <p:to>
                                        <p:strVal val="visible"/>
                                      </p:to>
                                    </p:set>
                                    <p:animEffect transition="in" filter="blinds(horizontal)">
                                      <p:cBhvr>
                                        <p:cTn id="22" dur="500"/>
                                        <p:tgtEl>
                                          <p:spTgt spid="1413124">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413124">
                                            <p:txEl>
                                              <p:pRg st="8" end="8"/>
                                            </p:txEl>
                                          </p:spTgt>
                                        </p:tgtEl>
                                        <p:attrNameLst>
                                          <p:attrName>style.visibility</p:attrName>
                                        </p:attrNameLst>
                                      </p:cBhvr>
                                      <p:to>
                                        <p:strVal val="visible"/>
                                      </p:to>
                                    </p:set>
                                    <p:animEffect transition="in" filter="blinds(horizontal)">
                                      <p:cBhvr>
                                        <p:cTn id="27" dur="500"/>
                                        <p:tgtEl>
                                          <p:spTgt spid="1413124">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13125"/>
                                        </p:tgtEl>
                                        <p:attrNameLst>
                                          <p:attrName>style.visibility</p:attrName>
                                        </p:attrNameLst>
                                      </p:cBhvr>
                                      <p:to>
                                        <p:strVal val="visible"/>
                                      </p:to>
                                    </p:set>
                                    <p:animEffect transition="in" filter="blinds(horizontal)">
                                      <p:cBhvr>
                                        <p:cTn id="32" dur="500"/>
                                        <p:tgtEl>
                                          <p:spTgt spid="1413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25" grpId="0"/>
    </p:bldLst>
  </p:timing>
</p:sld>
</file>

<file path=ppt/theme/theme1.xml><?xml version="1.0" encoding="utf-8"?>
<a:theme xmlns:a="http://schemas.openxmlformats.org/drawingml/2006/main" name="Lehrunterlage_f_Querformat">
  <a:themeElements>
    <a:clrScheme name="Lehrunterlage_f_Querforma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Lehrunterlage_f_Querformat">
      <a:majorFont>
        <a:latin typeface="Arial"/>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Lehrunterlage_f_Querforma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hrunterlage_f_Querforma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hrunterlage_f_Querforma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hrunterlage_f_Querforma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hrunterlage_f_Querforma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hrunterlage_f_Querforma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hrunterlage_f_Querforma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Lehrunterlage_f_Querformat 8">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hrunterlage_f_Querformat 9">
        <a:dk1>
          <a:srgbClr val="000000"/>
        </a:dk1>
        <a:lt1>
          <a:srgbClr val="FFFFFF"/>
        </a:lt1>
        <a:dk2>
          <a:srgbClr val="0033CC"/>
        </a:dk2>
        <a:lt2>
          <a:srgbClr val="FFFF00"/>
        </a:lt2>
        <a:accent1>
          <a:srgbClr val="FF9900"/>
        </a:accent1>
        <a:accent2>
          <a:srgbClr val="00FFFF"/>
        </a:accent2>
        <a:accent3>
          <a:srgbClr val="AAADE2"/>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hrunterlage_f_Querformat 10">
        <a:dk1>
          <a:srgbClr val="000000"/>
        </a:dk1>
        <a:lt1>
          <a:srgbClr val="FFFFFF"/>
        </a:lt1>
        <a:dk2>
          <a:srgbClr val="99CCFF"/>
        </a:dk2>
        <a:lt2>
          <a:srgbClr val="FFFF00"/>
        </a:lt2>
        <a:accent1>
          <a:srgbClr val="FF9900"/>
        </a:accent1>
        <a:accent2>
          <a:srgbClr val="00FFFF"/>
        </a:accent2>
        <a:accent3>
          <a:srgbClr val="CAE2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hrunterlage_f_Querformat 11">
        <a:dk1>
          <a:srgbClr val="000000"/>
        </a:dk1>
        <a:lt1>
          <a:srgbClr val="FFFFFF"/>
        </a:lt1>
        <a:dk2>
          <a:srgbClr val="0066FF"/>
        </a:dk2>
        <a:lt2>
          <a:srgbClr val="FFFF00"/>
        </a:lt2>
        <a:accent1>
          <a:srgbClr val="FF9900"/>
        </a:accent1>
        <a:accent2>
          <a:srgbClr val="00FFFF"/>
        </a:accent2>
        <a:accent3>
          <a:srgbClr val="AAB8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olken">
  <a:themeElements>
    <a:clrScheme name="Wolken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fontScheme name="Wolken">
      <a:majorFont>
        <a:latin typeface="Arial"/>
        <a:ea typeface=""/>
        <a:cs typeface=""/>
      </a:majorFont>
      <a:minorFont>
        <a:latin typeface="Tahom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Wolken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Wolken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Wolken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Wolken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Wolken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Wolken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Wolken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Wolken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Wolken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3740</Words>
  <Application>Microsoft Office PowerPoint</Application>
  <PresentationFormat>Bildschirmpräsentation (4:3)</PresentationFormat>
  <Paragraphs>627</Paragraphs>
  <Slides>43</Slides>
  <Notes>24</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43</vt:i4>
      </vt:variant>
    </vt:vector>
  </HeadingPairs>
  <TitlesOfParts>
    <vt:vector size="53" baseType="lpstr">
      <vt:lpstr>Arial</vt:lpstr>
      <vt:lpstr>Arial Rounded MT Bold</vt:lpstr>
      <vt:lpstr>Courier New</vt:lpstr>
      <vt:lpstr>Symbol</vt:lpstr>
      <vt:lpstr>Tahoma</vt:lpstr>
      <vt:lpstr>Times New Roman</vt:lpstr>
      <vt:lpstr>Wingdings</vt:lpstr>
      <vt:lpstr>Lehrunterlage_f_Querformat</vt:lpstr>
      <vt:lpstr>Wolken</vt:lpstr>
      <vt:lpstr>Bilddokument</vt:lpstr>
      <vt:lpstr>  Technische Hilfeleistung -Verkehrsunfall- (F-TH-VU)  „Grundlagen der Fahrzeugtechnik“   </vt:lpstr>
      <vt:lpstr>PowerPoint-Präsentation</vt:lpstr>
      <vt:lpstr>PowerPoint-Präsentation</vt:lpstr>
      <vt:lpstr>PowerPoint-Präsentation</vt:lpstr>
      <vt:lpstr>PowerPoint-Präsentation</vt:lpstr>
      <vt:lpstr>Entwicklung B-Holm </vt:lpstr>
      <vt:lpstr>Heute</vt:lpstr>
      <vt:lpstr>Sicherheitssysteme im PKW</vt:lpstr>
      <vt:lpstr>Airbags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Kassel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Grundlagen der Fahrzeugtechnik</dc:title>
  <dc:creator>Heerdt, Volker (HLFS)</dc:creator>
  <cp:lastModifiedBy>Heerdt, Volker (HLFS)</cp:lastModifiedBy>
  <cp:revision>442</cp:revision>
  <cp:lastPrinted>2015-09-01T05:54:42Z</cp:lastPrinted>
  <dcterms:created xsi:type="dcterms:W3CDTF">2000-10-16T07:05:38Z</dcterms:created>
  <dcterms:modified xsi:type="dcterms:W3CDTF">2020-06-29T12:56:17Z</dcterms:modified>
</cp:coreProperties>
</file>