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9"/>
  </p:notesMasterIdLst>
  <p:handoutMasterIdLst>
    <p:handoutMasterId r:id="rId40"/>
  </p:handoutMasterIdLst>
  <p:sldIdLst>
    <p:sldId id="930" r:id="rId2"/>
    <p:sldId id="1007" r:id="rId3"/>
    <p:sldId id="985" r:id="rId4"/>
    <p:sldId id="986" r:id="rId5"/>
    <p:sldId id="1009" r:id="rId6"/>
    <p:sldId id="1010" r:id="rId7"/>
    <p:sldId id="1011" r:id="rId8"/>
    <p:sldId id="1012" r:id="rId9"/>
    <p:sldId id="1013" r:id="rId10"/>
    <p:sldId id="1014" r:id="rId11"/>
    <p:sldId id="1015" r:id="rId12"/>
    <p:sldId id="1016" r:id="rId13"/>
    <p:sldId id="1017" r:id="rId14"/>
    <p:sldId id="1018" r:id="rId15"/>
    <p:sldId id="1019" r:id="rId16"/>
    <p:sldId id="1020" r:id="rId17"/>
    <p:sldId id="1021" r:id="rId18"/>
    <p:sldId id="1022" r:id="rId19"/>
    <p:sldId id="1023" r:id="rId20"/>
    <p:sldId id="1024" r:id="rId21"/>
    <p:sldId id="1025" r:id="rId22"/>
    <p:sldId id="1026" r:id="rId23"/>
    <p:sldId id="1027" r:id="rId24"/>
    <p:sldId id="1028" r:id="rId25"/>
    <p:sldId id="1029" r:id="rId26"/>
    <p:sldId id="1030" r:id="rId27"/>
    <p:sldId id="1031" r:id="rId28"/>
    <p:sldId id="1032" r:id="rId29"/>
    <p:sldId id="1033" r:id="rId30"/>
    <p:sldId id="1034" r:id="rId31"/>
    <p:sldId id="1035" r:id="rId32"/>
    <p:sldId id="1036" r:id="rId33"/>
    <p:sldId id="1037" r:id="rId34"/>
    <p:sldId id="1038" r:id="rId35"/>
    <p:sldId id="1039" r:id="rId36"/>
    <p:sldId id="1040" r:id="rId37"/>
    <p:sldId id="1041" r:id="rId38"/>
  </p:sldIdLst>
  <p:sldSz cx="9906000" cy="6858000" type="A4"/>
  <p:notesSz cx="6889750" cy="10020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84">
          <p15:clr>
            <a:srgbClr val="A4A3A4"/>
          </p15:clr>
        </p15:guide>
        <p15:guide id="2" pos="312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FFCC"/>
    <a:srgbClr val="FF9966"/>
    <a:srgbClr val="FFFF99"/>
    <a:srgbClr val="99CCFF"/>
    <a:srgbClr val="0033CC"/>
    <a:srgbClr val="0038F0"/>
    <a:srgbClr val="996633"/>
    <a:srgbClr val="FFCCFF"/>
    <a:srgbClr val="B5E3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91976" autoAdjust="0"/>
  </p:normalViewPr>
  <p:slideViewPr>
    <p:cSldViewPr snapToGrid="0">
      <p:cViewPr varScale="1">
        <p:scale>
          <a:sx n="93" d="100"/>
          <a:sy n="93" d="100"/>
        </p:scale>
        <p:origin x="1223" y="92"/>
      </p:cViewPr>
      <p:guideLst>
        <p:guide orient="horz" pos="2184"/>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10" d="100"/>
          <a:sy n="110" d="100"/>
        </p:scale>
        <p:origin x="-1344" y="210"/>
      </p:cViewPr>
      <p:guideLst>
        <p:guide orient="horz" pos="3155"/>
        <p:guide pos="2171"/>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3458" name="Rectangle 2"/>
          <p:cNvSpPr>
            <a:spLocks noGrp="1" noChangeArrowheads="1"/>
          </p:cNvSpPr>
          <p:nvPr>
            <p:ph type="hdr" sz="quarter"/>
          </p:nvPr>
        </p:nvSpPr>
        <p:spPr bwMode="auto">
          <a:xfrm>
            <a:off x="0" y="3"/>
            <a:ext cx="2986309" cy="50149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atin typeface="Times New Roman" pitchFamily="18" charset="0"/>
              </a:defRPr>
            </a:lvl1pPr>
          </a:lstStyle>
          <a:p>
            <a:pPr>
              <a:defRPr/>
            </a:pPr>
            <a:r>
              <a:rPr lang="de-DE" dirty="0"/>
              <a:t>Truppmannausbildung Teil 2 Rechtsgrundlagen</a:t>
            </a:r>
          </a:p>
        </p:txBody>
      </p:sp>
      <p:sp>
        <p:nvSpPr>
          <p:cNvPr id="403459" name="Rectangle 3"/>
          <p:cNvSpPr>
            <a:spLocks noGrp="1" noChangeArrowheads="1"/>
          </p:cNvSpPr>
          <p:nvPr>
            <p:ph type="dt" sz="quarter" idx="1"/>
          </p:nvPr>
        </p:nvSpPr>
        <p:spPr bwMode="auto">
          <a:xfrm>
            <a:off x="3901833" y="3"/>
            <a:ext cx="2986309" cy="50149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atin typeface="Times New Roman" pitchFamily="18" charset="0"/>
              </a:defRPr>
            </a:lvl1pPr>
          </a:lstStyle>
          <a:p>
            <a:pPr>
              <a:defRPr/>
            </a:pPr>
            <a:endParaRPr lang="de-DE" dirty="0"/>
          </a:p>
        </p:txBody>
      </p:sp>
      <p:sp>
        <p:nvSpPr>
          <p:cNvPr id="403460" name="Rectangle 4"/>
          <p:cNvSpPr>
            <a:spLocks noGrp="1" noChangeArrowheads="1"/>
          </p:cNvSpPr>
          <p:nvPr>
            <p:ph type="ftr" sz="quarter" idx="2"/>
          </p:nvPr>
        </p:nvSpPr>
        <p:spPr bwMode="auto">
          <a:xfrm>
            <a:off x="0" y="9517203"/>
            <a:ext cx="2986309" cy="50149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atin typeface="Times New Roman" pitchFamily="18" charset="0"/>
              </a:defRPr>
            </a:lvl1pPr>
          </a:lstStyle>
          <a:p>
            <a:pPr>
              <a:defRPr/>
            </a:pPr>
            <a:endParaRPr lang="de-DE" dirty="0"/>
          </a:p>
        </p:txBody>
      </p:sp>
      <p:sp>
        <p:nvSpPr>
          <p:cNvPr id="403461" name="Rectangle 5"/>
          <p:cNvSpPr>
            <a:spLocks noGrp="1" noChangeArrowheads="1"/>
          </p:cNvSpPr>
          <p:nvPr>
            <p:ph type="sldNum" sz="quarter" idx="3"/>
          </p:nvPr>
        </p:nvSpPr>
        <p:spPr bwMode="auto">
          <a:xfrm>
            <a:off x="3901833" y="9517203"/>
            <a:ext cx="2986309" cy="501496"/>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atin typeface="Times New Roman" pitchFamily="18" charset="0"/>
              </a:defRPr>
            </a:lvl1pPr>
          </a:lstStyle>
          <a:p>
            <a:pPr>
              <a:defRPr/>
            </a:pPr>
            <a:fld id="{1A281C19-9942-47C8-A8EC-F0D6195128ED}" type="slidenum">
              <a:rPr lang="de-DE"/>
              <a:pPr>
                <a:defRPr/>
              </a:pPr>
              <a:t>‹Nr.›</a:t>
            </a:fld>
            <a:endParaRPr lang="de-DE" dirty="0"/>
          </a:p>
        </p:txBody>
      </p:sp>
    </p:spTree>
    <p:extLst>
      <p:ext uri="{BB962C8B-B14F-4D97-AF65-F5344CB8AC3E}">
        <p14:creationId xmlns:p14="http://schemas.microsoft.com/office/powerpoint/2010/main" val="2421614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3"/>
            <a:ext cx="2986309" cy="50149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eaLnBrk="0" hangingPunct="0">
              <a:defRPr sz="1200">
                <a:latin typeface="Times New Roman" pitchFamily="18" charset="0"/>
              </a:defRPr>
            </a:lvl1pPr>
          </a:lstStyle>
          <a:p>
            <a:pPr>
              <a:defRPr/>
            </a:pPr>
            <a:r>
              <a:rPr lang="de-DE" dirty="0"/>
              <a:t>Truppmannausbildung Teil 2 Rechtsgrundlagen</a:t>
            </a:r>
          </a:p>
        </p:txBody>
      </p:sp>
      <p:sp>
        <p:nvSpPr>
          <p:cNvPr id="4099" name="Rectangle 3"/>
          <p:cNvSpPr>
            <a:spLocks noGrp="1" noChangeArrowheads="1"/>
          </p:cNvSpPr>
          <p:nvPr>
            <p:ph type="dt" idx="1"/>
          </p:nvPr>
        </p:nvSpPr>
        <p:spPr bwMode="auto">
          <a:xfrm>
            <a:off x="3903442" y="3"/>
            <a:ext cx="2986309" cy="501496"/>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hangingPunct="0">
              <a:defRPr sz="1200">
                <a:latin typeface="Times New Roman" pitchFamily="18" charset="0"/>
              </a:defRPr>
            </a:lvl1pPr>
          </a:lstStyle>
          <a:p>
            <a:pPr>
              <a:defRPr/>
            </a:pPr>
            <a:endParaRPr lang="de-DE" dirty="0"/>
          </a:p>
        </p:txBody>
      </p:sp>
      <p:sp>
        <p:nvSpPr>
          <p:cNvPr id="121860" name="Rectangle 4"/>
          <p:cNvSpPr>
            <a:spLocks noGrp="1" noRot="1" noChangeAspect="1" noChangeArrowheads="1" noTextEdit="1"/>
          </p:cNvSpPr>
          <p:nvPr>
            <p:ph type="sldImg" idx="2"/>
          </p:nvPr>
        </p:nvSpPr>
        <p:spPr bwMode="auto">
          <a:xfrm>
            <a:off x="731838" y="750888"/>
            <a:ext cx="5427662" cy="37576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8742" y="4758604"/>
            <a:ext cx="5052269" cy="4510257"/>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4102" name="Rectangle 6"/>
          <p:cNvSpPr>
            <a:spLocks noGrp="1" noChangeArrowheads="1"/>
          </p:cNvSpPr>
          <p:nvPr>
            <p:ph type="ftr" sz="quarter" idx="4"/>
          </p:nvPr>
        </p:nvSpPr>
        <p:spPr bwMode="auto">
          <a:xfrm>
            <a:off x="0" y="9520407"/>
            <a:ext cx="2986309" cy="499893"/>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eaLnBrk="0" hangingPunct="0">
              <a:defRPr sz="1200">
                <a:latin typeface="Times New Roman" pitchFamily="18" charset="0"/>
              </a:defRPr>
            </a:lvl1pPr>
          </a:lstStyle>
          <a:p>
            <a:pPr>
              <a:defRPr/>
            </a:pPr>
            <a:endParaRPr lang="de-DE" dirty="0"/>
          </a:p>
        </p:txBody>
      </p:sp>
      <p:sp>
        <p:nvSpPr>
          <p:cNvPr id="4103" name="Rectangle 7"/>
          <p:cNvSpPr>
            <a:spLocks noGrp="1" noChangeArrowheads="1"/>
          </p:cNvSpPr>
          <p:nvPr>
            <p:ph type="sldNum" sz="quarter" idx="5"/>
          </p:nvPr>
        </p:nvSpPr>
        <p:spPr bwMode="auto">
          <a:xfrm>
            <a:off x="3903442" y="9520407"/>
            <a:ext cx="2986309" cy="499893"/>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eaLnBrk="0" hangingPunct="0">
              <a:defRPr sz="1200">
                <a:latin typeface="Times New Roman" pitchFamily="18" charset="0"/>
              </a:defRPr>
            </a:lvl1pPr>
          </a:lstStyle>
          <a:p>
            <a:pPr>
              <a:defRPr/>
            </a:pPr>
            <a:fld id="{F8A8161D-2D7F-44A4-91A5-21578FA100D8}" type="slidenum">
              <a:rPr lang="de-DE"/>
              <a:pPr>
                <a:defRPr/>
              </a:pPr>
              <a:t>‹Nr.›</a:t>
            </a:fld>
            <a:endParaRPr lang="de-DE" dirty="0"/>
          </a:p>
        </p:txBody>
      </p:sp>
    </p:spTree>
    <p:extLst>
      <p:ext uri="{BB962C8B-B14F-4D97-AF65-F5344CB8AC3E}">
        <p14:creationId xmlns:p14="http://schemas.microsoft.com/office/powerpoint/2010/main" val="3311417931"/>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28509DC-145F-450B-B910-B0D26D812EFF}" type="slidenum">
              <a:rPr lang="de-DE" smtClean="0"/>
              <a:pPr/>
              <a:t>1</a:t>
            </a:fld>
            <a:endParaRPr lang="de-DE" dirty="0"/>
          </a:p>
        </p:txBody>
      </p:sp>
      <p:sp>
        <p:nvSpPr>
          <p:cNvPr id="108547" name="Rectangle 2"/>
          <p:cNvSpPr>
            <a:spLocks noGrp="1" noRot="1" noChangeAspect="1" noChangeArrowheads="1" noTextEdit="1"/>
          </p:cNvSpPr>
          <p:nvPr>
            <p:ph type="sldImg"/>
          </p:nvPr>
        </p:nvSpPr>
        <p:spPr>
          <a:xfrm>
            <a:off x="735013" y="750888"/>
            <a:ext cx="5426075" cy="3756025"/>
          </a:xfrm>
          <a:ln/>
        </p:spPr>
      </p:sp>
      <p:sp>
        <p:nvSpPr>
          <p:cNvPr id="108548" name="Rectangle 3"/>
          <p:cNvSpPr>
            <a:spLocks noGrp="1" noChangeArrowheads="1"/>
          </p:cNvSpPr>
          <p:nvPr>
            <p:ph type="body" idx="1"/>
          </p:nvPr>
        </p:nvSpPr>
        <p:spPr>
          <a:noFill/>
          <a:ln/>
        </p:spPr>
        <p:txBody>
          <a:bodyPr/>
          <a:lstStyle/>
          <a:p>
            <a:endParaRPr lang="de-DE" dirty="0"/>
          </a:p>
        </p:txBody>
      </p:sp>
      <p:sp>
        <p:nvSpPr>
          <p:cNvPr id="2" name="Kopfzeilenplatzhalter 1"/>
          <p:cNvSpPr>
            <a:spLocks noGrp="1"/>
          </p:cNvSpPr>
          <p:nvPr>
            <p:ph type="hdr" sz="quarter" idx="10"/>
          </p:nvPr>
        </p:nvSpPr>
        <p:spPr/>
        <p:txBody>
          <a:bodyPr/>
          <a:lstStyle/>
          <a:p>
            <a:pPr>
              <a:defRPr/>
            </a:pPr>
            <a:r>
              <a:rPr lang="de-DE" dirty="0"/>
              <a:t>Truppmannausbildung Teil 2 Rechtsgrundlagen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8A8161D-2D7F-44A4-91A5-21578FA100D8}" type="slidenum">
              <a:rPr lang="de-DE" smtClean="0"/>
              <a:pPr>
                <a:defRPr/>
              </a:pPr>
              <a:t>4</a:t>
            </a:fld>
            <a:endParaRPr lang="de-DE" dirty="0"/>
          </a:p>
        </p:txBody>
      </p:sp>
      <p:sp>
        <p:nvSpPr>
          <p:cNvPr id="5" name="Kopfzeilenplatzhalter 4"/>
          <p:cNvSpPr>
            <a:spLocks noGrp="1"/>
          </p:cNvSpPr>
          <p:nvPr>
            <p:ph type="hdr" sz="quarter" idx="11"/>
          </p:nvPr>
        </p:nvSpPr>
        <p:spPr/>
        <p:txBody>
          <a:bodyPr/>
          <a:lstStyle/>
          <a:p>
            <a:pPr>
              <a:defRPr/>
            </a:pPr>
            <a:r>
              <a:rPr lang="de-DE" dirty="0"/>
              <a:t>Truppmannausbildung Teil 2 Rechtsgrundlagen</a:t>
            </a:r>
          </a:p>
        </p:txBody>
      </p:sp>
    </p:spTree>
    <p:extLst>
      <p:ext uri="{BB962C8B-B14F-4D97-AF65-F5344CB8AC3E}">
        <p14:creationId xmlns:p14="http://schemas.microsoft.com/office/powerpoint/2010/main" val="308839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p:nvPr>
        </p:nvSpPr>
        <p:spPr/>
        <p:txBody>
          <a:bodyPr/>
          <a:lstStyle/>
          <a:p>
            <a:pPr>
              <a:defRPr/>
            </a:pPr>
            <a:r>
              <a:rPr lang="de-DE"/>
              <a:t>Truppmannausbildung Teil 2 Rechtsgrundlagen</a:t>
            </a:r>
            <a:endParaRPr lang="de-DE" dirty="0"/>
          </a:p>
        </p:txBody>
      </p:sp>
      <p:sp>
        <p:nvSpPr>
          <p:cNvPr id="5" name="Foliennummernplatzhalter 4"/>
          <p:cNvSpPr>
            <a:spLocks noGrp="1"/>
          </p:cNvSpPr>
          <p:nvPr>
            <p:ph type="sldNum" sz="quarter" idx="5"/>
          </p:nvPr>
        </p:nvSpPr>
        <p:spPr/>
        <p:txBody>
          <a:bodyPr/>
          <a:lstStyle/>
          <a:p>
            <a:pPr>
              <a:defRPr/>
            </a:pPr>
            <a:fld id="{F8A8161D-2D7F-44A4-91A5-21578FA100D8}" type="slidenum">
              <a:rPr lang="de-DE" smtClean="0"/>
              <a:pPr>
                <a:defRPr/>
              </a:pPr>
              <a:t>37</a:t>
            </a:fld>
            <a:endParaRPr lang="de-DE" dirty="0"/>
          </a:p>
        </p:txBody>
      </p:sp>
    </p:spTree>
    <p:extLst>
      <p:ext uri="{BB962C8B-B14F-4D97-AF65-F5344CB8AC3E}">
        <p14:creationId xmlns:p14="http://schemas.microsoft.com/office/powerpoint/2010/main" val="1458386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HLFS"/>
          <p:cNvPicPr>
            <a:picLocks noChangeAspect="1" noChangeArrowheads="1"/>
          </p:cNvPicPr>
          <p:nvPr/>
        </p:nvPicPr>
        <p:blipFill>
          <a:blip r:embed="rId2" cstate="print"/>
          <a:srcRect/>
          <a:stretch>
            <a:fillRect/>
          </a:stretch>
        </p:blipFill>
        <p:spPr bwMode="auto">
          <a:xfrm>
            <a:off x="1905000" y="838200"/>
            <a:ext cx="6046788" cy="2159000"/>
          </a:xfrm>
          <a:prstGeom prst="rect">
            <a:avLst/>
          </a:prstGeom>
          <a:noFill/>
          <a:ln w="9525">
            <a:noFill/>
            <a:miter lim="800000"/>
            <a:headEnd/>
            <a:tailEnd/>
          </a:ln>
        </p:spPr>
      </p:pic>
      <p:sp>
        <p:nvSpPr>
          <p:cNvPr id="6150" name="Rectangle 6"/>
          <p:cNvSpPr>
            <a:spLocks noGrp="1" noChangeArrowheads="1"/>
          </p:cNvSpPr>
          <p:nvPr>
            <p:ph type="ctrTitle"/>
          </p:nvPr>
        </p:nvSpPr>
        <p:spPr>
          <a:xfrm>
            <a:off x="685800" y="3124200"/>
            <a:ext cx="8610600" cy="1562100"/>
          </a:xfrm>
        </p:spPr>
        <p:txBody>
          <a:bodyPr lIns="85593" tIns="42797" rIns="85593" bIns="42797"/>
          <a:lstStyle>
            <a:lvl1pPr algn="ctr">
              <a:defRPr sz="3600" b="0"/>
            </a:lvl1pPr>
          </a:lstStyle>
          <a:p>
            <a:r>
              <a:rPr lang="de-DE"/>
              <a:t>Klicken Sie, um das Titelformat zu bearbeiten</a:t>
            </a:r>
          </a:p>
        </p:txBody>
      </p:sp>
      <p:sp>
        <p:nvSpPr>
          <p:cNvPr id="6153" name="Rectangle 9"/>
          <p:cNvSpPr>
            <a:spLocks noGrp="1" noChangeArrowheads="1"/>
          </p:cNvSpPr>
          <p:nvPr>
            <p:ph type="subTitle" idx="1"/>
          </p:nvPr>
        </p:nvSpPr>
        <p:spPr bwMode="auto">
          <a:xfrm>
            <a:off x="685800" y="4876800"/>
            <a:ext cx="8610600" cy="9191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sz="2000">
                <a:latin typeface="Arial" charset="0"/>
              </a:defRPr>
            </a:lvl1pPr>
          </a:lstStyle>
          <a:p>
            <a:r>
              <a:rPr lang="de-DE"/>
              <a:t>Klicken Sie, um das Format des Untertitel-Masters zu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a:xfrm>
            <a:off x="495300" y="1600200"/>
            <a:ext cx="89154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4AA8381D-AEA9-4C23-AE78-D009D8B265B8}" type="slidenum">
              <a:rPr lang="en-US"/>
              <a:pPr>
                <a:defRPr/>
              </a:pPr>
              <a:t>‹Nr.›</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28600"/>
            <a:ext cx="2228850" cy="589756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95300" y="228600"/>
            <a:ext cx="6534150" cy="58975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5C972F00-F781-49E6-A05E-A1551DAC175B}" type="slidenum">
              <a:rPr lang="en-US"/>
              <a:pPr>
                <a:defRPr/>
              </a:pPr>
              <a:t>‹Nr.›</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09600" y="228600"/>
            <a:ext cx="4800600" cy="381000"/>
          </a:xfrm>
        </p:spPr>
        <p:txBody>
          <a:bodyPr/>
          <a:lstStyle/>
          <a:p>
            <a:r>
              <a:rPr lang="de-DE"/>
              <a:t>Titelmasterformat durch Klicken bearbeiten</a:t>
            </a:r>
          </a:p>
        </p:txBody>
      </p:sp>
      <p:sp>
        <p:nvSpPr>
          <p:cNvPr id="3" name="Inhaltsplatzhalter 2"/>
          <p:cNvSpPr>
            <a:spLocks noGrp="1"/>
          </p:cNvSpPr>
          <p:nvPr>
            <p:ph sz="quarter" idx="1"/>
          </p:nvPr>
        </p:nvSpPr>
        <p:spPr>
          <a:xfrm>
            <a:off x="495300" y="1600200"/>
            <a:ext cx="4381500" cy="2185988"/>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029200" y="1600200"/>
            <a:ext cx="4381500" cy="2185988"/>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495300" y="3938588"/>
            <a:ext cx="4381500" cy="218757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5029200" y="3938588"/>
            <a:ext cx="4381500" cy="218757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sldNum" sz="quarter" idx="10"/>
          </p:nvPr>
        </p:nvSpPr>
        <p:spPr>
          <a:ln/>
        </p:spPr>
        <p:txBody>
          <a:bodyPr/>
          <a:lstStyle>
            <a:lvl1pPr>
              <a:defRPr/>
            </a:lvl1pPr>
          </a:lstStyle>
          <a:p>
            <a:pPr>
              <a:defRPr/>
            </a:pPr>
            <a:fld id="{35A994E3-F0C2-486C-A1C9-493421729829}" type="slidenum">
              <a:rPr lang="en-US"/>
              <a:pPr>
                <a:defRPr/>
              </a:pPr>
              <a:t>‹Nr.›</a:t>
            </a:fld>
            <a:endParaRPr lang="en-US" dirty="0"/>
          </a:p>
        </p:txBody>
      </p:sp>
      <p:sp>
        <p:nvSpPr>
          <p:cNvPr id="8"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09600" y="228600"/>
            <a:ext cx="4800600" cy="381000"/>
          </a:xfrm>
        </p:spPr>
        <p:txBody>
          <a:bodyPr/>
          <a:lstStyle/>
          <a:p>
            <a:r>
              <a:rPr lang="de-DE"/>
              <a:t>Titelmasterformat durch Klicken bearbeiten</a:t>
            </a:r>
          </a:p>
        </p:txBody>
      </p:sp>
      <p:sp>
        <p:nvSpPr>
          <p:cNvPr id="3" name="Inhaltsplatzhalter 2"/>
          <p:cNvSpPr>
            <a:spLocks noGrp="1"/>
          </p:cNvSpPr>
          <p:nvPr>
            <p:ph sz="half" idx="1"/>
          </p:nvPr>
        </p:nvSpPr>
        <p:spPr>
          <a:xfrm>
            <a:off x="495300" y="1600200"/>
            <a:ext cx="43815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5029200" y="1600200"/>
            <a:ext cx="4381500" cy="2185988"/>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5029200" y="3938588"/>
            <a:ext cx="4381500" cy="218757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Rectangle 6"/>
          <p:cNvSpPr>
            <a:spLocks noGrp="1" noChangeArrowheads="1"/>
          </p:cNvSpPr>
          <p:nvPr>
            <p:ph type="sldNum" sz="quarter" idx="10"/>
          </p:nvPr>
        </p:nvSpPr>
        <p:spPr>
          <a:ln/>
        </p:spPr>
        <p:txBody>
          <a:bodyPr/>
          <a:lstStyle>
            <a:lvl1pPr>
              <a:defRPr/>
            </a:lvl1pPr>
          </a:lstStyle>
          <a:p>
            <a:pPr>
              <a:defRPr/>
            </a:pPr>
            <a:fld id="{2D4518CC-56E8-4FB4-AC25-A578459F796C}" type="slidenum">
              <a:rPr lang="en-US"/>
              <a:pPr>
                <a:defRPr/>
              </a:pPr>
              <a:t>‹Nr.›</a:t>
            </a:fld>
            <a:endParaRPr lang="en-US" dirty="0"/>
          </a:p>
        </p:txBody>
      </p:sp>
      <p:sp>
        <p:nvSpPr>
          <p:cNvPr id="7"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95300" y="1600200"/>
            <a:ext cx="89154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940F532B-6D73-46A0-9978-CDB652BCADD9}" type="slidenum">
              <a:rPr lang="en-US"/>
              <a:pPr>
                <a:defRPr/>
              </a:pPr>
              <a:t>‹Nr.›</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8E659B03-E275-41E1-B4FD-CD8DA8DA6A23}" type="slidenum">
              <a:rPr lang="en-US"/>
              <a:pPr>
                <a:defRPr/>
              </a:pPr>
              <a:t>‹Nr.›</a:t>
            </a:fld>
            <a:endParaRPr lang="en-US" dirty="0"/>
          </a:p>
        </p:txBody>
      </p:sp>
      <p:sp>
        <p:nvSpPr>
          <p:cNvPr id="5"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sldNum" sz="quarter" idx="10"/>
          </p:nvPr>
        </p:nvSpPr>
        <p:spPr>
          <a:ln/>
        </p:spPr>
        <p:txBody>
          <a:bodyPr/>
          <a:lstStyle>
            <a:lvl1pPr>
              <a:defRPr/>
            </a:lvl1pPr>
          </a:lstStyle>
          <a:p>
            <a:pPr>
              <a:defRPr/>
            </a:pPr>
            <a:fld id="{E0BCCCC4-D312-46E6-A077-2BDA1151D72E}" type="slidenum">
              <a:rPr lang="en-US"/>
              <a:pPr>
                <a:defRPr/>
              </a:pPr>
              <a:t>‹Nr.›</a:t>
            </a:fld>
            <a:endParaRPr lang="en-US" dirty="0"/>
          </a:p>
        </p:txBody>
      </p:sp>
      <p:sp>
        <p:nvSpPr>
          <p:cNvPr id="6"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sldNum" sz="quarter" idx="10"/>
          </p:nvPr>
        </p:nvSpPr>
        <p:spPr>
          <a:ln/>
        </p:spPr>
        <p:txBody>
          <a:bodyPr/>
          <a:lstStyle>
            <a:lvl1pPr>
              <a:defRPr/>
            </a:lvl1pPr>
          </a:lstStyle>
          <a:p>
            <a:pPr>
              <a:defRPr/>
            </a:pPr>
            <a:fld id="{639FEC46-86A7-460D-88CA-1F6A06CB4B7E}" type="slidenum">
              <a:rPr lang="en-US"/>
              <a:pPr>
                <a:defRPr/>
              </a:pPr>
              <a:t>‹Nr.›</a:t>
            </a:fld>
            <a:endParaRPr lang="en-US" dirty="0"/>
          </a:p>
        </p:txBody>
      </p:sp>
      <p:sp>
        <p:nvSpPr>
          <p:cNvPr id="8"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6"/>
          <p:cNvSpPr>
            <a:spLocks noGrp="1" noChangeArrowheads="1"/>
          </p:cNvSpPr>
          <p:nvPr>
            <p:ph type="sldNum" sz="quarter" idx="10"/>
          </p:nvPr>
        </p:nvSpPr>
        <p:spPr>
          <a:ln/>
        </p:spPr>
        <p:txBody>
          <a:bodyPr/>
          <a:lstStyle>
            <a:lvl1pPr>
              <a:defRPr/>
            </a:lvl1pPr>
          </a:lstStyle>
          <a:p>
            <a:pPr>
              <a:defRPr/>
            </a:pPr>
            <a:fld id="{C9BB32A0-A229-4173-962D-D61EAFB42BDE}" type="slidenum">
              <a:rPr lang="en-US"/>
              <a:pPr>
                <a:defRPr/>
              </a:pPr>
              <a:t>‹Nr.›</a:t>
            </a:fld>
            <a:endParaRPr lang="en-US" dirty="0"/>
          </a:p>
        </p:txBody>
      </p:sp>
      <p:sp>
        <p:nvSpPr>
          <p:cNvPr id="4"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CDD67AD-7B70-4D74-8B1C-BEEC73B1CB1F}" type="slidenum">
              <a:rPr lang="en-US"/>
              <a:pPr>
                <a:defRPr/>
              </a:pPr>
              <a:t>‹Nr.›</a:t>
            </a:fld>
            <a:endParaRPr lang="en-US" dirty="0"/>
          </a:p>
        </p:txBody>
      </p:sp>
      <p:sp>
        <p:nvSpPr>
          <p:cNvPr id="3"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0C14FC96-EFB3-4299-8F65-5BE1301105F7}" type="slidenum">
              <a:rPr lang="en-US"/>
              <a:pPr>
                <a:defRPr/>
              </a:pPr>
              <a:t>‹Nr.›</a:t>
            </a:fld>
            <a:endParaRPr lang="en-US" dirty="0"/>
          </a:p>
        </p:txBody>
      </p:sp>
      <p:sp>
        <p:nvSpPr>
          <p:cNvPr id="6"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dirty="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21186770-BA0D-4090-A9E6-B8D6607AE433}" type="slidenum">
              <a:rPr lang="en-US"/>
              <a:pPr>
                <a:defRPr/>
              </a:pPr>
              <a:t>‹Nr.›</a:t>
            </a:fld>
            <a:endParaRPr lang="en-US" dirty="0"/>
          </a:p>
        </p:txBody>
      </p:sp>
      <p:sp>
        <p:nvSpPr>
          <p:cNvPr id="6" name="Rectangle 16"/>
          <p:cNvSpPr>
            <a:spLocks noGrp="1" noChangeArrowheads="1"/>
          </p:cNvSpPr>
          <p:nvPr>
            <p:ph type="ftr" sz="quarter" idx="11"/>
          </p:nvPr>
        </p:nvSpPr>
        <p:spPr>
          <a:ln/>
        </p:spPr>
        <p:txBody>
          <a:bodyPr/>
          <a:lstStyle>
            <a:lvl1pPr>
              <a:defRPr/>
            </a:lvl1pPr>
          </a:lstStyle>
          <a:p>
            <a:pPr>
              <a:defRPr/>
            </a:pPr>
            <a:r>
              <a:rPr lang="de-DE" dirty="0"/>
              <a:t>November 2018                                                                              Leitfaden zur Truppausbildung - Truppmannausbildung Teil 2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391400" y="6477000"/>
            <a:ext cx="2063750" cy="168275"/>
          </a:xfrm>
          <a:prstGeom prst="rect">
            <a:avLst/>
          </a:prstGeom>
          <a:noFill/>
          <a:ln w="9525">
            <a:noFill/>
            <a:miter lim="800000"/>
            <a:headEnd/>
            <a:tailEnd/>
          </a:ln>
          <a:effectLst/>
        </p:spPr>
        <p:txBody>
          <a:bodyPr vert="horz" wrap="square" lIns="95778" tIns="47890" rIns="95778" bIns="47890" numCol="1" anchor="t" anchorCtr="0" compatLnSpc="1">
            <a:prstTxWarp prst="textNoShape">
              <a:avLst/>
            </a:prstTxWarp>
          </a:bodyPr>
          <a:lstStyle>
            <a:lvl1pPr algn="r" eaLnBrk="0" hangingPunct="0">
              <a:defRPr sz="800">
                <a:latin typeface="Arial" charset="0"/>
              </a:defRPr>
            </a:lvl1pPr>
          </a:lstStyle>
          <a:p>
            <a:pPr>
              <a:defRPr/>
            </a:pPr>
            <a:fld id="{DA6BEE81-60C0-4584-A784-85F16D2792C0}" type="slidenum">
              <a:rPr lang="en-US"/>
              <a:pPr>
                <a:defRPr/>
              </a:pPr>
              <a:t>‹Nr.›</a:t>
            </a:fld>
            <a:endParaRPr lang="en-US" dirty="0"/>
          </a:p>
        </p:txBody>
      </p:sp>
      <p:sp>
        <p:nvSpPr>
          <p:cNvPr id="1032" name="Rectangle 8"/>
          <p:cNvSpPr>
            <a:spLocks noChangeArrowheads="1"/>
          </p:cNvSpPr>
          <p:nvPr/>
        </p:nvSpPr>
        <p:spPr bwMode="auto">
          <a:xfrm>
            <a:off x="660400" y="577850"/>
            <a:ext cx="7429500" cy="73025"/>
          </a:xfrm>
          <a:prstGeom prst="rect">
            <a:avLst/>
          </a:prstGeom>
          <a:gradFill rotWithShape="0">
            <a:gsLst>
              <a:gs pos="0">
                <a:srgbClr val="FF0000"/>
              </a:gs>
              <a:gs pos="100000">
                <a:schemeClr val="bg1"/>
              </a:gs>
            </a:gsLst>
            <a:lin ang="0" scaled="1"/>
          </a:gradFill>
          <a:ln w="9525">
            <a:noFill/>
            <a:miter lim="800000"/>
            <a:headEnd/>
            <a:tailEnd/>
          </a:ln>
          <a:effectLst/>
        </p:spPr>
        <p:txBody>
          <a:bodyPr wrap="none" anchor="ctr"/>
          <a:lstStyle/>
          <a:p>
            <a:pPr eaLnBrk="0" hangingPunct="0">
              <a:defRPr/>
            </a:pPr>
            <a:endParaRPr lang="de-DE" dirty="0"/>
          </a:p>
        </p:txBody>
      </p:sp>
      <p:sp>
        <p:nvSpPr>
          <p:cNvPr id="1033" name="Line 9"/>
          <p:cNvSpPr>
            <a:spLocks noChangeShapeType="1"/>
          </p:cNvSpPr>
          <p:nvPr/>
        </p:nvSpPr>
        <p:spPr bwMode="auto">
          <a:xfrm>
            <a:off x="533400" y="6477000"/>
            <a:ext cx="8915400" cy="0"/>
          </a:xfrm>
          <a:prstGeom prst="line">
            <a:avLst/>
          </a:prstGeom>
          <a:noFill/>
          <a:ln w="9525">
            <a:solidFill>
              <a:schemeClr val="tx1"/>
            </a:solidFill>
            <a:round/>
            <a:headEnd/>
            <a:tailEnd/>
          </a:ln>
          <a:effectLst/>
        </p:spPr>
        <p:txBody>
          <a:bodyPr wrap="none" anchor="ctr"/>
          <a:lstStyle/>
          <a:p>
            <a:pPr eaLnBrk="0" hangingPunct="0">
              <a:defRPr/>
            </a:pPr>
            <a:endParaRPr lang="de-DE" dirty="0"/>
          </a:p>
        </p:txBody>
      </p:sp>
      <p:pic>
        <p:nvPicPr>
          <p:cNvPr id="7173" name="Picture 11" descr="HLFS"/>
          <p:cNvPicPr>
            <a:picLocks noChangeAspect="1" noChangeArrowheads="1"/>
          </p:cNvPicPr>
          <p:nvPr/>
        </p:nvPicPr>
        <p:blipFill>
          <a:blip r:embed="rId15" cstate="print"/>
          <a:srcRect/>
          <a:stretch>
            <a:fillRect/>
          </a:stretch>
        </p:blipFill>
        <p:spPr bwMode="auto">
          <a:xfrm>
            <a:off x="7594600" y="0"/>
            <a:ext cx="1778000" cy="649288"/>
          </a:xfrm>
          <a:prstGeom prst="rect">
            <a:avLst/>
          </a:prstGeom>
          <a:noFill/>
          <a:ln w="9525">
            <a:noFill/>
            <a:miter lim="800000"/>
            <a:headEnd/>
            <a:tailEnd/>
          </a:ln>
        </p:spPr>
      </p:pic>
      <p:sp>
        <p:nvSpPr>
          <p:cNvPr id="1040" name="Rectangle 16"/>
          <p:cNvSpPr>
            <a:spLocks noGrp="1" noChangeArrowheads="1"/>
          </p:cNvSpPr>
          <p:nvPr>
            <p:ph type="ftr" sz="quarter" idx="3"/>
          </p:nvPr>
        </p:nvSpPr>
        <p:spPr bwMode="auto">
          <a:xfrm>
            <a:off x="533400" y="6477000"/>
            <a:ext cx="2935288" cy="222250"/>
          </a:xfrm>
          <a:prstGeom prst="rect">
            <a:avLst/>
          </a:prstGeom>
          <a:noFill/>
          <a:ln w="9525">
            <a:noFill/>
            <a:miter lim="800000"/>
            <a:headEnd/>
            <a:tailEnd/>
          </a:ln>
          <a:effectLst/>
        </p:spPr>
        <p:txBody>
          <a:bodyPr vert="horz" wrap="square" lIns="88422" tIns="44211" rIns="88422" bIns="44211" numCol="1" anchor="t" anchorCtr="0" compatLnSpc="1">
            <a:prstTxWarp prst="textNoShape">
              <a:avLst/>
            </a:prstTxWarp>
          </a:bodyPr>
          <a:lstStyle>
            <a:lvl1pPr eaLnBrk="0" hangingPunct="0">
              <a:defRPr sz="800">
                <a:latin typeface="Arial" charset="0"/>
              </a:defRPr>
            </a:lvl1pPr>
          </a:lstStyle>
          <a:p>
            <a:pPr>
              <a:defRPr/>
            </a:pPr>
            <a:r>
              <a:rPr lang="de-DE" dirty="0"/>
              <a:t>November 2018                                                                              Leitfaden zur Truppausbildung - Truppmannausbildung Teil 2 </a:t>
            </a:r>
          </a:p>
        </p:txBody>
      </p:sp>
      <p:sp>
        <p:nvSpPr>
          <p:cNvPr id="7175" name="Rectangle 17"/>
          <p:cNvSpPr>
            <a:spLocks noGrp="1" noChangeArrowheads="1"/>
          </p:cNvSpPr>
          <p:nvPr>
            <p:ph type="title"/>
          </p:nvPr>
        </p:nvSpPr>
        <p:spPr bwMode="auto">
          <a:xfrm>
            <a:off x="609600" y="228600"/>
            <a:ext cx="48006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Klicken Sie, um das Titelformat zu bearbeiten</a:t>
            </a:r>
          </a:p>
        </p:txBody>
      </p:sp>
    </p:spTree>
  </p:cSld>
  <p:clrMap bg1="lt1" tx1="dk1" bg2="lt2" tx2="dk2" accent1="accent1" accent2="accent2" accent3="accent3" accent4="accent4" accent5="accent5" accent6="accent6" hlink="hlink" folHlink="folHlink"/>
  <p:sldLayoutIdLst>
    <p:sldLayoutId id="2147484295"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 id="2147484293" r:id="rId12"/>
    <p:sldLayoutId id="2147484294" r:id="rId13"/>
  </p:sldLayoutIdLst>
  <p:hf hdr="0" dt="0"/>
  <p:txStyles>
    <p:titleStyle>
      <a:lvl1pPr algn="l" defTabSz="957263" rtl="0" eaLnBrk="0" fontAlgn="base" hangingPunct="0">
        <a:spcBef>
          <a:spcPct val="0"/>
        </a:spcBef>
        <a:spcAft>
          <a:spcPct val="0"/>
        </a:spcAft>
        <a:defRPr sz="1400" b="1">
          <a:solidFill>
            <a:schemeClr val="tx2"/>
          </a:solidFill>
          <a:latin typeface="+mj-lt"/>
          <a:ea typeface="+mj-ea"/>
          <a:cs typeface="+mj-cs"/>
        </a:defRPr>
      </a:lvl1pPr>
      <a:lvl2pPr algn="l" defTabSz="957263" rtl="0" eaLnBrk="0" fontAlgn="base" hangingPunct="0">
        <a:spcBef>
          <a:spcPct val="0"/>
        </a:spcBef>
        <a:spcAft>
          <a:spcPct val="0"/>
        </a:spcAft>
        <a:defRPr sz="1400" b="1">
          <a:solidFill>
            <a:schemeClr val="tx2"/>
          </a:solidFill>
          <a:latin typeface="Arial" charset="0"/>
        </a:defRPr>
      </a:lvl2pPr>
      <a:lvl3pPr algn="l" defTabSz="957263" rtl="0" eaLnBrk="0" fontAlgn="base" hangingPunct="0">
        <a:spcBef>
          <a:spcPct val="0"/>
        </a:spcBef>
        <a:spcAft>
          <a:spcPct val="0"/>
        </a:spcAft>
        <a:defRPr sz="1400" b="1">
          <a:solidFill>
            <a:schemeClr val="tx2"/>
          </a:solidFill>
          <a:latin typeface="Arial" charset="0"/>
        </a:defRPr>
      </a:lvl3pPr>
      <a:lvl4pPr algn="l" defTabSz="957263" rtl="0" eaLnBrk="0" fontAlgn="base" hangingPunct="0">
        <a:spcBef>
          <a:spcPct val="0"/>
        </a:spcBef>
        <a:spcAft>
          <a:spcPct val="0"/>
        </a:spcAft>
        <a:defRPr sz="1400" b="1">
          <a:solidFill>
            <a:schemeClr val="tx2"/>
          </a:solidFill>
          <a:latin typeface="Arial" charset="0"/>
        </a:defRPr>
      </a:lvl4pPr>
      <a:lvl5pPr algn="l" defTabSz="957263" rtl="0" eaLnBrk="0" fontAlgn="base" hangingPunct="0">
        <a:spcBef>
          <a:spcPct val="0"/>
        </a:spcBef>
        <a:spcAft>
          <a:spcPct val="0"/>
        </a:spcAft>
        <a:defRPr sz="1400" b="1">
          <a:solidFill>
            <a:schemeClr val="tx2"/>
          </a:solidFill>
          <a:latin typeface="Arial" charset="0"/>
        </a:defRPr>
      </a:lvl5pPr>
      <a:lvl6pPr marL="457200" algn="l" defTabSz="957263" rtl="0" eaLnBrk="0" fontAlgn="base" hangingPunct="0">
        <a:spcBef>
          <a:spcPct val="0"/>
        </a:spcBef>
        <a:spcAft>
          <a:spcPct val="0"/>
        </a:spcAft>
        <a:defRPr sz="1400" b="1">
          <a:solidFill>
            <a:schemeClr val="tx2"/>
          </a:solidFill>
          <a:latin typeface="Arial" charset="0"/>
        </a:defRPr>
      </a:lvl6pPr>
      <a:lvl7pPr marL="914400" algn="l" defTabSz="957263" rtl="0" eaLnBrk="0" fontAlgn="base" hangingPunct="0">
        <a:spcBef>
          <a:spcPct val="0"/>
        </a:spcBef>
        <a:spcAft>
          <a:spcPct val="0"/>
        </a:spcAft>
        <a:defRPr sz="1400" b="1">
          <a:solidFill>
            <a:schemeClr val="tx2"/>
          </a:solidFill>
          <a:latin typeface="Arial" charset="0"/>
        </a:defRPr>
      </a:lvl7pPr>
      <a:lvl8pPr marL="1371600" algn="l" defTabSz="957263" rtl="0" eaLnBrk="0" fontAlgn="base" hangingPunct="0">
        <a:spcBef>
          <a:spcPct val="0"/>
        </a:spcBef>
        <a:spcAft>
          <a:spcPct val="0"/>
        </a:spcAft>
        <a:defRPr sz="1400" b="1">
          <a:solidFill>
            <a:schemeClr val="tx2"/>
          </a:solidFill>
          <a:latin typeface="Arial" charset="0"/>
        </a:defRPr>
      </a:lvl8pPr>
      <a:lvl9pPr marL="1828800" algn="l" defTabSz="957263" rtl="0" eaLnBrk="0" fontAlgn="base" hangingPunct="0">
        <a:spcBef>
          <a:spcPct val="0"/>
        </a:spcBef>
        <a:spcAft>
          <a:spcPct val="0"/>
        </a:spcAft>
        <a:defRPr sz="1400" b="1">
          <a:solidFill>
            <a:schemeClr val="tx2"/>
          </a:solidFill>
          <a:latin typeface="Arial"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900">
          <a:solidFill>
            <a:schemeClr val="tx1"/>
          </a:solidFill>
          <a:latin typeface="+mn-lt"/>
        </a:defRPr>
      </a:lvl2pPr>
      <a:lvl3pPr marL="1196975" indent="-239713"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000">
          <a:solidFill>
            <a:schemeClr val="tx1"/>
          </a:solidFill>
          <a:latin typeface="+mn-lt"/>
        </a:defRPr>
      </a:lvl4pPr>
      <a:lvl5pPr marL="2155825" indent="-239713" algn="l" defTabSz="957263" rtl="0" eaLnBrk="0" fontAlgn="base" hangingPunct="0">
        <a:spcBef>
          <a:spcPct val="20000"/>
        </a:spcBef>
        <a:spcAft>
          <a:spcPct val="0"/>
        </a:spcAft>
        <a:buChar char="»"/>
        <a:defRPr sz="2000">
          <a:solidFill>
            <a:schemeClr val="tx1"/>
          </a:solidFill>
          <a:latin typeface="+mn-lt"/>
        </a:defRPr>
      </a:lvl5pPr>
      <a:lvl6pPr marL="2613025" indent="-239713" algn="l" defTabSz="957263" rtl="0" eaLnBrk="0" fontAlgn="base" hangingPunct="0">
        <a:spcBef>
          <a:spcPct val="20000"/>
        </a:spcBef>
        <a:spcAft>
          <a:spcPct val="0"/>
        </a:spcAft>
        <a:buChar char="»"/>
        <a:defRPr sz="2000">
          <a:solidFill>
            <a:schemeClr val="tx1"/>
          </a:solidFill>
          <a:latin typeface="+mn-lt"/>
        </a:defRPr>
      </a:lvl6pPr>
      <a:lvl7pPr marL="3070225" indent="-239713" algn="l" defTabSz="957263" rtl="0" eaLnBrk="0" fontAlgn="base" hangingPunct="0">
        <a:spcBef>
          <a:spcPct val="20000"/>
        </a:spcBef>
        <a:spcAft>
          <a:spcPct val="0"/>
        </a:spcAft>
        <a:buChar char="»"/>
        <a:defRPr sz="2000">
          <a:solidFill>
            <a:schemeClr val="tx1"/>
          </a:solidFill>
          <a:latin typeface="+mn-lt"/>
        </a:defRPr>
      </a:lvl7pPr>
      <a:lvl8pPr marL="3527425" indent="-239713" algn="l" defTabSz="957263" rtl="0" eaLnBrk="0" fontAlgn="base" hangingPunct="0">
        <a:spcBef>
          <a:spcPct val="20000"/>
        </a:spcBef>
        <a:spcAft>
          <a:spcPct val="0"/>
        </a:spcAft>
        <a:buChar char="»"/>
        <a:defRPr sz="2000">
          <a:solidFill>
            <a:schemeClr val="tx1"/>
          </a:solidFill>
          <a:latin typeface="+mn-lt"/>
        </a:defRPr>
      </a:lvl8pPr>
      <a:lvl9pPr marL="3984625" indent="-239713" algn="l" defTabSz="957263"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316681"/>
            <a:ext cx="182808" cy="366767"/>
          </a:xfrm>
          <a:prstGeom prst="rect">
            <a:avLst/>
          </a:prstGeom>
          <a:solidFill>
            <a:schemeClr val="bg1"/>
          </a:solidFill>
          <a:ln w="19050" algn="ctr">
            <a:noFill/>
            <a:miter lim="800000"/>
            <a:headEnd/>
            <a:tailEnd/>
          </a:ln>
        </p:spPr>
        <p:txBody>
          <a:bodyPr wrap="none" lIns="90488" tIns="44450" rIns="90488" bIns="44450" anchor="ctr">
            <a:spAutoFit/>
          </a:bodyPr>
          <a:lstStyle/>
          <a:p>
            <a:pPr eaLnBrk="0" hangingPunct="0"/>
            <a:endParaRPr lang="de-DE" dirty="0"/>
          </a:p>
        </p:txBody>
      </p:sp>
      <p:sp>
        <p:nvSpPr>
          <p:cNvPr id="12291" name="Rectangle 4"/>
          <p:cNvSpPr>
            <a:spLocks noGrp="1" noChangeArrowheads="1"/>
          </p:cNvSpPr>
          <p:nvPr>
            <p:ph type="ctrTitle"/>
          </p:nvPr>
        </p:nvSpPr>
        <p:spPr>
          <a:xfrm>
            <a:off x="648019" y="3790951"/>
            <a:ext cx="8612187" cy="1562100"/>
          </a:xfrm>
        </p:spPr>
        <p:txBody>
          <a:bodyPr/>
          <a:lstStyle/>
          <a:p>
            <a:pPr eaLnBrk="1" hangingPunct="1"/>
            <a:r>
              <a:rPr lang="de-DE" sz="2800" b="1" dirty="0"/>
              <a:t>Truppmannausbildung </a:t>
            </a:r>
            <a:r>
              <a:rPr lang="de-DE" sz="2800" b="1"/>
              <a:t>Teil 2 </a:t>
            </a:r>
            <a:br>
              <a:rPr lang="de-DE" sz="2800" b="1" dirty="0"/>
            </a:br>
            <a:r>
              <a:rPr lang="de-DE" sz="800" b="1" dirty="0"/>
              <a:t>  </a:t>
            </a:r>
            <a:br>
              <a:rPr lang="de-DE" sz="2800" b="1" dirty="0"/>
            </a:br>
            <a:r>
              <a:rPr lang="de-DE" sz="2800" b="1" dirty="0"/>
              <a:t>Grundlagen des Zivil- und Katastrophenschutzes</a:t>
            </a:r>
            <a:br>
              <a:rPr lang="de-DE" sz="2800" dirty="0"/>
            </a:br>
            <a:endParaRPr lang="de-DE" sz="2800" dirty="0"/>
          </a:p>
        </p:txBody>
      </p:sp>
      <p:pic>
        <p:nvPicPr>
          <p:cNvPr id="12292" name="Picture 5" descr="HLFS"/>
          <p:cNvPicPr>
            <a:picLocks noChangeAspect="1" noChangeArrowheads="1"/>
          </p:cNvPicPr>
          <p:nvPr/>
        </p:nvPicPr>
        <p:blipFill>
          <a:blip r:embed="rId3" cstate="print"/>
          <a:srcRect/>
          <a:stretch>
            <a:fillRect/>
          </a:stretch>
        </p:blipFill>
        <p:spPr bwMode="auto">
          <a:xfrm>
            <a:off x="1905000" y="838200"/>
            <a:ext cx="6046788" cy="215900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5" name="Inhaltsplatzhalter 4"/>
          <p:cNvSpPr>
            <a:spLocks noGrp="1"/>
          </p:cNvSpPr>
          <p:nvPr>
            <p:ph idx="1"/>
          </p:nvPr>
        </p:nvSpPr>
        <p:spPr>
          <a:xfrm>
            <a:off x="609600" y="933062"/>
            <a:ext cx="8845800" cy="5439746"/>
          </a:xfrm>
        </p:spPr>
        <p:txBody>
          <a:bodyPr/>
          <a:lstStyle/>
          <a:p>
            <a:pPr marL="0" indent="0">
              <a:spcBef>
                <a:spcPts val="0"/>
              </a:spcBef>
              <a:buNone/>
            </a:pPr>
            <a:r>
              <a:rPr lang="de-DE" sz="2400" b="1" dirty="0">
                <a:latin typeface="+mj-lt"/>
              </a:rPr>
              <a:t>Einheiten und Einrichtungen des Katastrophenschutzes</a:t>
            </a:r>
            <a:endParaRPr lang="de-DE" sz="2400" dirty="0">
              <a:latin typeface="+mj-lt"/>
            </a:endParaRPr>
          </a:p>
          <a:p>
            <a:pPr marL="0" indent="0">
              <a:spcBef>
                <a:spcPts val="0"/>
              </a:spcBef>
              <a:buNone/>
            </a:pPr>
            <a:r>
              <a:rPr lang="de-DE" sz="1400" dirty="0">
                <a:latin typeface="+mj-lt"/>
              </a:rPr>
              <a:t>  </a:t>
            </a:r>
          </a:p>
          <a:p>
            <a:pPr marL="324000" lvl="0" indent="-324000">
              <a:spcBef>
                <a:spcPts val="0"/>
              </a:spcBef>
              <a:spcAft>
                <a:spcPts val="0"/>
              </a:spcAft>
              <a:buFont typeface="Wingdings" panose="05000000000000000000" pitchFamily="2" charset="2"/>
              <a:buChar char="¨"/>
            </a:pPr>
            <a:r>
              <a:rPr lang="de-DE" sz="1800" b="1" dirty="0">
                <a:latin typeface="Arial" panose="020B0604020202020204" pitchFamily="34" charset="0"/>
                <a:cs typeface="Arial" panose="020B0604020202020204" pitchFamily="34" charset="0"/>
              </a:rPr>
              <a:t>Führung</a:t>
            </a:r>
          </a:p>
          <a:p>
            <a:pPr marL="324000" lvl="0" indent="0">
              <a:spcBef>
                <a:spcPts val="0"/>
              </a:spcBef>
              <a:spcAft>
                <a:spcPts val="600"/>
              </a:spcAft>
              <a:buNone/>
            </a:pPr>
            <a:r>
              <a:rPr lang="de-DE" sz="1400" dirty="0">
                <a:latin typeface="Arial" panose="020B0604020202020204" pitchFamily="34" charset="0"/>
                <a:cs typeface="Arial" panose="020B0604020202020204" pitchFamily="34" charset="0"/>
              </a:rPr>
              <a:t>Katastrophenschutzstäbe / Verwaltungsstäbe / Führungsgruppen Technische Einsatzleitung</a:t>
            </a:r>
          </a:p>
          <a:p>
            <a:pPr marL="324000" lvl="0" indent="-324000">
              <a:spcBef>
                <a:spcPts val="0"/>
              </a:spcBef>
              <a:spcAft>
                <a:spcPts val="0"/>
              </a:spcAft>
              <a:buFont typeface="Wingdings" panose="05000000000000000000" pitchFamily="2" charset="2"/>
              <a:buChar char="¨"/>
            </a:pPr>
            <a:r>
              <a:rPr lang="de-DE" sz="1800" b="1" dirty="0">
                <a:latin typeface="Arial" panose="020B0604020202020204" pitchFamily="34" charset="0"/>
                <a:cs typeface="Arial" panose="020B0604020202020204" pitchFamily="34" charset="0"/>
              </a:rPr>
              <a:t>Information und Kommunikation</a:t>
            </a:r>
          </a:p>
          <a:p>
            <a:pPr marL="324000" lvl="0" indent="0">
              <a:spcBef>
                <a:spcPts val="0"/>
              </a:spcBef>
              <a:spcAft>
                <a:spcPts val="600"/>
              </a:spcAft>
              <a:buNone/>
            </a:pPr>
            <a:r>
              <a:rPr lang="de-DE" sz="1400" dirty="0">
                <a:latin typeface="Arial" panose="020B0604020202020204" pitchFamily="34" charset="0"/>
                <a:cs typeface="Arial" panose="020B0604020202020204" pitchFamily="34" charset="0"/>
              </a:rPr>
              <a:t>Informations- und Kommunikationszentralen / Informations- und Kommunikationsgruppen</a:t>
            </a:r>
          </a:p>
          <a:p>
            <a:pPr marL="324000" lvl="0" indent="-324000">
              <a:spcBef>
                <a:spcPts val="0"/>
              </a:spcBef>
              <a:spcAft>
                <a:spcPts val="0"/>
              </a:spcAft>
              <a:buFont typeface="Wingdings" panose="05000000000000000000" pitchFamily="2" charset="2"/>
              <a:buChar char="¨"/>
            </a:pPr>
            <a:r>
              <a:rPr lang="de-DE" sz="1800" b="1" dirty="0">
                <a:latin typeface="Arial" panose="020B0604020202020204" pitchFamily="34" charset="0"/>
                <a:cs typeface="Arial" panose="020B0604020202020204" pitchFamily="34" charset="0"/>
              </a:rPr>
              <a:t>Brandschutz</a:t>
            </a:r>
          </a:p>
          <a:p>
            <a:pPr marL="324000" lvl="0" indent="0">
              <a:spcBef>
                <a:spcPts val="0"/>
              </a:spcBef>
              <a:spcAft>
                <a:spcPts val="600"/>
              </a:spcAft>
              <a:buNone/>
            </a:pPr>
            <a:r>
              <a:rPr lang="de-DE" sz="1400" dirty="0">
                <a:latin typeface="Arial" panose="020B0604020202020204" pitchFamily="34" charset="0"/>
                <a:cs typeface="Arial" panose="020B0604020202020204" pitchFamily="34" charset="0"/>
              </a:rPr>
              <a:t>Löschzüge / Technische Hilfeleistungs-Einheiten</a:t>
            </a:r>
          </a:p>
          <a:p>
            <a:pPr marL="324000" lvl="0" indent="-324000">
              <a:spcBef>
                <a:spcPts val="0"/>
              </a:spcBef>
              <a:spcAft>
                <a:spcPts val="0"/>
              </a:spcAft>
              <a:buFont typeface="Wingdings" panose="05000000000000000000" pitchFamily="2" charset="2"/>
              <a:buChar char="¨"/>
            </a:pPr>
            <a:r>
              <a:rPr lang="de-DE" sz="1800" b="1" dirty="0">
                <a:latin typeface="Arial" panose="020B0604020202020204" pitchFamily="34" charset="0"/>
                <a:cs typeface="Arial" panose="020B0604020202020204" pitchFamily="34" charset="0"/>
              </a:rPr>
              <a:t>Gefahrstoff-ABC</a:t>
            </a:r>
          </a:p>
          <a:p>
            <a:pPr marL="324000" lvl="0" indent="0">
              <a:spcBef>
                <a:spcPts val="0"/>
              </a:spcBef>
              <a:spcAft>
                <a:spcPts val="600"/>
              </a:spcAft>
              <a:buNone/>
            </a:pPr>
            <a:r>
              <a:rPr lang="de-DE" sz="1400" dirty="0">
                <a:latin typeface="Arial" panose="020B0604020202020204" pitchFamily="34" charset="0"/>
                <a:cs typeface="Arial" panose="020B0604020202020204" pitchFamily="34" charset="0"/>
              </a:rPr>
              <a:t>Gefahrstoff-ABC-Messzentralen / Messleitkomponenten / Gefahrstoff-ABC-Messgruppen / Gefahrstoff-ABC-Messtrupps / Gefahrstoff-ABC-Züge / Gefahrstoff-Dekontaminations-Züge</a:t>
            </a:r>
          </a:p>
          <a:p>
            <a:pPr marL="324000" lvl="0" indent="-324000">
              <a:spcBef>
                <a:spcPts val="0"/>
              </a:spcBef>
              <a:spcAft>
                <a:spcPts val="0"/>
              </a:spcAft>
              <a:buFont typeface="Wingdings" panose="05000000000000000000" pitchFamily="2" charset="2"/>
              <a:buChar char="¨"/>
            </a:pPr>
            <a:r>
              <a:rPr lang="de-DE" sz="1800" b="1" dirty="0">
                <a:latin typeface="Arial" panose="020B0604020202020204" pitchFamily="34" charset="0"/>
                <a:cs typeface="Arial" panose="020B0604020202020204" pitchFamily="34" charset="0"/>
              </a:rPr>
              <a:t>Sanitätswesen</a:t>
            </a:r>
          </a:p>
          <a:p>
            <a:pPr marL="324000" lvl="0" indent="0">
              <a:spcBef>
                <a:spcPts val="0"/>
              </a:spcBef>
              <a:spcAft>
                <a:spcPts val="600"/>
              </a:spcAft>
              <a:buNone/>
            </a:pPr>
            <a:r>
              <a:rPr lang="de-DE" sz="1400" dirty="0">
                <a:latin typeface="Arial" panose="020B0604020202020204" pitchFamily="34" charset="0"/>
                <a:cs typeface="Arial" panose="020B0604020202020204" pitchFamily="34" charset="0"/>
              </a:rPr>
              <a:t>Sanitätszüge / Medizinische Task-Forces / Unterstützungskomponenten Medizinische Task-Forces</a:t>
            </a:r>
          </a:p>
          <a:p>
            <a:pPr marL="324000" lvl="0" indent="-324000">
              <a:spcBef>
                <a:spcPts val="0"/>
              </a:spcBef>
              <a:spcAft>
                <a:spcPts val="0"/>
              </a:spcAft>
              <a:buFont typeface="Wingdings" panose="05000000000000000000" pitchFamily="2" charset="2"/>
              <a:buChar char="¨"/>
            </a:pPr>
            <a:r>
              <a:rPr lang="de-DE" sz="1800" b="1" dirty="0">
                <a:latin typeface="Arial" panose="020B0604020202020204" pitchFamily="34" charset="0"/>
                <a:cs typeface="Arial" panose="020B0604020202020204" pitchFamily="34" charset="0"/>
              </a:rPr>
              <a:t>Betreuung</a:t>
            </a:r>
          </a:p>
          <a:p>
            <a:pPr marL="324000" lvl="0" indent="0">
              <a:spcBef>
                <a:spcPts val="0"/>
              </a:spcBef>
              <a:spcAft>
                <a:spcPts val="600"/>
              </a:spcAft>
              <a:buNone/>
            </a:pPr>
            <a:r>
              <a:rPr lang="de-DE" sz="1400" dirty="0">
                <a:latin typeface="Arial" panose="020B0604020202020204" pitchFamily="34" charset="0"/>
                <a:cs typeface="Arial" panose="020B0604020202020204" pitchFamily="34" charset="0"/>
              </a:rPr>
              <a:t>Betreuungszüge / Betreuungsstellen / Kreisauskunftsbüros / Psychosoziale Notfallversorgung</a:t>
            </a:r>
          </a:p>
          <a:p>
            <a:pPr marL="324000" lvl="0" indent="-324000">
              <a:spcBef>
                <a:spcPts val="0"/>
              </a:spcBef>
              <a:spcAft>
                <a:spcPts val="0"/>
              </a:spcAft>
              <a:buFont typeface="Wingdings" panose="05000000000000000000" pitchFamily="2" charset="2"/>
              <a:buChar char="¨"/>
            </a:pPr>
            <a:r>
              <a:rPr lang="de-DE" sz="1800" b="1" dirty="0">
                <a:latin typeface="Arial" panose="020B0604020202020204" pitchFamily="34" charset="0"/>
                <a:cs typeface="Arial" panose="020B0604020202020204" pitchFamily="34" charset="0"/>
              </a:rPr>
              <a:t>Wasserrettung</a:t>
            </a:r>
          </a:p>
          <a:p>
            <a:pPr marL="324000" lvl="0" indent="0">
              <a:spcBef>
                <a:spcPts val="0"/>
              </a:spcBef>
              <a:spcAft>
                <a:spcPts val="600"/>
              </a:spcAft>
              <a:buNone/>
            </a:pPr>
            <a:r>
              <a:rPr lang="de-DE" sz="1400" dirty="0">
                <a:latin typeface="Arial" panose="020B0604020202020204" pitchFamily="34" charset="0"/>
                <a:cs typeface="Arial" panose="020B0604020202020204" pitchFamily="34" charset="0"/>
              </a:rPr>
              <a:t>Wasserrettungszüge / erweiterte Wasserrettungsgruppen</a:t>
            </a:r>
          </a:p>
          <a:p>
            <a:pPr marL="324000" lvl="0" indent="-324000">
              <a:spcBef>
                <a:spcPts val="0"/>
              </a:spcBef>
              <a:buFont typeface="Wingdings" panose="05000000000000000000" pitchFamily="2" charset="2"/>
              <a:buChar char="¨"/>
            </a:pPr>
            <a:r>
              <a:rPr lang="de-DE" sz="1800" b="1" dirty="0">
                <a:latin typeface="Arial" panose="020B0604020202020204" pitchFamily="34" charset="0"/>
                <a:cs typeface="Arial" panose="020B0604020202020204" pitchFamily="34" charset="0"/>
              </a:rPr>
              <a:t>Bergung und Instandsetzung</a:t>
            </a:r>
          </a:p>
          <a:p>
            <a:pPr marL="324000" lvl="0" indent="0">
              <a:spcBef>
                <a:spcPts val="0"/>
              </a:spcBef>
              <a:buNone/>
            </a:pPr>
            <a:r>
              <a:rPr lang="de-DE" sz="1400" dirty="0">
                <a:latin typeface="Arial" panose="020B0604020202020204" pitchFamily="34" charset="0"/>
                <a:cs typeface="Arial" panose="020B0604020202020204" pitchFamily="34" charset="0"/>
              </a:rPr>
              <a:t>verschiedene Einheiten, Einrichtungen und Fachgruppen der Bundesanstalt Technisches Hilfswerk</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10</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598920"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353460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xEl>
                                              <p:pRg st="15" end="1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6" end="1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11</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658087"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8" name="Inhaltsplatzhalter 7">
            <a:extLst>
              <a:ext uri="{FF2B5EF4-FFF2-40B4-BE49-F238E27FC236}">
                <a16:creationId xmlns:a16="http://schemas.microsoft.com/office/drawing/2014/main" id="{8CD49842-CDAB-46E9-BCF6-D6A9C210F897}"/>
              </a:ext>
            </a:extLst>
          </p:cNvPr>
          <p:cNvPicPr>
            <a:picLocks noGrp="1" noChangeAspect="1"/>
          </p:cNvPicPr>
          <p:nvPr>
            <p:ph idx="1"/>
          </p:nvPr>
        </p:nvPicPr>
        <p:blipFill>
          <a:blip r:embed="rId2"/>
          <a:stretch>
            <a:fillRect/>
          </a:stretch>
        </p:blipFill>
        <p:spPr>
          <a:xfrm>
            <a:off x="609600" y="939575"/>
            <a:ext cx="8767665" cy="3257507"/>
          </a:xfrm>
          <a:prstGeom prst="rect">
            <a:avLst/>
          </a:prstGeom>
        </p:spPr>
      </p:pic>
    </p:spTree>
    <p:extLst>
      <p:ext uri="{BB962C8B-B14F-4D97-AF65-F5344CB8AC3E}">
        <p14:creationId xmlns:p14="http://schemas.microsoft.com/office/powerpoint/2010/main" val="222142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12</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701118"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8" name="Inhaltsplatzhalter 7">
            <a:extLst>
              <a:ext uri="{FF2B5EF4-FFF2-40B4-BE49-F238E27FC236}">
                <a16:creationId xmlns:a16="http://schemas.microsoft.com/office/drawing/2014/main" id="{DAB9082B-572B-4618-A79A-C7AC1E392CBD}"/>
              </a:ext>
            </a:extLst>
          </p:cNvPr>
          <p:cNvPicPr>
            <a:picLocks noGrp="1" noChangeAspect="1"/>
          </p:cNvPicPr>
          <p:nvPr>
            <p:ph idx="1"/>
          </p:nvPr>
        </p:nvPicPr>
        <p:blipFill>
          <a:blip r:embed="rId2"/>
          <a:stretch>
            <a:fillRect/>
          </a:stretch>
        </p:blipFill>
        <p:spPr>
          <a:xfrm>
            <a:off x="609600" y="957956"/>
            <a:ext cx="8817561" cy="3698019"/>
          </a:xfrm>
          <a:prstGeom prst="rect">
            <a:avLst/>
          </a:prstGeom>
        </p:spPr>
      </p:pic>
    </p:spTree>
    <p:extLst>
      <p:ext uri="{BB962C8B-B14F-4D97-AF65-F5344CB8AC3E}">
        <p14:creationId xmlns:p14="http://schemas.microsoft.com/office/powerpoint/2010/main" val="696531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13</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577405"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8" name="Inhaltsplatzhalter 7">
            <a:extLst>
              <a:ext uri="{FF2B5EF4-FFF2-40B4-BE49-F238E27FC236}">
                <a16:creationId xmlns:a16="http://schemas.microsoft.com/office/drawing/2014/main" id="{9FA6A5A7-5A83-4A0D-8B3B-8F496F998294}"/>
              </a:ext>
            </a:extLst>
          </p:cNvPr>
          <p:cNvPicPr>
            <a:picLocks noGrp="1" noChangeAspect="1"/>
          </p:cNvPicPr>
          <p:nvPr>
            <p:ph idx="1"/>
          </p:nvPr>
        </p:nvPicPr>
        <p:blipFill>
          <a:blip r:embed="rId2"/>
          <a:stretch>
            <a:fillRect/>
          </a:stretch>
        </p:blipFill>
        <p:spPr>
          <a:xfrm>
            <a:off x="609600" y="928514"/>
            <a:ext cx="8915400" cy="3685973"/>
          </a:xfrm>
          <a:prstGeom prst="rect">
            <a:avLst/>
          </a:prstGeom>
        </p:spPr>
      </p:pic>
    </p:spTree>
    <p:extLst>
      <p:ext uri="{BB962C8B-B14F-4D97-AF65-F5344CB8AC3E}">
        <p14:creationId xmlns:p14="http://schemas.microsoft.com/office/powerpoint/2010/main" val="418840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14</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604299"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7" name="Inhaltsplatzhalter 6">
            <a:extLst>
              <a:ext uri="{FF2B5EF4-FFF2-40B4-BE49-F238E27FC236}">
                <a16:creationId xmlns:a16="http://schemas.microsoft.com/office/drawing/2014/main" id="{AFBA8383-2C9D-423D-AD73-228DE3AE18EE}"/>
              </a:ext>
            </a:extLst>
          </p:cNvPr>
          <p:cNvPicPr>
            <a:picLocks noGrp="1" noChangeAspect="1"/>
          </p:cNvPicPr>
          <p:nvPr>
            <p:ph idx="1"/>
          </p:nvPr>
        </p:nvPicPr>
        <p:blipFill>
          <a:blip r:embed="rId2"/>
          <a:stretch>
            <a:fillRect/>
          </a:stretch>
        </p:blipFill>
        <p:spPr>
          <a:xfrm>
            <a:off x="609600" y="946536"/>
            <a:ext cx="8915400" cy="4489682"/>
          </a:xfrm>
          <a:prstGeom prst="rect">
            <a:avLst/>
          </a:prstGeom>
        </p:spPr>
      </p:pic>
    </p:spTree>
    <p:extLst>
      <p:ext uri="{BB962C8B-B14F-4D97-AF65-F5344CB8AC3E}">
        <p14:creationId xmlns:p14="http://schemas.microsoft.com/office/powerpoint/2010/main" val="1945349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15</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577405"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8" name="Inhaltsplatzhalter 7">
            <a:extLst>
              <a:ext uri="{FF2B5EF4-FFF2-40B4-BE49-F238E27FC236}">
                <a16:creationId xmlns:a16="http://schemas.microsoft.com/office/drawing/2014/main" id="{C9798296-8CBE-46C5-BA2C-DFD2D9FA6F73}"/>
              </a:ext>
            </a:extLst>
          </p:cNvPr>
          <p:cNvPicPr>
            <a:picLocks noGrp="1" noChangeAspect="1"/>
          </p:cNvPicPr>
          <p:nvPr>
            <p:ph idx="1"/>
          </p:nvPr>
        </p:nvPicPr>
        <p:blipFill>
          <a:blip r:embed="rId2"/>
          <a:stretch>
            <a:fillRect/>
          </a:stretch>
        </p:blipFill>
        <p:spPr>
          <a:xfrm>
            <a:off x="609600" y="958357"/>
            <a:ext cx="8915400" cy="4055494"/>
          </a:xfrm>
          <a:prstGeom prst="rect">
            <a:avLst/>
          </a:prstGeom>
        </p:spPr>
      </p:pic>
    </p:spTree>
    <p:extLst>
      <p:ext uri="{BB962C8B-B14F-4D97-AF65-F5344CB8AC3E}">
        <p14:creationId xmlns:p14="http://schemas.microsoft.com/office/powerpoint/2010/main" val="1927376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16</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604299"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9" name="Inhaltsplatzhalter 8">
            <a:extLst>
              <a:ext uri="{FF2B5EF4-FFF2-40B4-BE49-F238E27FC236}">
                <a16:creationId xmlns:a16="http://schemas.microsoft.com/office/drawing/2014/main" id="{FC65924A-8C77-4B08-AF50-E359E7E5D103}"/>
              </a:ext>
            </a:extLst>
          </p:cNvPr>
          <p:cNvPicPr>
            <a:picLocks noGrp="1" noChangeAspect="1"/>
          </p:cNvPicPr>
          <p:nvPr>
            <p:ph idx="1"/>
          </p:nvPr>
        </p:nvPicPr>
        <p:blipFill>
          <a:blip r:embed="rId2"/>
          <a:stretch>
            <a:fillRect/>
          </a:stretch>
        </p:blipFill>
        <p:spPr>
          <a:xfrm>
            <a:off x="628509" y="971214"/>
            <a:ext cx="8648982" cy="5144171"/>
          </a:xfrm>
          <a:prstGeom prst="rect">
            <a:avLst/>
          </a:prstGeom>
        </p:spPr>
      </p:pic>
    </p:spTree>
    <p:extLst>
      <p:ext uri="{BB962C8B-B14F-4D97-AF65-F5344CB8AC3E}">
        <p14:creationId xmlns:p14="http://schemas.microsoft.com/office/powerpoint/2010/main" val="3402463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17</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577405"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8" name="Inhaltsplatzhalter 7">
            <a:extLst>
              <a:ext uri="{FF2B5EF4-FFF2-40B4-BE49-F238E27FC236}">
                <a16:creationId xmlns:a16="http://schemas.microsoft.com/office/drawing/2014/main" id="{EDD2F023-F34A-4A87-8013-AAD529BCF1DD}"/>
              </a:ext>
            </a:extLst>
          </p:cNvPr>
          <p:cNvPicPr>
            <a:picLocks noGrp="1" noChangeAspect="1"/>
          </p:cNvPicPr>
          <p:nvPr>
            <p:ph idx="1"/>
          </p:nvPr>
        </p:nvPicPr>
        <p:blipFill>
          <a:blip r:embed="rId2"/>
          <a:stretch>
            <a:fillRect/>
          </a:stretch>
        </p:blipFill>
        <p:spPr>
          <a:xfrm>
            <a:off x="609600" y="940158"/>
            <a:ext cx="8915400" cy="4147875"/>
          </a:xfrm>
          <a:prstGeom prst="rect">
            <a:avLst/>
          </a:prstGeom>
        </p:spPr>
      </p:pic>
    </p:spTree>
    <p:extLst>
      <p:ext uri="{BB962C8B-B14F-4D97-AF65-F5344CB8AC3E}">
        <p14:creationId xmlns:p14="http://schemas.microsoft.com/office/powerpoint/2010/main" val="444990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18</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728012"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8" name="Inhaltsplatzhalter 7">
            <a:extLst>
              <a:ext uri="{FF2B5EF4-FFF2-40B4-BE49-F238E27FC236}">
                <a16:creationId xmlns:a16="http://schemas.microsoft.com/office/drawing/2014/main" id="{8D898DCF-C202-4B49-AC26-DDAF6682736C}"/>
              </a:ext>
            </a:extLst>
          </p:cNvPr>
          <p:cNvPicPr>
            <a:picLocks noGrp="1" noChangeAspect="1"/>
          </p:cNvPicPr>
          <p:nvPr>
            <p:ph idx="1"/>
          </p:nvPr>
        </p:nvPicPr>
        <p:blipFill>
          <a:blip r:embed="rId2"/>
          <a:stretch>
            <a:fillRect/>
          </a:stretch>
        </p:blipFill>
        <p:spPr>
          <a:xfrm>
            <a:off x="609600" y="963994"/>
            <a:ext cx="8915400" cy="4249493"/>
          </a:xfrm>
          <a:prstGeom prst="rect">
            <a:avLst/>
          </a:prstGeom>
        </p:spPr>
      </p:pic>
    </p:spTree>
    <p:extLst>
      <p:ext uri="{BB962C8B-B14F-4D97-AF65-F5344CB8AC3E}">
        <p14:creationId xmlns:p14="http://schemas.microsoft.com/office/powerpoint/2010/main" val="42484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19</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582784"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9" name="Inhaltsplatzhalter 8">
            <a:extLst>
              <a:ext uri="{FF2B5EF4-FFF2-40B4-BE49-F238E27FC236}">
                <a16:creationId xmlns:a16="http://schemas.microsoft.com/office/drawing/2014/main" id="{4BB4C38F-AE80-453A-87C2-50B0F5304C77}"/>
              </a:ext>
            </a:extLst>
          </p:cNvPr>
          <p:cNvPicPr>
            <a:picLocks noGrp="1" noChangeAspect="1"/>
          </p:cNvPicPr>
          <p:nvPr>
            <p:ph idx="1"/>
          </p:nvPr>
        </p:nvPicPr>
        <p:blipFill>
          <a:blip r:embed="rId2"/>
          <a:stretch>
            <a:fillRect/>
          </a:stretch>
        </p:blipFill>
        <p:spPr>
          <a:xfrm>
            <a:off x="627782" y="933060"/>
            <a:ext cx="8812775" cy="5318449"/>
          </a:xfrm>
          <a:prstGeom prst="rect">
            <a:avLst/>
          </a:prstGeom>
        </p:spPr>
      </p:pic>
    </p:spTree>
    <p:extLst>
      <p:ext uri="{BB962C8B-B14F-4D97-AF65-F5344CB8AC3E}">
        <p14:creationId xmlns:p14="http://schemas.microsoft.com/office/powerpoint/2010/main" val="1602674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des Zivil- und Katastrophenschutzes</a:t>
            </a:r>
          </a:p>
        </p:txBody>
      </p:sp>
      <p:sp>
        <p:nvSpPr>
          <p:cNvPr id="3" name="Inhaltsplatzhalter 2"/>
          <p:cNvSpPr>
            <a:spLocks noGrp="1"/>
          </p:cNvSpPr>
          <p:nvPr>
            <p:ph idx="1"/>
          </p:nvPr>
        </p:nvSpPr>
        <p:spPr>
          <a:xfrm>
            <a:off x="609600" y="942392"/>
            <a:ext cx="8845800" cy="5209571"/>
          </a:xfrm>
        </p:spPr>
        <p:txBody>
          <a:bodyPr/>
          <a:lstStyle/>
          <a:p>
            <a:pPr marL="0" indent="0">
              <a:spcBef>
                <a:spcPts val="0"/>
              </a:spcBef>
              <a:buNone/>
            </a:pPr>
            <a:r>
              <a:rPr lang="de-DE" sz="2400" b="1" dirty="0">
                <a:latin typeface="Arial" panose="020B0604020202020204" pitchFamily="34" charset="0"/>
                <a:cs typeface="Arial" panose="020B0604020202020204" pitchFamily="34" charset="0"/>
              </a:rPr>
              <a:t>Lernziel</a:t>
            </a:r>
          </a:p>
          <a:p>
            <a:pPr marL="0" indent="0">
              <a:spcBef>
                <a:spcPts val="0"/>
              </a:spcBef>
              <a:buNone/>
            </a:pPr>
            <a:r>
              <a:rPr lang="de-DE" sz="1800" dirty="0">
                <a:latin typeface="Arial" panose="020B0604020202020204" pitchFamily="34" charset="0"/>
                <a:cs typeface="Arial" panose="020B0604020202020204" pitchFamily="34" charset="0"/>
              </a:rPr>
              <a:t>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Die Teilnehmer müssen die Einheiten und Einrichtungen des Katastrophenschutzes wiedergeben können.</a:t>
            </a:r>
          </a:p>
          <a:p>
            <a:pPr marL="432000" indent="-432000">
              <a:spcBef>
                <a:spcPts val="0"/>
              </a:spcBef>
              <a:buFont typeface="Wingdings" panose="05000000000000000000" pitchFamily="2" charset="2"/>
              <a:buChar char="¨"/>
            </a:pPr>
            <a:r>
              <a:rPr lang="de-DE" sz="2400" dirty="0">
                <a:latin typeface="Arial" panose="020B0604020202020204" pitchFamily="34" charset="0"/>
                <a:cs typeface="Arial" panose="020B0604020202020204" pitchFamily="34" charset="0"/>
              </a:rPr>
              <a:t>Die Teilnehmer müssen die Ergänzungen des Zivilschutzes und der Katastrophenhilfe durch den Bund wiedergeben können.</a:t>
            </a:r>
          </a:p>
        </p:txBody>
      </p:sp>
      <p:sp>
        <p:nvSpPr>
          <p:cNvPr id="4" name="Foliennummernplatzhalter 3"/>
          <p:cNvSpPr>
            <a:spLocks noGrp="1"/>
          </p:cNvSpPr>
          <p:nvPr>
            <p:ph type="sldNum" sz="quarter" idx="10"/>
          </p:nvPr>
        </p:nvSpPr>
        <p:spPr>
          <a:xfrm>
            <a:off x="7391400" y="6477000"/>
            <a:ext cx="2063750" cy="222250"/>
          </a:xfrm>
        </p:spPr>
        <p:txBody>
          <a:bodyPr/>
          <a:lstStyle/>
          <a:p>
            <a:pPr>
              <a:defRPr/>
            </a:pPr>
            <a:r>
              <a:rPr lang="en-US" dirty="0"/>
              <a:t>-</a:t>
            </a:r>
            <a:fld id="{940F532B-6D73-46A0-9978-CDB652BCADD9}" type="slidenum">
              <a:rPr lang="en-US" smtClean="0"/>
              <a:pPr>
                <a:defRPr/>
              </a:pPr>
              <a:t>2</a:t>
            </a:fld>
            <a:r>
              <a:rPr lang="en-US" dirty="0"/>
              <a:t>-</a:t>
            </a:r>
          </a:p>
        </p:txBody>
      </p:sp>
      <p:sp>
        <p:nvSpPr>
          <p:cNvPr id="6" name="Fußzeilenplatzhalter 5">
            <a:extLst>
              <a:ext uri="{FF2B5EF4-FFF2-40B4-BE49-F238E27FC236}">
                <a16:creationId xmlns:a16="http://schemas.microsoft.com/office/drawing/2014/main" id="{5AF12C2F-0F31-4A60-BC46-4E8AC4540BD0}"/>
              </a:ext>
            </a:extLst>
          </p:cNvPr>
          <p:cNvSpPr>
            <a:spLocks noGrp="1"/>
          </p:cNvSpPr>
          <p:nvPr>
            <p:ph type="ftr" sz="quarter" idx="11"/>
          </p:nvPr>
        </p:nvSpPr>
        <p:spPr>
          <a:xfrm>
            <a:off x="533399" y="6477000"/>
            <a:ext cx="6781801"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328964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20</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711875"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8" name="Inhaltsplatzhalter 7">
            <a:extLst>
              <a:ext uri="{FF2B5EF4-FFF2-40B4-BE49-F238E27FC236}">
                <a16:creationId xmlns:a16="http://schemas.microsoft.com/office/drawing/2014/main" id="{6A6657B9-5E3D-4BE0-BB19-BB263EC9FCC7}"/>
              </a:ext>
            </a:extLst>
          </p:cNvPr>
          <p:cNvPicPr>
            <a:picLocks noGrp="1" noChangeAspect="1"/>
          </p:cNvPicPr>
          <p:nvPr>
            <p:ph idx="1"/>
          </p:nvPr>
        </p:nvPicPr>
        <p:blipFill>
          <a:blip r:embed="rId2"/>
          <a:stretch>
            <a:fillRect/>
          </a:stretch>
        </p:blipFill>
        <p:spPr>
          <a:xfrm>
            <a:off x="609599" y="949389"/>
            <a:ext cx="8893835" cy="5050195"/>
          </a:xfrm>
          <a:prstGeom prst="rect">
            <a:avLst/>
          </a:prstGeom>
        </p:spPr>
      </p:pic>
    </p:spTree>
    <p:extLst>
      <p:ext uri="{BB962C8B-B14F-4D97-AF65-F5344CB8AC3E}">
        <p14:creationId xmlns:p14="http://schemas.microsoft.com/office/powerpoint/2010/main" val="104630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21</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577405"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8" name="Inhaltsplatzhalter 7">
            <a:extLst>
              <a:ext uri="{FF2B5EF4-FFF2-40B4-BE49-F238E27FC236}">
                <a16:creationId xmlns:a16="http://schemas.microsoft.com/office/drawing/2014/main" id="{97C18031-C1BC-4A01-8F89-1382004F9C66}"/>
              </a:ext>
            </a:extLst>
          </p:cNvPr>
          <p:cNvPicPr>
            <a:picLocks noGrp="1" noChangeAspect="1"/>
          </p:cNvPicPr>
          <p:nvPr>
            <p:ph idx="1"/>
          </p:nvPr>
        </p:nvPicPr>
        <p:blipFill>
          <a:blip r:embed="rId2"/>
          <a:stretch>
            <a:fillRect/>
          </a:stretch>
        </p:blipFill>
        <p:spPr>
          <a:xfrm>
            <a:off x="609600" y="954055"/>
            <a:ext cx="8835394" cy="4989545"/>
          </a:xfrm>
          <a:prstGeom prst="rect">
            <a:avLst/>
          </a:prstGeom>
        </p:spPr>
      </p:pic>
    </p:spTree>
    <p:extLst>
      <p:ext uri="{BB962C8B-B14F-4D97-AF65-F5344CB8AC3E}">
        <p14:creationId xmlns:p14="http://schemas.microsoft.com/office/powerpoint/2010/main" val="945549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22</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09678"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8" name="Inhaltsplatzhalter 7">
            <a:extLst>
              <a:ext uri="{FF2B5EF4-FFF2-40B4-BE49-F238E27FC236}">
                <a16:creationId xmlns:a16="http://schemas.microsoft.com/office/drawing/2014/main" id="{8C435E73-0B81-42C1-814B-4D8676CAD6BC}"/>
              </a:ext>
            </a:extLst>
          </p:cNvPr>
          <p:cNvPicPr>
            <a:picLocks noGrp="1" noChangeAspect="1"/>
          </p:cNvPicPr>
          <p:nvPr>
            <p:ph idx="1"/>
          </p:nvPr>
        </p:nvPicPr>
        <p:blipFill>
          <a:blip r:embed="rId2"/>
          <a:stretch>
            <a:fillRect/>
          </a:stretch>
        </p:blipFill>
        <p:spPr>
          <a:xfrm>
            <a:off x="609599" y="928396"/>
            <a:ext cx="8848359" cy="5015204"/>
          </a:xfrm>
          <a:prstGeom prst="rect">
            <a:avLst/>
          </a:prstGeom>
        </p:spPr>
      </p:pic>
    </p:spTree>
    <p:extLst>
      <p:ext uri="{BB962C8B-B14F-4D97-AF65-F5344CB8AC3E}">
        <p14:creationId xmlns:p14="http://schemas.microsoft.com/office/powerpoint/2010/main" val="298423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23</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744148"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8" name="Inhaltsplatzhalter 7">
            <a:extLst>
              <a:ext uri="{FF2B5EF4-FFF2-40B4-BE49-F238E27FC236}">
                <a16:creationId xmlns:a16="http://schemas.microsoft.com/office/drawing/2014/main" id="{147DBA3F-23D5-4FB9-B3C4-E6CA0B8084EA}"/>
              </a:ext>
            </a:extLst>
          </p:cNvPr>
          <p:cNvPicPr>
            <a:picLocks noGrp="1" noChangeAspect="1"/>
          </p:cNvPicPr>
          <p:nvPr>
            <p:ph idx="1"/>
          </p:nvPr>
        </p:nvPicPr>
        <p:blipFill>
          <a:blip r:embed="rId2"/>
          <a:stretch>
            <a:fillRect/>
          </a:stretch>
        </p:blipFill>
        <p:spPr>
          <a:xfrm>
            <a:off x="609600" y="947057"/>
            <a:ext cx="8840555" cy="4772608"/>
          </a:xfrm>
          <a:prstGeom prst="rect">
            <a:avLst/>
          </a:prstGeom>
        </p:spPr>
      </p:pic>
    </p:spTree>
    <p:extLst>
      <p:ext uri="{BB962C8B-B14F-4D97-AF65-F5344CB8AC3E}">
        <p14:creationId xmlns:p14="http://schemas.microsoft.com/office/powerpoint/2010/main" val="4119391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24</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604299"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8" name="Inhaltsplatzhalter 7">
            <a:extLst>
              <a:ext uri="{FF2B5EF4-FFF2-40B4-BE49-F238E27FC236}">
                <a16:creationId xmlns:a16="http://schemas.microsoft.com/office/drawing/2014/main" id="{3378ED3C-7132-4F96-90ED-23AEC2CE2C97}"/>
              </a:ext>
            </a:extLst>
          </p:cNvPr>
          <p:cNvPicPr>
            <a:picLocks noGrp="1" noChangeAspect="1"/>
          </p:cNvPicPr>
          <p:nvPr>
            <p:ph idx="1"/>
          </p:nvPr>
        </p:nvPicPr>
        <p:blipFill>
          <a:blip r:embed="rId2"/>
          <a:stretch>
            <a:fillRect/>
          </a:stretch>
        </p:blipFill>
        <p:spPr>
          <a:xfrm>
            <a:off x="609600" y="947057"/>
            <a:ext cx="8841203" cy="4903237"/>
          </a:xfrm>
          <a:prstGeom prst="rect">
            <a:avLst/>
          </a:prstGeom>
        </p:spPr>
      </p:pic>
    </p:spTree>
    <p:extLst>
      <p:ext uri="{BB962C8B-B14F-4D97-AF65-F5344CB8AC3E}">
        <p14:creationId xmlns:p14="http://schemas.microsoft.com/office/powerpoint/2010/main" val="1391327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25</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668845"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7" name="Inhaltsplatzhalter 6">
            <a:extLst>
              <a:ext uri="{FF2B5EF4-FFF2-40B4-BE49-F238E27FC236}">
                <a16:creationId xmlns:a16="http://schemas.microsoft.com/office/drawing/2014/main" id="{6B11C1A5-3EA7-456E-BAC9-479DD04DE31A}"/>
              </a:ext>
            </a:extLst>
          </p:cNvPr>
          <p:cNvPicPr>
            <a:picLocks noGrp="1" noChangeAspect="1"/>
          </p:cNvPicPr>
          <p:nvPr>
            <p:ph idx="1"/>
          </p:nvPr>
        </p:nvPicPr>
        <p:blipFill>
          <a:blip r:embed="rId2"/>
          <a:stretch>
            <a:fillRect/>
          </a:stretch>
        </p:blipFill>
        <p:spPr>
          <a:xfrm>
            <a:off x="609600" y="965718"/>
            <a:ext cx="8688658" cy="5257800"/>
          </a:xfrm>
          <a:prstGeom prst="rect">
            <a:avLst/>
          </a:prstGeom>
        </p:spPr>
      </p:pic>
    </p:spTree>
    <p:extLst>
      <p:ext uri="{BB962C8B-B14F-4D97-AF65-F5344CB8AC3E}">
        <p14:creationId xmlns:p14="http://schemas.microsoft.com/office/powerpoint/2010/main" val="2064194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pic>
        <p:nvPicPr>
          <p:cNvPr id="3" name="Inhaltsplatzhalter 2">
            <a:extLst>
              <a:ext uri="{FF2B5EF4-FFF2-40B4-BE49-F238E27FC236}">
                <a16:creationId xmlns:a16="http://schemas.microsoft.com/office/drawing/2014/main" id="{283170B1-766F-405F-9C4F-DF966F0C3EF0}"/>
              </a:ext>
            </a:extLst>
          </p:cNvPr>
          <p:cNvPicPr>
            <a:picLocks noGrp="1" noChangeAspect="1"/>
          </p:cNvPicPr>
          <p:nvPr>
            <p:ph idx="1"/>
          </p:nvPr>
        </p:nvPicPr>
        <p:blipFill>
          <a:blip r:embed="rId2"/>
          <a:stretch>
            <a:fillRect/>
          </a:stretch>
        </p:blipFill>
        <p:spPr>
          <a:xfrm>
            <a:off x="609850" y="977730"/>
            <a:ext cx="8845550" cy="1710380"/>
          </a:xfrm>
          <a:prstGeom prst="rect">
            <a:avLst/>
          </a:prstGeom>
        </p:spPr>
      </p:pic>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26</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760285"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1501381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27</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25814" cy="222250"/>
          </a:xfrm>
        </p:spPr>
        <p:txBody>
          <a:bodyPr/>
          <a:lstStyle/>
          <a:p>
            <a:pPr>
              <a:defRPr/>
            </a:pPr>
            <a:r>
              <a:rPr lang="de-DE" dirty="0"/>
              <a:t>2.3        10/2020                                                             </a:t>
            </a:r>
            <a:r>
              <a:rPr lang="de-DE" sz="1000" dirty="0"/>
              <a:t>Ausbildungsleitfaden Truppausbildung - Truppmannausbildung Teil 2</a:t>
            </a:r>
            <a:r>
              <a:rPr lang="de-DE" dirty="0"/>
              <a:t> </a:t>
            </a:r>
          </a:p>
        </p:txBody>
      </p:sp>
      <p:pic>
        <p:nvPicPr>
          <p:cNvPr id="8" name="Inhaltsplatzhalter 7">
            <a:extLst>
              <a:ext uri="{FF2B5EF4-FFF2-40B4-BE49-F238E27FC236}">
                <a16:creationId xmlns:a16="http://schemas.microsoft.com/office/drawing/2014/main" id="{0BD8AE7B-AE30-4D49-B16F-D74E7E7BF590}"/>
              </a:ext>
            </a:extLst>
          </p:cNvPr>
          <p:cNvPicPr>
            <a:picLocks noGrp="1" noChangeAspect="1"/>
          </p:cNvPicPr>
          <p:nvPr>
            <p:ph idx="1"/>
          </p:nvPr>
        </p:nvPicPr>
        <p:blipFill>
          <a:blip r:embed="rId2"/>
          <a:stretch>
            <a:fillRect/>
          </a:stretch>
        </p:blipFill>
        <p:spPr>
          <a:xfrm>
            <a:off x="609600" y="942009"/>
            <a:ext cx="8915400" cy="4517396"/>
          </a:xfrm>
          <a:prstGeom prst="rect">
            <a:avLst/>
          </a:prstGeom>
        </p:spPr>
      </p:pic>
    </p:spTree>
    <p:extLst>
      <p:ext uri="{BB962C8B-B14F-4D97-AF65-F5344CB8AC3E}">
        <p14:creationId xmlns:p14="http://schemas.microsoft.com/office/powerpoint/2010/main" val="4033265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pic>
        <p:nvPicPr>
          <p:cNvPr id="3" name="Inhaltsplatzhalter 2">
            <a:extLst>
              <a:ext uri="{FF2B5EF4-FFF2-40B4-BE49-F238E27FC236}">
                <a16:creationId xmlns:a16="http://schemas.microsoft.com/office/drawing/2014/main" id="{9FFDA1D7-FF03-4DB9-A1A4-67835C505E89}"/>
              </a:ext>
            </a:extLst>
          </p:cNvPr>
          <p:cNvPicPr>
            <a:picLocks noGrp="1" noChangeAspect="1"/>
          </p:cNvPicPr>
          <p:nvPr>
            <p:ph idx="1"/>
          </p:nvPr>
        </p:nvPicPr>
        <p:blipFill>
          <a:blip r:embed="rId2"/>
          <a:stretch>
            <a:fillRect/>
          </a:stretch>
        </p:blipFill>
        <p:spPr>
          <a:xfrm>
            <a:off x="609850" y="926777"/>
            <a:ext cx="8845550" cy="5004445"/>
          </a:xfrm>
          <a:prstGeom prst="rect">
            <a:avLst/>
          </a:prstGeom>
        </p:spPr>
      </p:pic>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28</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604299"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2831179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pic>
        <p:nvPicPr>
          <p:cNvPr id="3" name="Inhaltsplatzhalter 2">
            <a:extLst>
              <a:ext uri="{FF2B5EF4-FFF2-40B4-BE49-F238E27FC236}">
                <a16:creationId xmlns:a16="http://schemas.microsoft.com/office/drawing/2014/main" id="{84C79138-4C0E-49A3-8A04-E84C75DA655C}"/>
              </a:ext>
            </a:extLst>
          </p:cNvPr>
          <p:cNvPicPr>
            <a:picLocks noGrp="1" noChangeAspect="1"/>
          </p:cNvPicPr>
          <p:nvPr>
            <p:ph idx="1"/>
          </p:nvPr>
        </p:nvPicPr>
        <p:blipFill>
          <a:blip r:embed="rId2"/>
          <a:stretch>
            <a:fillRect/>
          </a:stretch>
        </p:blipFill>
        <p:spPr>
          <a:xfrm>
            <a:off x="609850" y="925458"/>
            <a:ext cx="8845550" cy="3943199"/>
          </a:xfrm>
          <a:prstGeom prst="rect">
            <a:avLst/>
          </a:prstGeom>
        </p:spPr>
      </p:pic>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29</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684981"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1739953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5" name="Inhaltsplatzhalter 4"/>
          <p:cNvSpPr>
            <a:spLocks noGrp="1"/>
          </p:cNvSpPr>
          <p:nvPr>
            <p:ph idx="1"/>
          </p:nvPr>
        </p:nvSpPr>
        <p:spPr>
          <a:xfrm>
            <a:off x="609600" y="933061"/>
            <a:ext cx="8845800" cy="5095077"/>
          </a:xfrm>
        </p:spPr>
        <p:txBody>
          <a:bodyPr/>
          <a:lstStyle/>
          <a:p>
            <a:pPr marL="0" indent="0">
              <a:spcBef>
                <a:spcPts val="0"/>
              </a:spcBef>
              <a:buNone/>
            </a:pPr>
            <a:r>
              <a:rPr lang="de-DE" sz="2400" b="1" dirty="0">
                <a:latin typeface="+mj-lt"/>
              </a:rPr>
              <a:t>Inhalt der Ausbildungseinheit</a:t>
            </a:r>
            <a:endParaRPr lang="de-DE" sz="2400" dirty="0">
              <a:latin typeface="+mj-lt"/>
            </a:endParaRPr>
          </a:p>
          <a:p>
            <a:pPr marL="0" indent="0">
              <a:spcBef>
                <a:spcPts val="0"/>
              </a:spcBef>
              <a:buNone/>
            </a:pPr>
            <a:r>
              <a:rPr lang="de-DE" sz="1800" dirty="0">
                <a:latin typeface="+mj-lt"/>
              </a:rPr>
              <a:t>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Einleitung</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Rechtsgrundlagen</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Organisationen im Katastrophenschutz</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Einheiten und Einrichtungen des Katastrophenschutzes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Einsatzkräfte im Katastrophenschutz</a:t>
            </a:r>
          </a:p>
          <a:p>
            <a:pPr marL="432000" indent="-432000">
              <a:spcBef>
                <a:spcPts val="0"/>
              </a:spcBef>
              <a:buFont typeface="Wingdings" panose="05000000000000000000" pitchFamily="2" charset="2"/>
              <a:buChar char="¨"/>
            </a:pPr>
            <a:r>
              <a:rPr lang="de-DE" sz="2400" dirty="0">
                <a:latin typeface="Arial" panose="020B0604020202020204" pitchFamily="34" charset="0"/>
                <a:cs typeface="Arial" panose="020B0604020202020204" pitchFamily="34" charset="0"/>
              </a:rPr>
              <a:t>Ausstattungskonzept des Bundes</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3</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36572"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137167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pic>
        <p:nvPicPr>
          <p:cNvPr id="3" name="Inhaltsplatzhalter 2">
            <a:extLst>
              <a:ext uri="{FF2B5EF4-FFF2-40B4-BE49-F238E27FC236}">
                <a16:creationId xmlns:a16="http://schemas.microsoft.com/office/drawing/2014/main" id="{4C16E34A-24DC-48BC-99F2-E4F8032F76D0}"/>
              </a:ext>
            </a:extLst>
          </p:cNvPr>
          <p:cNvPicPr>
            <a:picLocks noGrp="1" noChangeAspect="1"/>
          </p:cNvPicPr>
          <p:nvPr>
            <p:ph idx="1"/>
          </p:nvPr>
        </p:nvPicPr>
        <p:blipFill>
          <a:blip r:embed="rId2"/>
          <a:stretch>
            <a:fillRect/>
          </a:stretch>
        </p:blipFill>
        <p:spPr>
          <a:xfrm>
            <a:off x="609600" y="894427"/>
            <a:ext cx="8845550" cy="5297746"/>
          </a:xfrm>
          <a:prstGeom prst="rect">
            <a:avLst/>
          </a:prstGeom>
        </p:spPr>
      </p:pic>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30</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577405"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2076596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pic>
        <p:nvPicPr>
          <p:cNvPr id="3" name="Inhaltsplatzhalter 2">
            <a:extLst>
              <a:ext uri="{FF2B5EF4-FFF2-40B4-BE49-F238E27FC236}">
                <a16:creationId xmlns:a16="http://schemas.microsoft.com/office/drawing/2014/main" id="{F317BD44-1E15-4927-9466-9B73C21F9512}"/>
              </a:ext>
            </a:extLst>
          </p:cNvPr>
          <p:cNvPicPr>
            <a:picLocks noGrp="1" noChangeAspect="1"/>
          </p:cNvPicPr>
          <p:nvPr>
            <p:ph idx="1"/>
          </p:nvPr>
        </p:nvPicPr>
        <p:blipFill>
          <a:blip r:embed="rId2"/>
          <a:stretch>
            <a:fillRect/>
          </a:stretch>
        </p:blipFill>
        <p:spPr>
          <a:xfrm>
            <a:off x="609850" y="938083"/>
            <a:ext cx="8845550" cy="4197868"/>
          </a:xfrm>
          <a:prstGeom prst="rect">
            <a:avLst/>
          </a:prstGeom>
        </p:spPr>
      </p:pic>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31</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572026"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1546538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pic>
        <p:nvPicPr>
          <p:cNvPr id="3" name="Inhaltsplatzhalter 2">
            <a:extLst>
              <a:ext uri="{FF2B5EF4-FFF2-40B4-BE49-F238E27FC236}">
                <a16:creationId xmlns:a16="http://schemas.microsoft.com/office/drawing/2014/main" id="{194F4E93-FA53-46F5-8594-5B5934EB8F57}"/>
              </a:ext>
            </a:extLst>
          </p:cNvPr>
          <p:cNvPicPr>
            <a:picLocks noGrp="1" noChangeAspect="1"/>
          </p:cNvPicPr>
          <p:nvPr>
            <p:ph idx="1"/>
          </p:nvPr>
        </p:nvPicPr>
        <p:blipFill>
          <a:blip r:embed="rId2"/>
          <a:stretch>
            <a:fillRect/>
          </a:stretch>
        </p:blipFill>
        <p:spPr>
          <a:xfrm>
            <a:off x="609850" y="899913"/>
            <a:ext cx="8845550" cy="4684755"/>
          </a:xfrm>
          <a:prstGeom prst="rect">
            <a:avLst/>
          </a:prstGeom>
        </p:spPr>
      </p:pic>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32</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631193"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3516010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5" name="Inhaltsplatzhalter 4"/>
          <p:cNvSpPr>
            <a:spLocks noGrp="1"/>
          </p:cNvSpPr>
          <p:nvPr>
            <p:ph idx="1"/>
          </p:nvPr>
        </p:nvSpPr>
        <p:spPr>
          <a:xfrm>
            <a:off x="609600" y="933062"/>
            <a:ext cx="8845800" cy="5439746"/>
          </a:xfrm>
        </p:spPr>
        <p:txBody>
          <a:bodyPr/>
          <a:lstStyle/>
          <a:p>
            <a:pPr marL="0" indent="0">
              <a:spcBef>
                <a:spcPts val="0"/>
              </a:spcBef>
              <a:buNone/>
            </a:pPr>
            <a:r>
              <a:rPr lang="de-DE" sz="2400" b="1" dirty="0">
                <a:latin typeface="+mj-lt"/>
              </a:rPr>
              <a:t>Einsatzkräfte im Katastrophenschutz</a:t>
            </a:r>
            <a:endParaRPr lang="de-DE" sz="2400" dirty="0">
              <a:latin typeface="+mj-lt"/>
            </a:endParaRPr>
          </a:p>
          <a:p>
            <a:pPr marL="0" indent="0">
              <a:spcBef>
                <a:spcPts val="0"/>
              </a:spcBef>
              <a:buNone/>
            </a:pPr>
            <a:r>
              <a:rPr lang="de-DE" sz="1800" dirty="0">
                <a:latin typeface="+mj-lt"/>
              </a:rPr>
              <a:t>  </a:t>
            </a:r>
          </a:p>
          <a:p>
            <a:pPr marL="0" indent="0">
              <a:spcBef>
                <a:spcPts val="0"/>
              </a:spcBef>
              <a:spcAft>
                <a:spcPts val="1200"/>
              </a:spcAft>
              <a:buClr>
                <a:srgbClr val="FF0000"/>
              </a:buClr>
              <a:buNone/>
            </a:pPr>
            <a:r>
              <a:rPr lang="de-DE" sz="2400" dirty="0">
                <a:latin typeface="Arial" panose="020B0604020202020204" pitchFamily="34" charset="0"/>
                <a:cs typeface="Arial" panose="020B0604020202020204" pitchFamily="34" charset="0"/>
              </a:rPr>
              <a:t>Einsatzkräfte der verschiedenen Organisationen im Katastrophenschutz (auch Helfer genannt) </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wirken in Einheiten und Einrichtungen des Katastrophen-schutzes mit und</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sind in taktischen Einheiten und Einrichtungen gegliedert,</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die unter einer einheitlichen Führung stehen </a:t>
            </a:r>
          </a:p>
          <a:p>
            <a:pPr marL="432000" lvl="0" indent="-432000">
              <a:spcBef>
                <a:spcPts val="0"/>
              </a:spcBef>
              <a:spcAft>
                <a:spcPts val="24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und festgelegte Aufgaben haben.</a:t>
            </a:r>
          </a:p>
          <a:p>
            <a:pPr marL="0" indent="0">
              <a:spcBef>
                <a:spcPts val="0"/>
              </a:spcBef>
              <a:buClr>
                <a:srgbClr val="FF0000"/>
              </a:buClr>
              <a:buNone/>
            </a:pPr>
            <a:r>
              <a:rPr lang="de-DE" sz="2400" dirty="0">
                <a:latin typeface="Arial" panose="020B0604020202020204" pitchFamily="34" charset="0"/>
                <a:cs typeface="Arial" panose="020B0604020202020204" pitchFamily="34" charset="0"/>
              </a:rPr>
              <a:t>Der Dienst der Einsatzkräfte umfasst insbesondere die Pflicht zur Teilnahme an Einsätzen bei Katastrophen sowie an </a:t>
            </a:r>
            <a:r>
              <a:rPr lang="de-DE" sz="2400" dirty="0" err="1">
                <a:latin typeface="Arial" panose="020B0604020202020204" pitchFamily="34" charset="0"/>
                <a:cs typeface="Arial" panose="020B0604020202020204" pitchFamily="34" charset="0"/>
              </a:rPr>
              <a:t>Übun</a:t>
            </a:r>
            <a:r>
              <a:rPr lang="de-DE" sz="2400" dirty="0">
                <a:latin typeface="Arial" panose="020B0604020202020204" pitchFamily="34" charset="0"/>
                <a:cs typeface="Arial" panose="020B0604020202020204" pitchFamily="34" charset="0"/>
              </a:rPr>
              <a:t>-gen, Lehrgängen und sonstigen Ausbildungsveranstaltungen.</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33</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577405"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208218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5" name="Inhaltsplatzhalter 4"/>
          <p:cNvSpPr>
            <a:spLocks noGrp="1"/>
          </p:cNvSpPr>
          <p:nvPr>
            <p:ph idx="1"/>
          </p:nvPr>
        </p:nvSpPr>
        <p:spPr>
          <a:xfrm>
            <a:off x="609600" y="933062"/>
            <a:ext cx="8845800" cy="5439746"/>
          </a:xfrm>
        </p:spPr>
        <p:txBody>
          <a:bodyPr/>
          <a:lstStyle/>
          <a:p>
            <a:pPr marL="0" indent="0">
              <a:spcBef>
                <a:spcPts val="0"/>
              </a:spcBef>
              <a:buNone/>
            </a:pPr>
            <a:r>
              <a:rPr lang="de-DE" sz="2400" b="1" dirty="0">
                <a:latin typeface="+mj-lt"/>
              </a:rPr>
              <a:t>Ausstattungskonzept des Bundes</a:t>
            </a:r>
            <a:endParaRPr lang="de-DE" sz="2400" dirty="0">
              <a:latin typeface="+mj-lt"/>
            </a:endParaRPr>
          </a:p>
          <a:p>
            <a:pPr marL="0" indent="0">
              <a:spcBef>
                <a:spcPts val="0"/>
              </a:spcBef>
              <a:buNone/>
            </a:pPr>
            <a:r>
              <a:rPr lang="de-DE" sz="1800" dirty="0">
                <a:latin typeface="+mj-lt"/>
              </a:rPr>
              <a:t>  </a:t>
            </a:r>
          </a:p>
          <a:p>
            <a:pPr marL="0" indent="0">
              <a:spcBef>
                <a:spcPts val="0"/>
              </a:spcBef>
              <a:spcAft>
                <a:spcPts val="1200"/>
              </a:spcAft>
              <a:buClr>
                <a:srgbClr val="FF0000"/>
              </a:buClr>
              <a:buNone/>
            </a:pPr>
            <a:r>
              <a:rPr lang="de-DE" sz="2400" dirty="0">
                <a:latin typeface="Arial" panose="020B0604020202020204" pitchFamily="34" charset="0"/>
                <a:cs typeface="Arial" panose="020B0604020202020204" pitchFamily="34" charset="0"/>
              </a:rPr>
              <a:t>Der Bund ergänzt den Katastrophenschutz der Länder. Das dafür erstellte Ausstattungskonzept setzt sich aus </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der Kernkomponente für besondere Gefahrenlagen und </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der Unterstützungskomponente zusammen. </a:t>
            </a:r>
          </a:p>
          <a:p>
            <a:pPr marL="0" indent="0">
              <a:spcBef>
                <a:spcPts val="600"/>
              </a:spcBef>
              <a:buClr>
                <a:srgbClr val="FF0000"/>
              </a:buClr>
              <a:buNone/>
            </a:pPr>
            <a:r>
              <a:rPr lang="de-DE" sz="2400" dirty="0">
                <a:latin typeface="Arial" panose="020B0604020202020204" pitchFamily="34" charset="0"/>
                <a:cs typeface="Arial" panose="020B0604020202020204" pitchFamily="34" charset="0"/>
              </a:rPr>
              <a:t>Ziel ist die schwerpunktmäßige Ergänzung des Katastrophen-schutzes der Länder für besondere Einsatzlagen wie zum Beispiel CBRN-Gefahren und Massenanfall von Verletzten.</a:t>
            </a:r>
          </a:p>
          <a:p>
            <a:pPr marL="0" indent="0">
              <a:spcBef>
                <a:spcPts val="0"/>
              </a:spcBef>
              <a:buClr>
                <a:srgbClr val="FF0000"/>
              </a:buClr>
              <a:buNone/>
            </a:pPr>
            <a:endParaRPr lang="de-DE" sz="2400"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34</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79602" cy="222250"/>
          </a:xfrm>
        </p:spPr>
        <p:txBody>
          <a:bodyPr/>
          <a:lstStyle/>
          <a:p>
            <a:pPr>
              <a:defRPr/>
            </a:pPr>
            <a:r>
              <a:rPr lang="de-DE" dirty="0"/>
              <a:t>2.3        10/2020                                                             </a:t>
            </a:r>
            <a:r>
              <a:rPr lang="de-DE" sz="1000" dirty="0"/>
              <a:t>Ausbildungsleitfaden Truppausbildung - Truppmannausbildung Teil 2</a:t>
            </a:r>
            <a:r>
              <a:rPr lang="de-DE" dirty="0"/>
              <a:t> </a:t>
            </a:r>
          </a:p>
        </p:txBody>
      </p:sp>
      <p:graphicFrame>
        <p:nvGraphicFramePr>
          <p:cNvPr id="3" name="Tabelle 2">
            <a:extLst>
              <a:ext uri="{FF2B5EF4-FFF2-40B4-BE49-F238E27FC236}">
                <a16:creationId xmlns:a16="http://schemas.microsoft.com/office/drawing/2014/main" id="{618C6041-7296-44FA-9F88-878810FE29BD}"/>
              </a:ext>
            </a:extLst>
          </p:cNvPr>
          <p:cNvGraphicFramePr>
            <a:graphicFrameLocks noGrp="1"/>
          </p:cNvGraphicFramePr>
          <p:nvPr>
            <p:extLst>
              <p:ext uri="{D42A27DB-BD31-4B8C-83A1-F6EECF244321}">
                <p14:modId xmlns:p14="http://schemas.microsoft.com/office/powerpoint/2010/main" val="1147135248"/>
              </p:ext>
            </p:extLst>
          </p:nvPr>
        </p:nvGraphicFramePr>
        <p:xfrm>
          <a:off x="609600" y="5025224"/>
          <a:ext cx="8765453" cy="1188963"/>
        </p:xfrm>
        <a:graphic>
          <a:graphicData uri="http://schemas.openxmlformats.org/drawingml/2006/table">
            <a:tbl>
              <a:tblPr firstRow="1" bandRow="1">
                <a:tableStyleId>{5C22544A-7EE6-4342-B048-85BDC9FD1C3A}</a:tableStyleId>
              </a:tblPr>
              <a:tblGrid>
                <a:gridCol w="8765453">
                  <a:extLst>
                    <a:ext uri="{9D8B030D-6E8A-4147-A177-3AD203B41FA5}">
                      <a16:colId xmlns:a16="http://schemas.microsoft.com/office/drawing/2014/main" val="932607061"/>
                    </a:ext>
                  </a:extLst>
                </a:gridCol>
              </a:tblGrid>
              <a:tr h="1188963">
                <a:tc>
                  <a:txBody>
                    <a:bodyPr/>
                    <a:lstStyle/>
                    <a:p>
                      <a:r>
                        <a:rPr lang="de-DE" sz="1600" b="0" kern="1200" dirty="0">
                          <a:solidFill>
                            <a:schemeClr val="tx1"/>
                          </a:solidFill>
                          <a:effectLst/>
                          <a:latin typeface="+mj-lt"/>
                          <a:ea typeface="+mn-ea"/>
                          <a:cs typeface="+mn-cs"/>
                        </a:rPr>
                        <a:t>Der Sammelbegriff </a:t>
                      </a:r>
                      <a:r>
                        <a:rPr lang="de-DE" sz="1600" b="1" kern="1200" dirty="0">
                          <a:solidFill>
                            <a:schemeClr val="tx1"/>
                          </a:solidFill>
                          <a:effectLst/>
                          <a:latin typeface="+mj-lt"/>
                          <a:ea typeface="+mn-ea"/>
                          <a:cs typeface="+mn-cs"/>
                        </a:rPr>
                        <a:t>ABC</a:t>
                      </a:r>
                      <a:r>
                        <a:rPr lang="de-DE" sz="1600" b="0" kern="1200" dirty="0">
                          <a:solidFill>
                            <a:schemeClr val="tx1"/>
                          </a:solidFill>
                          <a:effectLst/>
                          <a:latin typeface="+mj-lt"/>
                          <a:ea typeface="+mn-ea"/>
                          <a:cs typeface="+mn-cs"/>
                        </a:rPr>
                        <a:t> wird für atomare (radiologische und nukleare), biologische und </a:t>
                      </a:r>
                      <a:r>
                        <a:rPr lang="de-DE" sz="1600" b="0" kern="1200" dirty="0" err="1">
                          <a:solidFill>
                            <a:schemeClr val="tx1"/>
                          </a:solidFill>
                          <a:effectLst/>
                          <a:latin typeface="+mj-lt"/>
                          <a:ea typeface="+mn-ea"/>
                          <a:cs typeface="+mn-cs"/>
                        </a:rPr>
                        <a:t>chemi-sche</a:t>
                      </a:r>
                      <a:r>
                        <a:rPr lang="de-DE" sz="1600" b="0" kern="1200" dirty="0">
                          <a:solidFill>
                            <a:schemeClr val="tx1"/>
                          </a:solidFill>
                          <a:effectLst/>
                          <a:latin typeface="+mj-lt"/>
                          <a:ea typeface="+mn-ea"/>
                          <a:cs typeface="+mn-cs"/>
                        </a:rPr>
                        <a:t> Gefahren verwendet. Er ist bedeutungsgleich zum Begriff </a:t>
                      </a:r>
                      <a:r>
                        <a:rPr lang="de-DE" sz="1600" b="1" kern="1200" dirty="0">
                          <a:solidFill>
                            <a:schemeClr val="tx1"/>
                          </a:solidFill>
                          <a:effectLst/>
                          <a:latin typeface="+mj-lt"/>
                          <a:ea typeface="+mn-ea"/>
                          <a:cs typeface="+mn-cs"/>
                        </a:rPr>
                        <a:t>CBRN</a:t>
                      </a:r>
                      <a:r>
                        <a:rPr lang="de-DE" sz="1600" b="0" kern="1200" dirty="0">
                          <a:solidFill>
                            <a:schemeClr val="tx1"/>
                          </a:solidFill>
                          <a:effectLst/>
                          <a:latin typeface="+mj-lt"/>
                          <a:ea typeface="+mn-ea"/>
                          <a:cs typeface="+mn-cs"/>
                        </a:rPr>
                        <a:t> für chemische, </a:t>
                      </a:r>
                      <a:r>
                        <a:rPr lang="de-DE" sz="1600" b="0" kern="1200" dirty="0" err="1">
                          <a:solidFill>
                            <a:schemeClr val="tx1"/>
                          </a:solidFill>
                          <a:effectLst/>
                          <a:latin typeface="+mj-lt"/>
                          <a:ea typeface="+mn-ea"/>
                          <a:cs typeface="+mn-cs"/>
                        </a:rPr>
                        <a:t>biologi-sche</a:t>
                      </a:r>
                      <a:r>
                        <a:rPr lang="de-DE" sz="1600" b="0" kern="1200" dirty="0">
                          <a:solidFill>
                            <a:schemeClr val="tx1"/>
                          </a:solidFill>
                          <a:effectLst/>
                          <a:latin typeface="+mj-lt"/>
                          <a:ea typeface="+mn-ea"/>
                          <a:cs typeface="+mn-cs"/>
                        </a:rPr>
                        <a:t>, radiologische und nukleare Gefahren, der insbesondere in Vorschriften und Regelungen des Bundes Verwendung findet.</a:t>
                      </a:r>
                      <a:endParaRPr lang="de-DE" sz="1600" b="0" dirty="0">
                        <a:solidFill>
                          <a:schemeClr val="tx1"/>
                        </a:solidFill>
                        <a:latin typeface="+mj-lt"/>
                      </a:endParaRPr>
                    </a:p>
                  </a:txBody>
                  <a:tcPr anchor="ctr">
                    <a:solidFill>
                      <a:schemeClr val="bg1">
                        <a:lumMod val="75000"/>
                      </a:schemeClr>
                    </a:solidFill>
                  </a:tcPr>
                </a:tc>
                <a:extLst>
                  <a:ext uri="{0D108BD9-81ED-4DB2-BD59-A6C34878D82A}">
                    <a16:rowId xmlns:a16="http://schemas.microsoft.com/office/drawing/2014/main" val="1253103889"/>
                  </a:ext>
                </a:extLst>
              </a:tr>
            </a:tbl>
          </a:graphicData>
        </a:graphic>
      </p:graphicFrame>
    </p:spTree>
    <p:extLst>
      <p:ext uri="{BB962C8B-B14F-4D97-AF65-F5344CB8AC3E}">
        <p14:creationId xmlns:p14="http://schemas.microsoft.com/office/powerpoint/2010/main" val="9265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5" name="Inhaltsplatzhalter 4"/>
          <p:cNvSpPr>
            <a:spLocks noGrp="1"/>
          </p:cNvSpPr>
          <p:nvPr>
            <p:ph idx="1"/>
          </p:nvPr>
        </p:nvSpPr>
        <p:spPr>
          <a:xfrm>
            <a:off x="609600" y="933062"/>
            <a:ext cx="8845800" cy="5405594"/>
          </a:xfrm>
        </p:spPr>
        <p:txBody>
          <a:bodyPr/>
          <a:lstStyle/>
          <a:p>
            <a:pPr marL="0" indent="0">
              <a:spcBef>
                <a:spcPts val="0"/>
              </a:spcBef>
              <a:buNone/>
            </a:pPr>
            <a:r>
              <a:rPr lang="de-DE" sz="2400" b="1" dirty="0">
                <a:latin typeface="+mj-lt"/>
              </a:rPr>
              <a:t>Kernkomponente für besondere Gefahren</a:t>
            </a:r>
            <a:endParaRPr lang="de-DE" sz="2400" dirty="0">
              <a:latin typeface="+mj-lt"/>
            </a:endParaRPr>
          </a:p>
          <a:p>
            <a:pPr marL="0" indent="0">
              <a:spcBef>
                <a:spcPts val="0"/>
              </a:spcBef>
              <a:buNone/>
            </a:pPr>
            <a:r>
              <a:rPr lang="de-DE" sz="1800" dirty="0">
                <a:latin typeface="+mj-lt"/>
              </a:rPr>
              <a:t>  </a:t>
            </a:r>
          </a:p>
          <a:p>
            <a:pPr marL="0" indent="0">
              <a:spcBef>
                <a:spcPts val="0"/>
              </a:spcBef>
              <a:spcAft>
                <a:spcPts val="1800"/>
              </a:spcAft>
              <a:buClr>
                <a:srgbClr val="FF0000"/>
              </a:buClr>
              <a:buNone/>
            </a:pPr>
            <a:r>
              <a:rPr lang="de-DE" sz="2400" dirty="0">
                <a:latin typeface="Arial" panose="020B0604020202020204" pitchFamily="34" charset="0"/>
                <a:cs typeface="Arial" panose="020B0604020202020204" pitchFamily="34" charset="0"/>
              </a:rPr>
              <a:t>Die Kernkomponente für besondere Gefahrenlagen besteht aus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der standardisierten, ergänzenden Ausstattung für CBRN-Lagen, mit qualifizierter CBRN-Erkundung und -Messleitung sowie Dekontamination von Einsatzpersonal,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der Analytischen </a:t>
            </a:r>
            <a:r>
              <a:rPr lang="en-GB" sz="2400" dirty="0">
                <a:latin typeface="Arial" panose="020B0604020202020204" pitchFamily="34" charset="0"/>
                <a:cs typeface="Arial" panose="020B0604020202020204" pitchFamily="34" charset="0"/>
              </a:rPr>
              <a:t>Task Force</a:t>
            </a:r>
            <a:r>
              <a:rPr lang="de-DE" sz="2400" dirty="0">
                <a:latin typeface="Arial" panose="020B0604020202020204" pitchFamily="34" charset="0"/>
                <a:cs typeface="Arial" panose="020B0604020202020204" pitchFamily="34" charset="0"/>
              </a:rPr>
              <a:t> (ATF) zur Unterstützung der örtlichen Einsatzleitung mit Fachwissenschaftlern und Spezialmesstechnik bei unübersichtlichen CBRN-Lagen und </a:t>
            </a:r>
          </a:p>
          <a:p>
            <a:pPr marL="432000" lvl="0" indent="-432000">
              <a:spcBef>
                <a:spcPts val="0"/>
              </a:spcBef>
              <a:buFont typeface="Wingdings" panose="05000000000000000000" pitchFamily="2" charset="2"/>
              <a:buChar char="¨"/>
            </a:pPr>
            <a:r>
              <a:rPr lang="de-DE" sz="2400" dirty="0">
                <a:latin typeface="Arial" panose="020B0604020202020204" pitchFamily="34" charset="0"/>
                <a:cs typeface="Arial" panose="020B0604020202020204" pitchFamily="34" charset="0"/>
              </a:rPr>
              <a:t>der Medizinischen </a:t>
            </a:r>
            <a:r>
              <a:rPr lang="en-GB" sz="2400" dirty="0">
                <a:latin typeface="Arial" panose="020B0604020202020204" pitchFamily="34" charset="0"/>
                <a:cs typeface="Arial" panose="020B0604020202020204" pitchFamily="34" charset="0"/>
              </a:rPr>
              <a:t>Task Force</a:t>
            </a:r>
            <a:r>
              <a:rPr lang="de-DE" sz="2400" dirty="0">
                <a:latin typeface="Arial" panose="020B0604020202020204" pitchFamily="34" charset="0"/>
                <a:cs typeface="Arial" panose="020B0604020202020204" pitchFamily="34" charset="0"/>
              </a:rPr>
              <a:t> (MTF) zur Unterstützung bei der Bewältigung eines Massenanfalls Verletzter (MANV), einschließlich Dekontamination Verletzter und weiträumigem Patiententransport.</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35</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625814"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13153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5" name="Inhaltsplatzhalter 4"/>
          <p:cNvSpPr>
            <a:spLocks noGrp="1"/>
          </p:cNvSpPr>
          <p:nvPr>
            <p:ph idx="1"/>
          </p:nvPr>
        </p:nvSpPr>
        <p:spPr>
          <a:xfrm>
            <a:off x="609600" y="933062"/>
            <a:ext cx="8845800" cy="5210286"/>
          </a:xfrm>
        </p:spPr>
        <p:txBody>
          <a:bodyPr/>
          <a:lstStyle/>
          <a:p>
            <a:pPr marL="0" indent="0">
              <a:spcBef>
                <a:spcPts val="0"/>
              </a:spcBef>
              <a:buNone/>
            </a:pPr>
            <a:r>
              <a:rPr lang="de-DE" sz="2400" b="1" dirty="0">
                <a:latin typeface="+mj-lt"/>
              </a:rPr>
              <a:t>Unterstützungskomponente</a:t>
            </a:r>
            <a:endParaRPr lang="de-DE" sz="2400" dirty="0">
              <a:latin typeface="+mj-lt"/>
            </a:endParaRPr>
          </a:p>
          <a:p>
            <a:pPr marL="0" indent="0">
              <a:spcBef>
                <a:spcPts val="0"/>
              </a:spcBef>
              <a:buNone/>
            </a:pPr>
            <a:r>
              <a:rPr lang="de-DE" sz="1800" dirty="0">
                <a:latin typeface="+mj-lt"/>
              </a:rPr>
              <a:t>  </a:t>
            </a:r>
          </a:p>
          <a:p>
            <a:pPr marL="0" indent="0">
              <a:spcBef>
                <a:spcPts val="0"/>
              </a:spcBef>
              <a:spcAft>
                <a:spcPts val="1800"/>
              </a:spcAft>
              <a:buClr>
                <a:srgbClr val="FF0000"/>
              </a:buClr>
              <a:buNone/>
            </a:pPr>
            <a:r>
              <a:rPr lang="de-DE" sz="2400" dirty="0">
                <a:latin typeface="Arial" panose="020B0604020202020204" pitchFamily="34" charset="0"/>
                <a:cs typeface="Arial" panose="020B0604020202020204" pitchFamily="34" charset="0"/>
              </a:rPr>
              <a:t>Die Unterstützungskomponente des Bundes besteht aus standardisierten Fahrzeugen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für den Brandschutz,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die Betreuung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und für den Patiententransport, </a:t>
            </a:r>
          </a:p>
          <a:p>
            <a:pPr marL="0" indent="0">
              <a:spcBef>
                <a:spcPts val="0"/>
              </a:spcBef>
              <a:spcAft>
                <a:spcPts val="1800"/>
              </a:spcAft>
              <a:buClr>
                <a:srgbClr val="FF0000"/>
              </a:buClr>
              <a:buNone/>
            </a:pPr>
            <a:r>
              <a:rPr lang="de-DE" sz="2400" dirty="0">
                <a:latin typeface="Arial" panose="020B0604020202020204" pitchFamily="34" charset="0"/>
                <a:cs typeface="Arial" panose="020B0604020202020204" pitchFamily="34" charset="0"/>
              </a:rPr>
              <a:t>wobei die Länder innerhalb ihres Ergänzungsumfangs die </a:t>
            </a:r>
            <a:r>
              <a:rPr lang="de-DE" sz="2400" dirty="0" err="1">
                <a:latin typeface="Arial" panose="020B0604020202020204" pitchFamily="34" charset="0"/>
                <a:cs typeface="Arial" panose="020B0604020202020204" pitchFamily="34" charset="0"/>
              </a:rPr>
              <a:t>Mög-lichkeit</a:t>
            </a:r>
            <a:r>
              <a:rPr lang="de-DE" sz="2400" dirty="0">
                <a:latin typeface="Arial" panose="020B0604020202020204" pitchFamily="34" charset="0"/>
                <a:cs typeface="Arial" panose="020B0604020202020204" pitchFamily="34" charset="0"/>
              </a:rPr>
              <a:t> der Anpassung an Besonderheiten der Länder haben. </a:t>
            </a:r>
          </a:p>
          <a:p>
            <a:pPr marL="0" indent="0">
              <a:spcBef>
                <a:spcPts val="0"/>
              </a:spcBef>
              <a:buClr>
                <a:srgbClr val="FF0000"/>
              </a:buClr>
              <a:buNone/>
            </a:pPr>
            <a:r>
              <a:rPr lang="de-DE" sz="2400" dirty="0">
                <a:latin typeface="Arial" panose="020B0604020202020204" pitchFamily="34" charset="0"/>
                <a:cs typeface="Arial" panose="020B0604020202020204" pitchFamily="34" charset="0"/>
              </a:rPr>
              <a:t>Damit wird sichergestellt, dass sich die ergänzende Ausstattung in die jeweiligen Katastrophenschutzkonzepte eingliedern lässt.</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36</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582784"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187889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5" name="Inhaltsplatzhalter 4"/>
          <p:cNvSpPr>
            <a:spLocks noGrp="1"/>
          </p:cNvSpPr>
          <p:nvPr>
            <p:ph idx="1"/>
          </p:nvPr>
        </p:nvSpPr>
        <p:spPr>
          <a:xfrm>
            <a:off x="609600" y="933062"/>
            <a:ext cx="8845800" cy="5352328"/>
          </a:xfrm>
        </p:spPr>
        <p:txBody>
          <a:bodyPr/>
          <a:lstStyle/>
          <a:p>
            <a:pPr marL="0" lvl="0" indent="0">
              <a:spcBef>
                <a:spcPts val="0"/>
              </a:spcBef>
              <a:spcAft>
                <a:spcPts val="900"/>
              </a:spcAft>
              <a:buClr>
                <a:srgbClr val="FF0000"/>
              </a:buClr>
              <a:buNone/>
            </a:pPr>
            <a:r>
              <a:rPr lang="de-DE" sz="2800" b="1" dirty="0">
                <a:latin typeface="Arial" panose="020B0604020202020204" pitchFamily="34" charset="0"/>
                <a:cs typeface="Arial" panose="020B0604020202020204" pitchFamily="34" charset="0"/>
              </a:rPr>
              <a:t>Zusammenfassung</a:t>
            </a:r>
          </a:p>
          <a:p>
            <a:pPr marL="432000" lvl="0" indent="-432000">
              <a:spcBef>
                <a:spcPts val="0"/>
              </a:spcBef>
              <a:spcAft>
                <a:spcPts val="900"/>
              </a:spcAft>
              <a:buFont typeface="Wingdings" panose="05000000000000000000" pitchFamily="2" charset="2"/>
              <a:buChar char="¨"/>
            </a:pPr>
            <a:r>
              <a:rPr lang="de-DE" sz="2000" dirty="0">
                <a:latin typeface="Arial" panose="020B0604020202020204" pitchFamily="34" charset="0"/>
                <a:cs typeface="Arial" panose="020B0604020202020204" pitchFamily="34" charset="0"/>
              </a:rPr>
              <a:t>Die Teilnehmer müssen die Einheiten und Einrichtungen des Katastrophenschutzes und die Ergänzungen des Zivilschutzes und der Katastrophenhilfe durch den Bund wiedergeben können. </a:t>
            </a:r>
          </a:p>
          <a:p>
            <a:pPr marL="0" lvl="0" indent="0">
              <a:spcBef>
                <a:spcPts val="900"/>
              </a:spcBef>
              <a:spcAft>
                <a:spcPts val="900"/>
              </a:spcAft>
              <a:buClr>
                <a:srgbClr val="FF0000"/>
              </a:buClr>
              <a:buNone/>
            </a:pPr>
            <a:r>
              <a:rPr lang="de-DE" sz="2800" b="1" dirty="0">
                <a:latin typeface="Arial" panose="020B0604020202020204" pitchFamily="34" charset="0"/>
                <a:cs typeface="Arial" panose="020B0604020202020204" pitchFamily="34" charset="0"/>
              </a:rPr>
              <a:t>Erfolgskontrolle</a:t>
            </a:r>
          </a:p>
          <a:p>
            <a:pPr marL="432000" lvl="0" indent="-432000">
              <a:spcBef>
                <a:spcPts val="0"/>
              </a:spcBef>
              <a:spcAft>
                <a:spcPts val="900"/>
              </a:spcAft>
              <a:buFont typeface="Wingdings" panose="05000000000000000000" pitchFamily="2" charset="2"/>
              <a:buChar char="¨"/>
            </a:pPr>
            <a:r>
              <a:rPr lang="de-DE" sz="2000" dirty="0">
                <a:latin typeface="Arial" panose="020B0604020202020204" pitchFamily="34" charset="0"/>
                <a:cs typeface="Arial" panose="020B0604020202020204" pitchFamily="34" charset="0"/>
              </a:rPr>
              <a:t>Rechtsgrundlagen</a:t>
            </a:r>
          </a:p>
          <a:p>
            <a:pPr marL="432000" lvl="0" indent="-432000">
              <a:spcBef>
                <a:spcPts val="0"/>
              </a:spcBef>
              <a:spcAft>
                <a:spcPts val="900"/>
              </a:spcAft>
              <a:buFont typeface="Wingdings" panose="05000000000000000000" pitchFamily="2" charset="2"/>
              <a:buChar char="¨"/>
            </a:pPr>
            <a:r>
              <a:rPr lang="de-DE" sz="2000" dirty="0">
                <a:latin typeface="Arial" panose="020B0604020202020204" pitchFamily="34" charset="0"/>
                <a:cs typeface="Arial" panose="020B0604020202020204" pitchFamily="34" charset="0"/>
              </a:rPr>
              <a:t>Organisationen im Katastrophenschutz</a:t>
            </a:r>
          </a:p>
          <a:p>
            <a:pPr marL="432000" lvl="0" indent="-432000">
              <a:spcBef>
                <a:spcPts val="0"/>
              </a:spcBef>
              <a:spcAft>
                <a:spcPts val="900"/>
              </a:spcAft>
              <a:buFont typeface="Wingdings" panose="05000000000000000000" pitchFamily="2" charset="2"/>
              <a:buChar char="¨"/>
            </a:pPr>
            <a:r>
              <a:rPr lang="de-DE" sz="2000" dirty="0">
                <a:latin typeface="Arial" panose="020B0604020202020204" pitchFamily="34" charset="0"/>
                <a:cs typeface="Arial" panose="020B0604020202020204" pitchFamily="34" charset="0"/>
              </a:rPr>
              <a:t>Einheiten und Einrichtungen des Katastrophenschutzes </a:t>
            </a:r>
          </a:p>
          <a:p>
            <a:pPr marL="432000" lvl="0" indent="-432000">
              <a:spcBef>
                <a:spcPts val="0"/>
              </a:spcBef>
              <a:spcAft>
                <a:spcPts val="900"/>
              </a:spcAft>
              <a:buFont typeface="Wingdings" panose="05000000000000000000" pitchFamily="2" charset="2"/>
              <a:buChar char="¨"/>
            </a:pPr>
            <a:r>
              <a:rPr lang="de-DE" sz="2000" dirty="0">
                <a:latin typeface="Arial" panose="020B0604020202020204" pitchFamily="34" charset="0"/>
                <a:cs typeface="Arial" panose="020B0604020202020204" pitchFamily="34" charset="0"/>
              </a:rPr>
              <a:t>Einsatzkräfte im Katastrophenschutz</a:t>
            </a:r>
          </a:p>
          <a:p>
            <a:pPr marL="432000" indent="-432000">
              <a:spcBef>
                <a:spcPts val="0"/>
              </a:spcBef>
              <a:spcAft>
                <a:spcPts val="900"/>
              </a:spcAft>
              <a:buFont typeface="Wingdings" panose="05000000000000000000" pitchFamily="2" charset="2"/>
              <a:buChar char="¨"/>
            </a:pPr>
            <a:r>
              <a:rPr lang="de-DE" sz="2000" dirty="0">
                <a:latin typeface="Arial" panose="020B0604020202020204" pitchFamily="34" charset="0"/>
                <a:cs typeface="Arial" panose="020B0604020202020204" pitchFamily="34" charset="0"/>
              </a:rPr>
              <a:t>Ausstattungskonzept des Bundes</a:t>
            </a:r>
          </a:p>
          <a:p>
            <a:pPr marL="0" lvl="0" indent="0">
              <a:spcBef>
                <a:spcPts val="900"/>
              </a:spcBef>
              <a:spcAft>
                <a:spcPts val="900"/>
              </a:spcAft>
              <a:buClr>
                <a:srgbClr val="FF0000"/>
              </a:buClr>
              <a:buNone/>
            </a:pPr>
            <a:r>
              <a:rPr lang="de-DE" sz="2800" b="1" dirty="0">
                <a:latin typeface="Arial" panose="020B0604020202020204" pitchFamily="34" charset="0"/>
                <a:cs typeface="Arial" panose="020B0604020202020204" pitchFamily="34" charset="0"/>
              </a:rPr>
              <a:t>Beantwortung von Fragen</a:t>
            </a:r>
          </a:p>
          <a:p>
            <a:pPr lvl="0">
              <a:spcBef>
                <a:spcPts val="0"/>
              </a:spcBef>
              <a:buFont typeface="Wingdings" panose="05000000000000000000" pitchFamily="2" charset="2"/>
              <a:buChar char="¨"/>
            </a:pPr>
            <a:r>
              <a:rPr lang="de-DE" sz="2000" dirty="0">
                <a:latin typeface="Arial" panose="020B0604020202020204" pitchFamily="34" charset="0"/>
                <a:cs typeface="Arial" panose="020B0604020202020204" pitchFamily="34" charset="0"/>
              </a:rPr>
              <a:t>…</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37</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658087"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146608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Grundlagen des Zivil- und Katastrophenschutzes</a:t>
            </a:r>
          </a:p>
        </p:txBody>
      </p:sp>
      <p:sp>
        <p:nvSpPr>
          <p:cNvPr id="8" name="Inhaltsplatzhalter 7"/>
          <p:cNvSpPr>
            <a:spLocks noGrp="1"/>
          </p:cNvSpPr>
          <p:nvPr>
            <p:ph idx="1"/>
          </p:nvPr>
        </p:nvSpPr>
        <p:spPr>
          <a:xfrm>
            <a:off x="609600" y="933061"/>
            <a:ext cx="8845800" cy="5299787"/>
          </a:xfrm>
        </p:spPr>
        <p:txBody>
          <a:bodyPr>
            <a:normAutofit/>
          </a:bodyPr>
          <a:lstStyle/>
          <a:p>
            <a:pPr marL="0" indent="0">
              <a:spcBef>
                <a:spcPts val="0"/>
              </a:spcBef>
              <a:buNone/>
            </a:pPr>
            <a:r>
              <a:rPr lang="de-DE" sz="2400" b="1" dirty="0">
                <a:latin typeface="Arial" panose="020B0604020202020204" pitchFamily="34" charset="0"/>
                <a:cs typeface="Arial" panose="020B0604020202020204" pitchFamily="34" charset="0"/>
              </a:rPr>
              <a:t>Rechtsgrundlagen</a:t>
            </a:r>
          </a:p>
          <a:p>
            <a:pPr marL="0" indent="0">
              <a:spcBef>
                <a:spcPts val="0"/>
              </a:spcBef>
              <a:buNone/>
            </a:pPr>
            <a:endParaRPr lang="de-DE" sz="3200" dirty="0">
              <a:solidFill>
                <a:srgbClr val="0070C0"/>
              </a:solidFill>
              <a:latin typeface="Arial" panose="020B0604020202020204" pitchFamily="34" charset="0"/>
              <a:cs typeface="Arial" panose="020B0604020202020204" pitchFamily="34" charset="0"/>
            </a:endParaRPr>
          </a:p>
          <a:p>
            <a:pPr marL="0" indent="0">
              <a:spcBef>
                <a:spcPts val="0"/>
              </a:spcBef>
              <a:buNone/>
            </a:pPr>
            <a:endParaRPr lang="de-DE" sz="1800" dirty="0">
              <a:latin typeface="Arial" panose="020B0604020202020204" pitchFamily="34" charset="0"/>
              <a:cs typeface="Arial" panose="020B0604020202020204" pitchFamily="34" charset="0"/>
            </a:endParaRPr>
          </a:p>
          <a:p>
            <a:pPr marL="0" indent="0">
              <a:spcBef>
                <a:spcPts val="0"/>
              </a:spcBef>
              <a:buNone/>
            </a:pPr>
            <a:endParaRPr lang="de-DE" sz="180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10"/>
          </p:nvPr>
        </p:nvSpPr>
        <p:spPr>
          <a:xfrm>
            <a:off x="7391400" y="6477000"/>
            <a:ext cx="2063750" cy="216907"/>
          </a:xfrm>
        </p:spPr>
        <p:txBody>
          <a:bodyPr/>
          <a:lstStyle/>
          <a:p>
            <a:pPr>
              <a:defRPr/>
            </a:pPr>
            <a:r>
              <a:rPr lang="en-US" dirty="0"/>
              <a:t>-</a:t>
            </a:r>
            <a:fld id="{940F532B-6D73-46A0-9978-CDB652BCADD9}" type="slidenum">
              <a:rPr lang="en-US" smtClean="0"/>
              <a:pPr>
                <a:defRPr/>
              </a:pPr>
              <a:t>4</a:t>
            </a:fld>
            <a:r>
              <a:rPr lang="en-US" dirty="0"/>
              <a:t>-</a:t>
            </a:r>
          </a:p>
        </p:txBody>
      </p:sp>
      <p:sp>
        <p:nvSpPr>
          <p:cNvPr id="5" name="Fußzeilenplatzhalter 4">
            <a:extLst>
              <a:ext uri="{FF2B5EF4-FFF2-40B4-BE49-F238E27FC236}">
                <a16:creationId xmlns:a16="http://schemas.microsoft.com/office/drawing/2014/main" id="{D34F24C5-9224-49E7-A8F7-E79B3EA5976B}"/>
              </a:ext>
            </a:extLst>
          </p:cNvPr>
          <p:cNvSpPr>
            <a:spLocks noGrp="1"/>
          </p:cNvSpPr>
          <p:nvPr>
            <p:ph type="ftr" sz="quarter" idx="11"/>
          </p:nvPr>
        </p:nvSpPr>
        <p:spPr>
          <a:xfrm>
            <a:off x="533399" y="6477000"/>
            <a:ext cx="6781801" cy="222250"/>
          </a:xfrm>
        </p:spPr>
        <p:txBody>
          <a:bodyPr/>
          <a:lstStyle/>
          <a:p>
            <a:pPr>
              <a:defRPr/>
            </a:pPr>
            <a:r>
              <a:rPr lang="de-DE" dirty="0"/>
              <a:t>2.3        10/2020                                                             </a:t>
            </a:r>
            <a:r>
              <a:rPr lang="de-DE" sz="1000" dirty="0"/>
              <a:t>Ausbildungsleitfaden Truppausbildung - Truppmannausbildung Teil 2</a:t>
            </a:r>
            <a:r>
              <a:rPr lang="de-DE" dirty="0"/>
              <a:t> </a:t>
            </a:r>
          </a:p>
        </p:txBody>
      </p:sp>
      <p:graphicFrame>
        <p:nvGraphicFramePr>
          <p:cNvPr id="12" name="Tabelle 11">
            <a:extLst>
              <a:ext uri="{FF2B5EF4-FFF2-40B4-BE49-F238E27FC236}">
                <a16:creationId xmlns:a16="http://schemas.microsoft.com/office/drawing/2014/main" id="{100AF70B-7009-4E10-88DA-A46DF5A6022E}"/>
              </a:ext>
            </a:extLst>
          </p:cNvPr>
          <p:cNvGraphicFramePr>
            <a:graphicFrameLocks noGrp="1"/>
          </p:cNvGraphicFramePr>
          <p:nvPr>
            <p:extLst>
              <p:ext uri="{D42A27DB-BD31-4B8C-83A1-F6EECF244321}">
                <p14:modId xmlns:p14="http://schemas.microsoft.com/office/powerpoint/2010/main" val="1702733550"/>
              </p:ext>
            </p:extLst>
          </p:nvPr>
        </p:nvGraphicFramePr>
        <p:xfrm>
          <a:off x="699276" y="1600737"/>
          <a:ext cx="8597122" cy="595002"/>
        </p:xfrm>
        <a:graphic>
          <a:graphicData uri="http://schemas.openxmlformats.org/drawingml/2006/table">
            <a:tbl>
              <a:tblPr firstRow="1" bandRow="1">
                <a:tableStyleId>{5C22544A-7EE6-4342-B048-85BDC9FD1C3A}</a:tableStyleId>
              </a:tblPr>
              <a:tblGrid>
                <a:gridCol w="8597122">
                  <a:extLst>
                    <a:ext uri="{9D8B030D-6E8A-4147-A177-3AD203B41FA5}">
                      <a16:colId xmlns:a16="http://schemas.microsoft.com/office/drawing/2014/main" val="3398614948"/>
                    </a:ext>
                  </a:extLst>
                </a:gridCol>
              </a:tblGrid>
              <a:tr h="595002">
                <a:tc>
                  <a:txBody>
                    <a:bodyPr/>
                    <a:lstStyle/>
                    <a:p>
                      <a:pPr algn="ctr">
                        <a:spcBef>
                          <a:spcPts val="0"/>
                        </a:spcBef>
                        <a:spcAft>
                          <a:spcPts val="0"/>
                        </a:spcAft>
                      </a:pPr>
                      <a:r>
                        <a:rPr lang="de-DE" sz="3200" dirty="0">
                          <a:solidFill>
                            <a:schemeClr val="tx1"/>
                          </a:solidFill>
                          <a:latin typeface="Arial" panose="020B0604020202020204" pitchFamily="34" charset="0"/>
                          <a:cs typeface="Arial" panose="020B0604020202020204" pitchFamily="34" charset="0"/>
                        </a:rPr>
                        <a:t>Bevölkerungsschutz</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197470035"/>
                  </a:ext>
                </a:extLst>
              </a:tr>
            </a:tbl>
          </a:graphicData>
        </a:graphic>
      </p:graphicFrame>
      <p:graphicFrame>
        <p:nvGraphicFramePr>
          <p:cNvPr id="13" name="Tabelle 12">
            <a:extLst>
              <a:ext uri="{FF2B5EF4-FFF2-40B4-BE49-F238E27FC236}">
                <a16:creationId xmlns:a16="http://schemas.microsoft.com/office/drawing/2014/main" id="{F659C3C6-7C77-4613-9978-5A67B7E3B0C5}"/>
              </a:ext>
            </a:extLst>
          </p:cNvPr>
          <p:cNvGraphicFramePr>
            <a:graphicFrameLocks noGrp="1"/>
          </p:cNvGraphicFramePr>
          <p:nvPr>
            <p:extLst>
              <p:ext uri="{D42A27DB-BD31-4B8C-83A1-F6EECF244321}">
                <p14:modId xmlns:p14="http://schemas.microsoft.com/office/powerpoint/2010/main" val="527548799"/>
              </p:ext>
            </p:extLst>
          </p:nvPr>
        </p:nvGraphicFramePr>
        <p:xfrm>
          <a:off x="699277" y="2712612"/>
          <a:ext cx="8597121" cy="518160"/>
        </p:xfrm>
        <a:graphic>
          <a:graphicData uri="http://schemas.openxmlformats.org/drawingml/2006/table">
            <a:tbl>
              <a:tblPr firstRow="1" bandRow="1">
                <a:tableStyleId>{5C22544A-7EE6-4342-B048-85BDC9FD1C3A}</a:tableStyleId>
              </a:tblPr>
              <a:tblGrid>
                <a:gridCol w="3807408">
                  <a:extLst>
                    <a:ext uri="{9D8B030D-6E8A-4147-A177-3AD203B41FA5}">
                      <a16:colId xmlns:a16="http://schemas.microsoft.com/office/drawing/2014/main" val="2215989900"/>
                    </a:ext>
                  </a:extLst>
                </a:gridCol>
                <a:gridCol w="1007706">
                  <a:extLst>
                    <a:ext uri="{9D8B030D-6E8A-4147-A177-3AD203B41FA5}">
                      <a16:colId xmlns:a16="http://schemas.microsoft.com/office/drawing/2014/main" val="2288129748"/>
                    </a:ext>
                  </a:extLst>
                </a:gridCol>
                <a:gridCol w="3782007">
                  <a:extLst>
                    <a:ext uri="{9D8B030D-6E8A-4147-A177-3AD203B41FA5}">
                      <a16:colId xmlns:a16="http://schemas.microsoft.com/office/drawing/2014/main" val="304434069"/>
                    </a:ext>
                  </a:extLst>
                </a:gridCol>
              </a:tblGrid>
              <a:tr h="492037">
                <a:tc>
                  <a:txBody>
                    <a:bodyPr/>
                    <a:lstStyle/>
                    <a:p>
                      <a:pPr algn="ctr"/>
                      <a:r>
                        <a:rPr lang="de-DE" sz="2800" dirty="0">
                          <a:solidFill>
                            <a:schemeClr val="tx1"/>
                          </a:solidFill>
                          <a:latin typeface="Arial" panose="020B0604020202020204" pitchFamily="34" charset="0"/>
                          <a:cs typeface="Arial" panose="020B0604020202020204" pitchFamily="34" charset="0"/>
                        </a:rPr>
                        <a:t>Zivilschutz</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ctr"/>
                      <a:r>
                        <a:rPr lang="de-DE" sz="2800" dirty="0">
                          <a:solidFill>
                            <a:schemeClr val="tx1"/>
                          </a:solidFill>
                          <a:latin typeface="Arial" panose="020B0604020202020204" pitchFamily="34"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lang="de-DE" sz="2800" dirty="0">
                          <a:solidFill>
                            <a:schemeClr val="tx1"/>
                          </a:solidFill>
                          <a:latin typeface="Arial" panose="020B0604020202020204" pitchFamily="34" charset="0"/>
                          <a:cs typeface="Arial" panose="020B0604020202020204" pitchFamily="34" charset="0"/>
                        </a:rPr>
                        <a:t>Katastrophenschutz</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762805791"/>
                  </a:ext>
                </a:extLst>
              </a:tr>
            </a:tbl>
          </a:graphicData>
        </a:graphic>
      </p:graphicFrame>
      <p:graphicFrame>
        <p:nvGraphicFramePr>
          <p:cNvPr id="14" name="Tabelle 13">
            <a:extLst>
              <a:ext uri="{FF2B5EF4-FFF2-40B4-BE49-F238E27FC236}">
                <a16:creationId xmlns:a16="http://schemas.microsoft.com/office/drawing/2014/main" id="{4C75C260-148E-4B8E-A556-D0EE7DF1CC9E}"/>
              </a:ext>
            </a:extLst>
          </p:cNvPr>
          <p:cNvGraphicFramePr>
            <a:graphicFrameLocks noGrp="1"/>
          </p:cNvGraphicFramePr>
          <p:nvPr>
            <p:extLst>
              <p:ext uri="{D42A27DB-BD31-4B8C-83A1-F6EECF244321}">
                <p14:modId xmlns:p14="http://schemas.microsoft.com/office/powerpoint/2010/main" val="1628675039"/>
              </p:ext>
            </p:extLst>
          </p:nvPr>
        </p:nvGraphicFramePr>
        <p:xfrm>
          <a:off x="699277" y="3624733"/>
          <a:ext cx="8597121" cy="518160"/>
        </p:xfrm>
        <a:graphic>
          <a:graphicData uri="http://schemas.openxmlformats.org/drawingml/2006/table">
            <a:tbl>
              <a:tblPr firstRow="1" bandRow="1">
                <a:tableStyleId>{5C22544A-7EE6-4342-B048-85BDC9FD1C3A}</a:tableStyleId>
              </a:tblPr>
              <a:tblGrid>
                <a:gridCol w="3788746">
                  <a:extLst>
                    <a:ext uri="{9D8B030D-6E8A-4147-A177-3AD203B41FA5}">
                      <a16:colId xmlns:a16="http://schemas.microsoft.com/office/drawing/2014/main" val="2215989900"/>
                    </a:ext>
                  </a:extLst>
                </a:gridCol>
                <a:gridCol w="1026368">
                  <a:extLst>
                    <a:ext uri="{9D8B030D-6E8A-4147-A177-3AD203B41FA5}">
                      <a16:colId xmlns:a16="http://schemas.microsoft.com/office/drawing/2014/main" val="2288129748"/>
                    </a:ext>
                  </a:extLst>
                </a:gridCol>
                <a:gridCol w="3782007">
                  <a:extLst>
                    <a:ext uri="{9D8B030D-6E8A-4147-A177-3AD203B41FA5}">
                      <a16:colId xmlns:a16="http://schemas.microsoft.com/office/drawing/2014/main" val="304434069"/>
                    </a:ext>
                  </a:extLst>
                </a:gridCol>
              </a:tblGrid>
              <a:tr h="518160">
                <a:tc>
                  <a:txBody>
                    <a:bodyPr/>
                    <a:lstStyle/>
                    <a:p>
                      <a:pPr algn="ctr"/>
                      <a:r>
                        <a:rPr lang="de-DE" sz="2400" dirty="0">
                          <a:solidFill>
                            <a:schemeClr val="tx1"/>
                          </a:solidFill>
                          <a:latin typeface="Arial" panose="020B0604020202020204" pitchFamily="34" charset="0"/>
                          <a:cs typeface="Arial" panose="020B0604020202020204" pitchFamily="34" charset="0"/>
                        </a:rPr>
                        <a:t>im Verteidigungsfall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ctr"/>
                      <a:endParaRPr lang="de-DE" sz="24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lang="de-DE" sz="2400" dirty="0">
                          <a:solidFill>
                            <a:schemeClr val="tx1"/>
                          </a:solidFill>
                          <a:latin typeface="Arial" panose="020B0604020202020204" pitchFamily="34" charset="0"/>
                          <a:cs typeface="Arial" panose="020B0604020202020204" pitchFamily="34" charset="0"/>
                        </a:rPr>
                        <a:t>in Friedenszeiten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762805791"/>
                  </a:ext>
                </a:extLst>
              </a:tr>
            </a:tbl>
          </a:graphicData>
        </a:graphic>
      </p:graphicFrame>
      <p:graphicFrame>
        <p:nvGraphicFramePr>
          <p:cNvPr id="15" name="Tabelle 14">
            <a:extLst>
              <a:ext uri="{FF2B5EF4-FFF2-40B4-BE49-F238E27FC236}">
                <a16:creationId xmlns:a16="http://schemas.microsoft.com/office/drawing/2014/main" id="{DD1DC55F-9E99-42F7-A38F-88CB89B79CED}"/>
              </a:ext>
            </a:extLst>
          </p:cNvPr>
          <p:cNvGraphicFramePr>
            <a:graphicFrameLocks noGrp="1"/>
          </p:cNvGraphicFramePr>
          <p:nvPr>
            <p:extLst>
              <p:ext uri="{D42A27DB-BD31-4B8C-83A1-F6EECF244321}">
                <p14:modId xmlns:p14="http://schemas.microsoft.com/office/powerpoint/2010/main" val="3312706421"/>
              </p:ext>
            </p:extLst>
          </p:nvPr>
        </p:nvGraphicFramePr>
        <p:xfrm>
          <a:off x="699277" y="4563340"/>
          <a:ext cx="8597121" cy="518161"/>
        </p:xfrm>
        <a:graphic>
          <a:graphicData uri="http://schemas.openxmlformats.org/drawingml/2006/table">
            <a:tbl>
              <a:tblPr firstRow="1" bandRow="1">
                <a:tableStyleId>{5C22544A-7EE6-4342-B048-85BDC9FD1C3A}</a:tableStyleId>
              </a:tblPr>
              <a:tblGrid>
                <a:gridCol w="3779416">
                  <a:extLst>
                    <a:ext uri="{9D8B030D-6E8A-4147-A177-3AD203B41FA5}">
                      <a16:colId xmlns:a16="http://schemas.microsoft.com/office/drawing/2014/main" val="2215989900"/>
                    </a:ext>
                  </a:extLst>
                </a:gridCol>
                <a:gridCol w="1054359">
                  <a:extLst>
                    <a:ext uri="{9D8B030D-6E8A-4147-A177-3AD203B41FA5}">
                      <a16:colId xmlns:a16="http://schemas.microsoft.com/office/drawing/2014/main" val="2288129748"/>
                    </a:ext>
                  </a:extLst>
                </a:gridCol>
                <a:gridCol w="3763346">
                  <a:extLst>
                    <a:ext uri="{9D8B030D-6E8A-4147-A177-3AD203B41FA5}">
                      <a16:colId xmlns:a16="http://schemas.microsoft.com/office/drawing/2014/main" val="304434069"/>
                    </a:ext>
                  </a:extLst>
                </a:gridCol>
              </a:tblGrid>
              <a:tr h="518161">
                <a:tc>
                  <a:txBody>
                    <a:bodyPr/>
                    <a:lstStyle/>
                    <a:p>
                      <a:pPr algn="ctr"/>
                      <a:r>
                        <a:rPr lang="de-DE" sz="1500" dirty="0">
                          <a:solidFill>
                            <a:schemeClr val="tx1"/>
                          </a:solidFill>
                          <a:latin typeface="Arial" panose="020B0604020202020204" pitchFamily="34" charset="0"/>
                          <a:cs typeface="Arial" panose="020B0604020202020204" pitchFamily="34" charset="0"/>
                        </a:rPr>
                        <a:t>im Zuständigkeitsbereich des Bundes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lang="de-DE" sz="1500" dirty="0">
                          <a:solidFill>
                            <a:schemeClr val="tx1"/>
                          </a:solidFill>
                          <a:latin typeface="Arial" panose="020B0604020202020204" pitchFamily="34" charset="0"/>
                          <a:cs typeface="Arial" panose="020B0604020202020204" pitchFamily="34" charset="0"/>
                        </a:rPr>
                        <a:t>im Zuständigkeitsbereich der Länder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762805791"/>
                  </a:ext>
                </a:extLst>
              </a:tr>
            </a:tbl>
          </a:graphicData>
        </a:graphic>
      </p:graphicFrame>
      <p:graphicFrame>
        <p:nvGraphicFramePr>
          <p:cNvPr id="16" name="Tabelle 15">
            <a:extLst>
              <a:ext uri="{FF2B5EF4-FFF2-40B4-BE49-F238E27FC236}">
                <a16:creationId xmlns:a16="http://schemas.microsoft.com/office/drawing/2014/main" id="{3AD9A0F8-626C-471F-8BDF-80C2CCB2B353}"/>
              </a:ext>
            </a:extLst>
          </p:cNvPr>
          <p:cNvGraphicFramePr>
            <a:graphicFrameLocks noGrp="1"/>
          </p:cNvGraphicFramePr>
          <p:nvPr>
            <p:extLst>
              <p:ext uri="{D42A27DB-BD31-4B8C-83A1-F6EECF244321}">
                <p14:modId xmlns:p14="http://schemas.microsoft.com/office/powerpoint/2010/main" val="3297879146"/>
              </p:ext>
            </p:extLst>
          </p:nvPr>
        </p:nvGraphicFramePr>
        <p:xfrm>
          <a:off x="699278" y="5517501"/>
          <a:ext cx="8597121" cy="548640"/>
        </p:xfrm>
        <a:graphic>
          <a:graphicData uri="http://schemas.openxmlformats.org/drawingml/2006/table">
            <a:tbl>
              <a:tblPr firstRow="1" bandRow="1">
                <a:tableStyleId>{5C22544A-7EE6-4342-B048-85BDC9FD1C3A}</a:tableStyleId>
              </a:tblPr>
              <a:tblGrid>
                <a:gridCol w="3779416">
                  <a:extLst>
                    <a:ext uri="{9D8B030D-6E8A-4147-A177-3AD203B41FA5}">
                      <a16:colId xmlns:a16="http://schemas.microsoft.com/office/drawing/2014/main" val="2215989900"/>
                    </a:ext>
                  </a:extLst>
                </a:gridCol>
                <a:gridCol w="1054359">
                  <a:extLst>
                    <a:ext uri="{9D8B030D-6E8A-4147-A177-3AD203B41FA5}">
                      <a16:colId xmlns:a16="http://schemas.microsoft.com/office/drawing/2014/main" val="2288129748"/>
                    </a:ext>
                  </a:extLst>
                </a:gridCol>
                <a:gridCol w="3763346">
                  <a:extLst>
                    <a:ext uri="{9D8B030D-6E8A-4147-A177-3AD203B41FA5}">
                      <a16:colId xmlns:a16="http://schemas.microsoft.com/office/drawing/2014/main" val="304434069"/>
                    </a:ext>
                  </a:extLst>
                </a:gridCol>
              </a:tblGrid>
              <a:tr h="518161">
                <a:tc>
                  <a:txBody>
                    <a:bodyPr/>
                    <a:lstStyle/>
                    <a:p>
                      <a:pPr algn="ctr"/>
                      <a:r>
                        <a:rPr lang="de-DE" sz="1500" dirty="0">
                          <a:solidFill>
                            <a:schemeClr val="tx1"/>
                          </a:solidFill>
                          <a:latin typeface="Arial" panose="020B0604020202020204" pitchFamily="34" charset="0"/>
                          <a:cs typeface="Arial" panose="020B0604020202020204" pitchFamily="34" charset="0"/>
                        </a:rPr>
                        <a:t>Zivilschutz- und Katastrophenhilfegesetz (ZSKG)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66"/>
                    </a:solidFill>
                  </a:tcPr>
                </a:tc>
                <a:tc>
                  <a:txBody>
                    <a:bodyPr/>
                    <a:lstStyle/>
                    <a:p>
                      <a:pPr algn="ctr"/>
                      <a:endParaRPr lang="de-DE" sz="140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a:r>
                        <a:rPr lang="de-DE" sz="1500" dirty="0">
                          <a:solidFill>
                            <a:schemeClr val="tx1"/>
                          </a:solidFill>
                          <a:latin typeface="Arial" panose="020B0604020202020204" pitchFamily="34" charset="0"/>
                          <a:cs typeface="Arial" panose="020B0604020202020204" pitchFamily="34" charset="0"/>
                        </a:rPr>
                        <a:t>Hessisches Brand- und Katastrophenschutzgesetz (HBKG)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66"/>
                    </a:solidFill>
                  </a:tcPr>
                </a:tc>
                <a:extLst>
                  <a:ext uri="{0D108BD9-81ED-4DB2-BD59-A6C34878D82A}">
                    <a16:rowId xmlns:a16="http://schemas.microsoft.com/office/drawing/2014/main" val="1762805791"/>
                  </a:ext>
                </a:extLst>
              </a:tr>
            </a:tbl>
          </a:graphicData>
        </a:graphic>
      </p:graphicFrame>
      <p:sp>
        <p:nvSpPr>
          <p:cNvPr id="17" name="Textfeld 16">
            <a:extLst>
              <a:ext uri="{FF2B5EF4-FFF2-40B4-BE49-F238E27FC236}">
                <a16:creationId xmlns:a16="http://schemas.microsoft.com/office/drawing/2014/main" id="{66DFF1FD-D91A-4FE2-B2B6-C1D2EE3385B6}"/>
              </a:ext>
            </a:extLst>
          </p:cNvPr>
          <p:cNvSpPr txBox="1"/>
          <p:nvPr/>
        </p:nvSpPr>
        <p:spPr>
          <a:xfrm>
            <a:off x="2267338" y="2204437"/>
            <a:ext cx="494523" cy="523220"/>
          </a:xfrm>
          <a:prstGeom prst="rect">
            <a:avLst/>
          </a:prstGeom>
          <a:noFill/>
        </p:spPr>
        <p:txBody>
          <a:bodyPr wrap="square" rtlCol="0">
            <a:spAutoFit/>
          </a:bodyPr>
          <a:lstStyle/>
          <a:p>
            <a:pPr algn="ctr"/>
            <a:r>
              <a:rPr lang="de-DE" sz="2800" dirty="0">
                <a:sym typeface="Wingdings 3" panose="05040102010807070707" pitchFamily="18" charset="2"/>
              </a:rPr>
              <a:t></a:t>
            </a:r>
            <a:endParaRPr lang="de-DE" sz="2800" dirty="0"/>
          </a:p>
        </p:txBody>
      </p:sp>
      <p:sp>
        <p:nvSpPr>
          <p:cNvPr id="18" name="Textfeld 17">
            <a:extLst>
              <a:ext uri="{FF2B5EF4-FFF2-40B4-BE49-F238E27FC236}">
                <a16:creationId xmlns:a16="http://schemas.microsoft.com/office/drawing/2014/main" id="{8B920D08-AE30-4F1E-BC5A-2036F335893F}"/>
              </a:ext>
            </a:extLst>
          </p:cNvPr>
          <p:cNvSpPr txBox="1"/>
          <p:nvPr/>
        </p:nvSpPr>
        <p:spPr>
          <a:xfrm>
            <a:off x="7262326" y="2194975"/>
            <a:ext cx="494523" cy="523220"/>
          </a:xfrm>
          <a:prstGeom prst="rect">
            <a:avLst/>
          </a:prstGeom>
          <a:noFill/>
        </p:spPr>
        <p:txBody>
          <a:bodyPr wrap="square" rtlCol="0">
            <a:spAutoFit/>
          </a:bodyPr>
          <a:lstStyle/>
          <a:p>
            <a:pPr algn="ctr"/>
            <a:r>
              <a:rPr lang="de-DE" sz="2800" dirty="0">
                <a:sym typeface="Wingdings 3" panose="05040102010807070707" pitchFamily="18" charset="2"/>
              </a:rPr>
              <a:t></a:t>
            </a:r>
            <a:endParaRPr lang="de-DE" sz="2800" dirty="0"/>
          </a:p>
        </p:txBody>
      </p:sp>
      <p:sp>
        <p:nvSpPr>
          <p:cNvPr id="19" name="Textfeld 18">
            <a:extLst>
              <a:ext uri="{FF2B5EF4-FFF2-40B4-BE49-F238E27FC236}">
                <a16:creationId xmlns:a16="http://schemas.microsoft.com/office/drawing/2014/main" id="{7B1A4ADB-52DD-4FFD-A4B8-F84C2D7AFFDF}"/>
              </a:ext>
            </a:extLst>
          </p:cNvPr>
          <p:cNvSpPr txBox="1"/>
          <p:nvPr/>
        </p:nvSpPr>
        <p:spPr>
          <a:xfrm>
            <a:off x="2267338" y="3179254"/>
            <a:ext cx="494523" cy="523220"/>
          </a:xfrm>
          <a:prstGeom prst="rect">
            <a:avLst/>
          </a:prstGeom>
          <a:noFill/>
        </p:spPr>
        <p:txBody>
          <a:bodyPr wrap="square" rtlCol="0">
            <a:spAutoFit/>
          </a:bodyPr>
          <a:lstStyle/>
          <a:p>
            <a:pPr algn="ctr"/>
            <a:r>
              <a:rPr lang="de-DE" sz="2800" dirty="0">
                <a:sym typeface="Wingdings 3" panose="05040102010807070707" pitchFamily="18" charset="2"/>
              </a:rPr>
              <a:t></a:t>
            </a:r>
            <a:endParaRPr lang="de-DE" sz="2800" dirty="0"/>
          </a:p>
        </p:txBody>
      </p:sp>
      <p:sp>
        <p:nvSpPr>
          <p:cNvPr id="20" name="Textfeld 19">
            <a:extLst>
              <a:ext uri="{FF2B5EF4-FFF2-40B4-BE49-F238E27FC236}">
                <a16:creationId xmlns:a16="http://schemas.microsoft.com/office/drawing/2014/main" id="{AE2763D9-71BF-4615-B3D4-2468669D1A43}"/>
              </a:ext>
            </a:extLst>
          </p:cNvPr>
          <p:cNvSpPr txBox="1"/>
          <p:nvPr/>
        </p:nvSpPr>
        <p:spPr>
          <a:xfrm>
            <a:off x="2267336" y="4104543"/>
            <a:ext cx="494523" cy="523220"/>
          </a:xfrm>
          <a:prstGeom prst="rect">
            <a:avLst/>
          </a:prstGeom>
          <a:noFill/>
        </p:spPr>
        <p:txBody>
          <a:bodyPr wrap="square" rtlCol="0">
            <a:spAutoFit/>
          </a:bodyPr>
          <a:lstStyle/>
          <a:p>
            <a:pPr algn="ctr"/>
            <a:r>
              <a:rPr lang="de-DE" sz="2800" dirty="0">
                <a:sym typeface="Wingdings 3" panose="05040102010807070707" pitchFamily="18" charset="2"/>
              </a:rPr>
              <a:t></a:t>
            </a:r>
            <a:endParaRPr lang="de-DE" sz="2800" dirty="0"/>
          </a:p>
        </p:txBody>
      </p:sp>
      <p:sp>
        <p:nvSpPr>
          <p:cNvPr id="21" name="Textfeld 20">
            <a:extLst>
              <a:ext uri="{FF2B5EF4-FFF2-40B4-BE49-F238E27FC236}">
                <a16:creationId xmlns:a16="http://schemas.microsoft.com/office/drawing/2014/main" id="{BA0E583B-7F5D-49EC-8ADA-748630AF676F}"/>
              </a:ext>
            </a:extLst>
          </p:cNvPr>
          <p:cNvSpPr txBox="1"/>
          <p:nvPr/>
        </p:nvSpPr>
        <p:spPr>
          <a:xfrm>
            <a:off x="2267336" y="5037242"/>
            <a:ext cx="494523" cy="523220"/>
          </a:xfrm>
          <a:prstGeom prst="rect">
            <a:avLst/>
          </a:prstGeom>
          <a:noFill/>
        </p:spPr>
        <p:txBody>
          <a:bodyPr wrap="square" rtlCol="0">
            <a:spAutoFit/>
          </a:bodyPr>
          <a:lstStyle/>
          <a:p>
            <a:pPr algn="ctr"/>
            <a:r>
              <a:rPr lang="de-DE" sz="2800" dirty="0">
                <a:sym typeface="Wingdings 3" panose="05040102010807070707" pitchFamily="18" charset="2"/>
              </a:rPr>
              <a:t></a:t>
            </a:r>
            <a:endParaRPr lang="de-DE" sz="2800" dirty="0"/>
          </a:p>
        </p:txBody>
      </p:sp>
      <p:sp>
        <p:nvSpPr>
          <p:cNvPr id="23" name="Textfeld 22">
            <a:extLst>
              <a:ext uri="{FF2B5EF4-FFF2-40B4-BE49-F238E27FC236}">
                <a16:creationId xmlns:a16="http://schemas.microsoft.com/office/drawing/2014/main" id="{47916CE2-7D2F-4CE2-A138-19161B15AC54}"/>
              </a:ext>
            </a:extLst>
          </p:cNvPr>
          <p:cNvSpPr txBox="1"/>
          <p:nvPr/>
        </p:nvSpPr>
        <p:spPr>
          <a:xfrm>
            <a:off x="7262325" y="3179254"/>
            <a:ext cx="494523" cy="523220"/>
          </a:xfrm>
          <a:prstGeom prst="rect">
            <a:avLst/>
          </a:prstGeom>
          <a:noFill/>
        </p:spPr>
        <p:txBody>
          <a:bodyPr wrap="square" rtlCol="0">
            <a:spAutoFit/>
          </a:bodyPr>
          <a:lstStyle/>
          <a:p>
            <a:pPr algn="ctr"/>
            <a:r>
              <a:rPr lang="de-DE" sz="2800" dirty="0">
                <a:sym typeface="Wingdings 3" panose="05040102010807070707" pitchFamily="18" charset="2"/>
              </a:rPr>
              <a:t></a:t>
            </a:r>
            <a:endParaRPr lang="de-DE" sz="2800" dirty="0"/>
          </a:p>
        </p:txBody>
      </p:sp>
      <p:sp>
        <p:nvSpPr>
          <p:cNvPr id="24" name="Textfeld 23">
            <a:extLst>
              <a:ext uri="{FF2B5EF4-FFF2-40B4-BE49-F238E27FC236}">
                <a16:creationId xmlns:a16="http://schemas.microsoft.com/office/drawing/2014/main" id="{F9BDF9F3-CE9A-42CC-9E64-233161DEB762}"/>
              </a:ext>
            </a:extLst>
          </p:cNvPr>
          <p:cNvSpPr txBox="1"/>
          <p:nvPr/>
        </p:nvSpPr>
        <p:spPr>
          <a:xfrm>
            <a:off x="7262325" y="4089375"/>
            <a:ext cx="494523" cy="523220"/>
          </a:xfrm>
          <a:prstGeom prst="rect">
            <a:avLst/>
          </a:prstGeom>
          <a:noFill/>
        </p:spPr>
        <p:txBody>
          <a:bodyPr wrap="square" rtlCol="0">
            <a:spAutoFit/>
          </a:bodyPr>
          <a:lstStyle/>
          <a:p>
            <a:pPr algn="ctr"/>
            <a:r>
              <a:rPr lang="de-DE" sz="2800" dirty="0">
                <a:sym typeface="Wingdings 3" panose="05040102010807070707" pitchFamily="18" charset="2"/>
              </a:rPr>
              <a:t></a:t>
            </a:r>
            <a:endParaRPr lang="de-DE" sz="2800" dirty="0"/>
          </a:p>
        </p:txBody>
      </p:sp>
      <p:sp>
        <p:nvSpPr>
          <p:cNvPr id="25" name="Textfeld 24">
            <a:extLst>
              <a:ext uri="{FF2B5EF4-FFF2-40B4-BE49-F238E27FC236}">
                <a16:creationId xmlns:a16="http://schemas.microsoft.com/office/drawing/2014/main" id="{5063BE91-0A50-4BB7-A6B1-EE96D9B3DEB8}"/>
              </a:ext>
            </a:extLst>
          </p:cNvPr>
          <p:cNvSpPr txBox="1"/>
          <p:nvPr/>
        </p:nvSpPr>
        <p:spPr>
          <a:xfrm>
            <a:off x="7262324" y="5058704"/>
            <a:ext cx="494523" cy="523220"/>
          </a:xfrm>
          <a:prstGeom prst="rect">
            <a:avLst/>
          </a:prstGeom>
          <a:noFill/>
        </p:spPr>
        <p:txBody>
          <a:bodyPr wrap="square" rtlCol="0">
            <a:spAutoFit/>
          </a:bodyPr>
          <a:lstStyle/>
          <a:p>
            <a:pPr algn="ctr"/>
            <a:r>
              <a:rPr lang="de-DE" sz="2800" dirty="0">
                <a:sym typeface="Wingdings 3" panose="05040102010807070707" pitchFamily="18" charset="2"/>
              </a:rPr>
              <a:t></a:t>
            </a:r>
            <a:endParaRPr lang="de-DE" sz="2800" dirty="0"/>
          </a:p>
        </p:txBody>
      </p:sp>
    </p:spTree>
    <p:extLst>
      <p:ext uri="{BB962C8B-B14F-4D97-AF65-F5344CB8AC3E}">
        <p14:creationId xmlns:p14="http://schemas.microsoft.com/office/powerpoint/2010/main" val="381354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5" name="Inhaltsplatzhalter 4"/>
          <p:cNvSpPr>
            <a:spLocks noGrp="1"/>
          </p:cNvSpPr>
          <p:nvPr>
            <p:ph idx="1"/>
          </p:nvPr>
        </p:nvSpPr>
        <p:spPr>
          <a:xfrm>
            <a:off x="609600" y="923731"/>
            <a:ext cx="8845800" cy="5327779"/>
          </a:xfrm>
        </p:spPr>
        <p:txBody>
          <a:bodyPr/>
          <a:lstStyle/>
          <a:p>
            <a:pPr marL="0" indent="0">
              <a:spcBef>
                <a:spcPts val="0"/>
              </a:spcBef>
              <a:buNone/>
            </a:pPr>
            <a:r>
              <a:rPr lang="de-DE" sz="2400" b="1" dirty="0">
                <a:latin typeface="+mj-lt"/>
              </a:rPr>
              <a:t>Zivilschutz- und Katastrophenhilfegesetz  (ZSKG</a:t>
            </a:r>
            <a:r>
              <a:rPr lang="de-DE" sz="2400" b="1" dirty="0">
                <a:solidFill>
                  <a:srgbClr val="0070C0"/>
                </a:solidFill>
                <a:latin typeface="+mj-lt"/>
              </a:rPr>
              <a:t>)</a:t>
            </a:r>
            <a:endParaRPr lang="de-DE" sz="2400" dirty="0">
              <a:solidFill>
                <a:srgbClr val="0070C0"/>
              </a:solidFill>
              <a:latin typeface="+mj-lt"/>
            </a:endParaRPr>
          </a:p>
          <a:p>
            <a:pPr marL="0" indent="0">
              <a:spcBef>
                <a:spcPts val="0"/>
              </a:spcBef>
              <a:buNone/>
            </a:pPr>
            <a:r>
              <a:rPr lang="de-DE" sz="1800" dirty="0">
                <a:latin typeface="+mj-lt"/>
              </a:rPr>
              <a:t>  </a:t>
            </a:r>
          </a:p>
          <a:p>
            <a:pPr marL="0" indent="0">
              <a:spcBef>
                <a:spcPts val="0"/>
              </a:spcBef>
              <a:spcAft>
                <a:spcPts val="1800"/>
              </a:spcAft>
              <a:buClr>
                <a:srgbClr val="FF0000"/>
              </a:buClr>
              <a:buNone/>
            </a:pPr>
            <a:r>
              <a:rPr lang="de-DE" sz="2400" dirty="0">
                <a:latin typeface="Arial" panose="020B0604020202020204" pitchFamily="34" charset="0"/>
                <a:cs typeface="Arial" panose="020B0604020202020204" pitchFamily="34" charset="0"/>
              </a:rPr>
              <a:t>Die Aufgabe des Bundes ist es</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die Bevölkerung, ihre Wohnungen und ihre Arbeitsstätten,</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die lebens- oder verteidigungswichtigen zivilen Dienststellen, Betriebe, Einrichtungen und Anlagen,</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und das Kulturgut</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durch nichtmilitärische Maßnahmen</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vor Kriegseinwirkungen schützen </a:t>
            </a:r>
          </a:p>
          <a:p>
            <a:pPr marL="432000" lvl="0" indent="-432000">
              <a:spcBef>
                <a:spcPts val="0"/>
              </a:spcBef>
              <a:buFont typeface="Wingdings" panose="05000000000000000000" pitchFamily="2" charset="2"/>
              <a:buChar char="¨"/>
            </a:pPr>
            <a:r>
              <a:rPr lang="de-DE" sz="2400" dirty="0">
                <a:latin typeface="Arial" panose="020B0604020202020204" pitchFamily="34" charset="0"/>
                <a:cs typeface="Arial" panose="020B0604020202020204" pitchFamily="34" charset="0"/>
              </a:rPr>
              <a:t>und deren Folgen zu beseitigen oder zu mildern.</a:t>
            </a: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5</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588162"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301466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5" name="Inhaltsplatzhalter 4"/>
          <p:cNvSpPr>
            <a:spLocks noGrp="1"/>
          </p:cNvSpPr>
          <p:nvPr>
            <p:ph idx="1"/>
          </p:nvPr>
        </p:nvSpPr>
        <p:spPr>
          <a:xfrm>
            <a:off x="609600" y="951722"/>
            <a:ext cx="8845800" cy="5271796"/>
          </a:xfrm>
        </p:spPr>
        <p:txBody>
          <a:bodyPr/>
          <a:lstStyle/>
          <a:p>
            <a:pPr marL="0" indent="0">
              <a:spcBef>
                <a:spcPts val="0"/>
              </a:spcBef>
              <a:buNone/>
            </a:pPr>
            <a:r>
              <a:rPr lang="de-DE" sz="2400" b="1" dirty="0">
                <a:latin typeface="+mj-lt"/>
              </a:rPr>
              <a:t>Zivilschutz- und Katastrophenhilfegesetz  (ZSKG)</a:t>
            </a:r>
            <a:endParaRPr lang="de-DE" sz="2400" dirty="0">
              <a:latin typeface="+mj-lt"/>
            </a:endParaRPr>
          </a:p>
          <a:p>
            <a:pPr marL="0" indent="0">
              <a:spcBef>
                <a:spcPts val="0"/>
              </a:spcBef>
              <a:buNone/>
            </a:pPr>
            <a:r>
              <a:rPr lang="de-DE" sz="1800" dirty="0">
                <a:latin typeface="+mj-lt"/>
              </a:rPr>
              <a:t>  </a:t>
            </a:r>
          </a:p>
          <a:p>
            <a:pPr marL="0" indent="0">
              <a:spcBef>
                <a:spcPts val="0"/>
              </a:spcBef>
              <a:spcAft>
                <a:spcPts val="1600"/>
              </a:spcAft>
              <a:buClr>
                <a:srgbClr val="FF0000"/>
              </a:buClr>
              <a:buNone/>
            </a:pPr>
            <a:r>
              <a:rPr lang="de-DE" sz="2400" dirty="0">
                <a:latin typeface="+mj-lt"/>
              </a:rPr>
              <a:t>Zum Zivilschutz gehören folgende Aufgabenbereiche:</a:t>
            </a:r>
          </a:p>
          <a:p>
            <a:pPr marL="432000" lvl="0" indent="-432000">
              <a:spcBef>
                <a:spcPts val="0"/>
              </a:spcBef>
              <a:spcAft>
                <a:spcPts val="1600"/>
              </a:spcAft>
              <a:buFont typeface="Wingdings" panose="05000000000000000000" pitchFamily="2" charset="2"/>
              <a:buChar char="¨"/>
            </a:pPr>
            <a:r>
              <a:rPr lang="de-DE" sz="2400" dirty="0">
                <a:latin typeface="+mj-lt"/>
              </a:rPr>
              <a:t>Selbstschutz</a:t>
            </a:r>
          </a:p>
          <a:p>
            <a:pPr marL="432000" lvl="0" indent="-432000">
              <a:spcBef>
                <a:spcPts val="0"/>
              </a:spcBef>
              <a:spcAft>
                <a:spcPts val="1600"/>
              </a:spcAft>
              <a:buFont typeface="Wingdings" panose="05000000000000000000" pitchFamily="2" charset="2"/>
              <a:buChar char="¨"/>
            </a:pPr>
            <a:r>
              <a:rPr lang="de-DE" sz="2400" dirty="0">
                <a:latin typeface="+mj-lt"/>
              </a:rPr>
              <a:t>Warnung der Bevölkerung</a:t>
            </a:r>
          </a:p>
          <a:p>
            <a:pPr marL="432000" lvl="0" indent="-432000">
              <a:spcBef>
                <a:spcPts val="0"/>
              </a:spcBef>
              <a:spcAft>
                <a:spcPts val="1600"/>
              </a:spcAft>
              <a:buFont typeface="Wingdings" panose="05000000000000000000" pitchFamily="2" charset="2"/>
              <a:buChar char="¨"/>
            </a:pPr>
            <a:r>
              <a:rPr lang="de-DE" sz="2400" dirty="0">
                <a:latin typeface="+mj-lt"/>
              </a:rPr>
              <a:t>Schutzbau</a:t>
            </a:r>
          </a:p>
          <a:p>
            <a:pPr marL="432000" lvl="0" indent="-432000">
              <a:spcBef>
                <a:spcPts val="0"/>
              </a:spcBef>
              <a:spcAft>
                <a:spcPts val="1600"/>
              </a:spcAft>
              <a:buFont typeface="Wingdings" panose="05000000000000000000" pitchFamily="2" charset="2"/>
              <a:buChar char="¨"/>
            </a:pPr>
            <a:r>
              <a:rPr lang="de-DE" sz="2400" dirty="0">
                <a:latin typeface="+mj-lt"/>
              </a:rPr>
              <a:t>Aufenthaltsregelung</a:t>
            </a:r>
          </a:p>
          <a:p>
            <a:pPr marL="432000" lvl="0" indent="-432000">
              <a:spcBef>
                <a:spcPts val="0"/>
              </a:spcBef>
              <a:spcAft>
                <a:spcPts val="1600"/>
              </a:spcAft>
              <a:buFont typeface="Wingdings" panose="05000000000000000000" pitchFamily="2" charset="2"/>
              <a:buChar char="¨"/>
            </a:pPr>
            <a:r>
              <a:rPr lang="de-DE" sz="2400" dirty="0">
                <a:latin typeface="+mj-lt"/>
              </a:rPr>
              <a:t>Katastrophenschutz</a:t>
            </a:r>
          </a:p>
          <a:p>
            <a:pPr marL="432000" lvl="0" indent="-432000">
              <a:spcBef>
                <a:spcPts val="0"/>
              </a:spcBef>
              <a:spcAft>
                <a:spcPts val="1600"/>
              </a:spcAft>
              <a:buFont typeface="Wingdings" panose="05000000000000000000" pitchFamily="2" charset="2"/>
              <a:buChar char="¨"/>
            </a:pPr>
            <a:r>
              <a:rPr lang="de-DE" sz="2400" dirty="0">
                <a:latin typeface="+mj-lt"/>
              </a:rPr>
              <a:t>Schutz der Gesundheit</a:t>
            </a:r>
          </a:p>
          <a:p>
            <a:pPr marL="432000" indent="-432000">
              <a:spcBef>
                <a:spcPts val="0"/>
              </a:spcBef>
              <a:buFont typeface="Wingdings" panose="05000000000000000000" pitchFamily="2" charset="2"/>
              <a:buChar char="¨"/>
            </a:pPr>
            <a:r>
              <a:rPr lang="de-DE" sz="2400" dirty="0">
                <a:latin typeface="+mj-lt"/>
              </a:rPr>
              <a:t>Schutz von Kulturgut</a:t>
            </a:r>
            <a:endParaRPr lang="de-DE" sz="2400" dirty="0">
              <a:latin typeface="+mj-lt"/>
              <a:cs typeface="Arial" panose="020B0604020202020204" pitchFamily="34" charset="0"/>
            </a:endParaRPr>
          </a:p>
        </p:txBody>
      </p:sp>
      <p:sp>
        <p:nvSpPr>
          <p:cNvPr id="2" name="Foliennummernplatzhalter 1"/>
          <p:cNvSpPr>
            <a:spLocks noGrp="1"/>
          </p:cNvSpPr>
          <p:nvPr>
            <p:ph type="sldNum" sz="quarter" idx="10"/>
          </p:nvPr>
        </p:nvSpPr>
        <p:spPr>
          <a:xfrm>
            <a:off x="7391400" y="6477000"/>
            <a:ext cx="2063750" cy="203718"/>
          </a:xfrm>
        </p:spPr>
        <p:txBody>
          <a:bodyPr/>
          <a:lstStyle/>
          <a:p>
            <a:pPr>
              <a:defRPr/>
            </a:pPr>
            <a:r>
              <a:rPr lang="en-US" dirty="0"/>
              <a:t>-</a:t>
            </a:r>
            <a:fld id="{6CDD67AD-7B70-4D74-8B1C-BEEC73B1CB1F}" type="slidenum">
              <a:rPr lang="en-US" smtClean="0"/>
              <a:pPr>
                <a:defRPr/>
              </a:pPr>
              <a:t>6</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577405"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271823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5" name="Inhaltsplatzhalter 4"/>
          <p:cNvSpPr>
            <a:spLocks noGrp="1"/>
          </p:cNvSpPr>
          <p:nvPr>
            <p:ph idx="1"/>
          </p:nvPr>
        </p:nvSpPr>
        <p:spPr>
          <a:xfrm>
            <a:off x="609600" y="933062"/>
            <a:ext cx="8845800" cy="5439746"/>
          </a:xfrm>
        </p:spPr>
        <p:txBody>
          <a:bodyPr/>
          <a:lstStyle/>
          <a:p>
            <a:pPr marL="0" indent="0">
              <a:spcBef>
                <a:spcPts val="0"/>
              </a:spcBef>
              <a:buNone/>
            </a:pPr>
            <a:r>
              <a:rPr lang="de-DE" sz="2400" b="1" dirty="0">
                <a:latin typeface="+mj-lt"/>
              </a:rPr>
              <a:t>Hessisches Brand- und Katastrophenschutzgesetz (HBKG)</a:t>
            </a:r>
            <a:endParaRPr lang="de-DE" sz="2400" dirty="0">
              <a:latin typeface="+mj-lt"/>
            </a:endParaRPr>
          </a:p>
          <a:p>
            <a:pPr marL="0" indent="0">
              <a:spcBef>
                <a:spcPts val="0"/>
              </a:spcBef>
              <a:buNone/>
            </a:pPr>
            <a:r>
              <a:rPr lang="de-DE" sz="1800" dirty="0">
                <a:latin typeface="+mj-lt"/>
              </a:rPr>
              <a:t>  </a:t>
            </a:r>
          </a:p>
          <a:p>
            <a:pPr marL="0" indent="0">
              <a:spcBef>
                <a:spcPts val="0"/>
              </a:spcBef>
              <a:spcAft>
                <a:spcPts val="1800"/>
              </a:spcAft>
              <a:buClr>
                <a:srgbClr val="FF0000"/>
              </a:buClr>
              <a:buNone/>
            </a:pPr>
            <a:r>
              <a:rPr lang="de-DE" sz="2400" dirty="0">
                <a:latin typeface="Arial" panose="020B0604020202020204" pitchFamily="34" charset="0"/>
                <a:cs typeface="Arial" panose="020B0604020202020204" pitchFamily="34" charset="0"/>
              </a:rPr>
              <a:t>Dieses Gesetz enthält neben den Regelungen zur Gewähr-leistung von Maßnahmen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gegen Brände und Brandgefahren (Brandschutz), </a:t>
            </a:r>
          </a:p>
          <a:p>
            <a:pPr marL="432000" lvl="0" indent="-432000">
              <a:spcBef>
                <a:spcPts val="0"/>
              </a:spcBef>
              <a:spcAft>
                <a:spcPts val="18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und gegen andere Gefahren (Allgemeine Hilfe)</a:t>
            </a:r>
          </a:p>
          <a:p>
            <a:pPr marL="432000" indent="-432000">
              <a:spcBef>
                <a:spcPts val="0"/>
              </a:spcBef>
              <a:buFont typeface="Wingdings" panose="05000000000000000000" pitchFamily="2" charset="2"/>
              <a:buChar char="¨"/>
            </a:pPr>
            <a:r>
              <a:rPr lang="de-DE" sz="2400" dirty="0">
                <a:latin typeface="Arial" panose="020B0604020202020204" pitchFamily="34" charset="0"/>
                <a:cs typeface="Arial" panose="020B0604020202020204" pitchFamily="34" charset="0"/>
              </a:rPr>
              <a:t>auch Regelungen für die Vorbereitung der Abwehr und die Abwehr von Katastrophen (Katastrophenschutz).</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7</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615057" cy="222250"/>
          </a:xfrm>
        </p:spPr>
        <p:txBody>
          <a:bodyPr/>
          <a:lstStyle/>
          <a:p>
            <a:pPr>
              <a:defRPr/>
            </a:pPr>
            <a:r>
              <a:rPr lang="de-DE" dirty="0"/>
              <a:t>2.3        10/2020                                                             </a:t>
            </a:r>
            <a:r>
              <a:rPr lang="de-DE" sz="1000" dirty="0"/>
              <a:t>Ausbildungsleitfaden Truppausbildung - Truppmannausbildung Teil 2</a:t>
            </a:r>
            <a:r>
              <a:rPr lang="de-DE" dirty="0"/>
              <a:t> </a:t>
            </a:r>
          </a:p>
        </p:txBody>
      </p:sp>
      <p:graphicFrame>
        <p:nvGraphicFramePr>
          <p:cNvPr id="3" name="Tabelle 2">
            <a:extLst>
              <a:ext uri="{FF2B5EF4-FFF2-40B4-BE49-F238E27FC236}">
                <a16:creationId xmlns:a16="http://schemas.microsoft.com/office/drawing/2014/main" id="{82075DA8-1972-4FD8-AF96-93F8B4E83DCD}"/>
              </a:ext>
            </a:extLst>
          </p:cNvPr>
          <p:cNvGraphicFramePr>
            <a:graphicFrameLocks noGrp="1"/>
          </p:cNvGraphicFramePr>
          <p:nvPr>
            <p:extLst>
              <p:ext uri="{D42A27DB-BD31-4B8C-83A1-F6EECF244321}">
                <p14:modId xmlns:p14="http://schemas.microsoft.com/office/powerpoint/2010/main" val="3707923131"/>
              </p:ext>
            </p:extLst>
          </p:nvPr>
        </p:nvGraphicFramePr>
        <p:xfrm>
          <a:off x="689559" y="4735976"/>
          <a:ext cx="8685882" cy="1403567"/>
        </p:xfrm>
        <a:graphic>
          <a:graphicData uri="http://schemas.openxmlformats.org/drawingml/2006/table">
            <a:tbl>
              <a:tblPr firstRow="1" bandRow="1">
                <a:tableStyleId>{5C22544A-7EE6-4342-B048-85BDC9FD1C3A}</a:tableStyleId>
              </a:tblPr>
              <a:tblGrid>
                <a:gridCol w="8685882">
                  <a:extLst>
                    <a:ext uri="{9D8B030D-6E8A-4147-A177-3AD203B41FA5}">
                      <a16:colId xmlns:a16="http://schemas.microsoft.com/office/drawing/2014/main" val="4036851710"/>
                    </a:ext>
                  </a:extLst>
                </a:gridCol>
              </a:tblGrid>
              <a:tr h="1403567">
                <a:tc>
                  <a:txBody>
                    <a:bodyPr/>
                    <a:lstStyle/>
                    <a:p>
                      <a:pPr marL="36000"/>
                      <a:r>
                        <a:rPr lang="de-DE" sz="1600" b="0" kern="1200" dirty="0">
                          <a:solidFill>
                            <a:schemeClr val="tx1"/>
                          </a:solidFill>
                          <a:effectLst/>
                          <a:latin typeface="Arial" panose="020B0604020202020204" pitchFamily="34" charset="0"/>
                          <a:ea typeface="+mn-ea"/>
                          <a:cs typeface="Arial" panose="020B0604020202020204" pitchFamily="34" charset="0"/>
                        </a:rPr>
                        <a:t>Eine Katastrophe ist ein Ereignis, das Leben, Gesundheit oder die lebensnotwendige Versor-gung der Bevölkerung, Tiere, erhebliche Sachwerte oder die natürlichen Lebensgrundlagen in so ungewöhnlichem Maße gefährdet oder beeinträchtigt, dass zur Beseitigung die einheitliche Lenkung aller Katastrophenschutzmaßnahmen sowie der Einsatz von Einheiten und Einrich-tungen des Katastrophenschutzes erforderlich sind.</a:t>
                      </a:r>
                      <a:endParaRPr lang="de-DE" sz="1600" b="0" dirty="0">
                        <a:solidFill>
                          <a:schemeClr val="tx1"/>
                        </a:solidFill>
                        <a:latin typeface="Arial" panose="020B0604020202020204" pitchFamily="34" charset="0"/>
                        <a:cs typeface="Arial" panose="020B0604020202020204" pitchFamily="34" charset="0"/>
                      </a:endParaRPr>
                    </a:p>
                  </a:txBody>
                  <a:tcPr anchor="ctr">
                    <a:solidFill>
                      <a:schemeClr val="bg1">
                        <a:lumMod val="75000"/>
                      </a:schemeClr>
                    </a:solidFill>
                  </a:tcPr>
                </a:tc>
                <a:extLst>
                  <a:ext uri="{0D108BD9-81ED-4DB2-BD59-A6C34878D82A}">
                    <a16:rowId xmlns:a16="http://schemas.microsoft.com/office/drawing/2014/main" val="67379197"/>
                  </a:ext>
                </a:extLst>
              </a:tr>
            </a:tbl>
          </a:graphicData>
        </a:graphic>
      </p:graphicFrame>
    </p:spTree>
    <p:extLst>
      <p:ext uri="{BB962C8B-B14F-4D97-AF65-F5344CB8AC3E}">
        <p14:creationId xmlns:p14="http://schemas.microsoft.com/office/powerpoint/2010/main" val="2206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5" name="Inhaltsplatzhalter 4"/>
          <p:cNvSpPr>
            <a:spLocks noGrp="1"/>
          </p:cNvSpPr>
          <p:nvPr>
            <p:ph idx="1"/>
          </p:nvPr>
        </p:nvSpPr>
        <p:spPr>
          <a:xfrm>
            <a:off x="609600" y="933062"/>
            <a:ext cx="8845800" cy="5439746"/>
          </a:xfrm>
        </p:spPr>
        <p:txBody>
          <a:bodyPr/>
          <a:lstStyle/>
          <a:p>
            <a:pPr marL="0" indent="0">
              <a:spcBef>
                <a:spcPts val="0"/>
              </a:spcBef>
              <a:buNone/>
            </a:pPr>
            <a:r>
              <a:rPr lang="de-DE" sz="2400" b="1" dirty="0">
                <a:latin typeface="+mj-lt"/>
              </a:rPr>
              <a:t>Hessisches Brand- und Katastrophenschutzgesetz (HBKG)</a:t>
            </a:r>
            <a:endParaRPr lang="de-DE" sz="2400" dirty="0">
              <a:latin typeface="+mj-lt"/>
            </a:endParaRPr>
          </a:p>
          <a:p>
            <a:pPr marL="0" indent="0">
              <a:spcBef>
                <a:spcPts val="0"/>
              </a:spcBef>
              <a:buNone/>
            </a:pPr>
            <a:r>
              <a:rPr lang="de-DE" sz="1800" dirty="0">
                <a:latin typeface="+mj-lt"/>
              </a:rPr>
              <a:t>  </a:t>
            </a:r>
          </a:p>
          <a:p>
            <a:pPr marL="0" indent="0">
              <a:spcBef>
                <a:spcPts val="0"/>
              </a:spcBef>
              <a:spcAft>
                <a:spcPts val="1200"/>
              </a:spcAft>
              <a:buClr>
                <a:srgbClr val="FF0000"/>
              </a:buClr>
              <a:buNone/>
            </a:pPr>
            <a:r>
              <a:rPr lang="de-DE" sz="2400" dirty="0">
                <a:latin typeface="Arial" panose="020B0604020202020204" pitchFamily="34" charset="0"/>
                <a:cs typeface="Arial" panose="020B0604020202020204" pitchFamily="34" charset="0"/>
              </a:rPr>
              <a:t>Zum Katastrophenschutz gehören folgende Aufgabenbereiche:</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Führung</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Information und Kommunikation</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Brandschutz</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Gefahrstoff-ABC</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Sanitätswesen</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Betreuung</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Wasserrettung</a:t>
            </a:r>
          </a:p>
          <a:p>
            <a:pPr marL="432000" lvl="0" indent="-432000">
              <a:spcBef>
                <a:spcPts val="0"/>
              </a:spcBef>
              <a:buFont typeface="Wingdings" panose="05000000000000000000" pitchFamily="2" charset="2"/>
              <a:buChar char="¨"/>
            </a:pPr>
            <a:r>
              <a:rPr lang="de-DE" sz="2400" dirty="0">
                <a:latin typeface="Arial" panose="020B0604020202020204" pitchFamily="34" charset="0"/>
                <a:cs typeface="Arial" panose="020B0604020202020204" pitchFamily="34" charset="0"/>
              </a:rPr>
              <a:t>Bergung und Instandsetzung</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8</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400" y="6477000"/>
            <a:ext cx="6561268"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249512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t>Grundlagen des Zivil- und Katastrophenschutzes</a:t>
            </a:r>
          </a:p>
        </p:txBody>
      </p:sp>
      <p:sp>
        <p:nvSpPr>
          <p:cNvPr id="5" name="Inhaltsplatzhalter 4"/>
          <p:cNvSpPr>
            <a:spLocks noGrp="1"/>
          </p:cNvSpPr>
          <p:nvPr>
            <p:ph idx="1"/>
          </p:nvPr>
        </p:nvSpPr>
        <p:spPr>
          <a:xfrm>
            <a:off x="609600" y="933062"/>
            <a:ext cx="8845800" cy="5439746"/>
          </a:xfrm>
        </p:spPr>
        <p:txBody>
          <a:bodyPr/>
          <a:lstStyle/>
          <a:p>
            <a:pPr marL="0" indent="0">
              <a:spcBef>
                <a:spcPts val="0"/>
              </a:spcBef>
              <a:buNone/>
            </a:pPr>
            <a:r>
              <a:rPr lang="de-DE" sz="2400" b="1" dirty="0">
                <a:latin typeface="+mj-lt"/>
              </a:rPr>
              <a:t>Organisationen im Katastrophenschutz</a:t>
            </a:r>
            <a:endParaRPr lang="de-DE" sz="2400" dirty="0">
              <a:latin typeface="+mj-lt"/>
            </a:endParaRPr>
          </a:p>
          <a:p>
            <a:pPr marL="0" indent="0">
              <a:spcBef>
                <a:spcPts val="0"/>
              </a:spcBef>
              <a:buNone/>
            </a:pPr>
            <a:r>
              <a:rPr lang="de-DE" sz="1800" dirty="0">
                <a:latin typeface="+mj-lt"/>
              </a:rPr>
              <a:t>  </a:t>
            </a:r>
          </a:p>
          <a:p>
            <a:pPr marL="0" indent="0">
              <a:spcBef>
                <a:spcPts val="0"/>
              </a:spcBef>
              <a:spcAft>
                <a:spcPts val="1200"/>
              </a:spcAft>
              <a:buClr>
                <a:srgbClr val="FF0000"/>
              </a:buClr>
              <a:buNone/>
            </a:pPr>
            <a:r>
              <a:rPr lang="de-DE" sz="2400" dirty="0">
                <a:latin typeface="Arial" panose="020B0604020202020204" pitchFamily="34" charset="0"/>
                <a:cs typeface="Arial" panose="020B0604020202020204" pitchFamily="34" charset="0"/>
              </a:rPr>
              <a:t>Öffentliche und anerkannte private Organisationen:</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kommunale Feuerwehr</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Bundesanstalt Technisches Hilfswerk</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Arbeiter-Samariter-Bund</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Bundesverband eigenständiger Rettungsdienste</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Deutsche-Lebens-Rettungs-Gesellschaft</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Deutsches Rotes Kreuz</a:t>
            </a:r>
          </a:p>
          <a:p>
            <a:pPr marL="432000" lvl="0" indent="-432000">
              <a:spcBef>
                <a:spcPts val="0"/>
              </a:spcBef>
              <a:spcAft>
                <a:spcPts val="1200"/>
              </a:spcAft>
              <a:buFont typeface="Wingdings" panose="05000000000000000000" pitchFamily="2" charset="2"/>
              <a:buChar char="¨"/>
            </a:pPr>
            <a:r>
              <a:rPr lang="de-DE" sz="2400" dirty="0">
                <a:latin typeface="Arial" panose="020B0604020202020204" pitchFamily="34" charset="0"/>
                <a:cs typeface="Arial" panose="020B0604020202020204" pitchFamily="34" charset="0"/>
              </a:rPr>
              <a:t>Johanniter-Unfall-Hilfe</a:t>
            </a:r>
          </a:p>
          <a:p>
            <a:pPr marL="432000" lvl="0" indent="-432000">
              <a:spcBef>
                <a:spcPts val="0"/>
              </a:spcBef>
              <a:buFont typeface="Wingdings" panose="05000000000000000000" pitchFamily="2" charset="2"/>
              <a:buChar char="¨"/>
            </a:pPr>
            <a:r>
              <a:rPr lang="de-DE" sz="2400" dirty="0">
                <a:latin typeface="Arial" panose="020B0604020202020204" pitchFamily="34" charset="0"/>
                <a:cs typeface="Arial" panose="020B0604020202020204" pitchFamily="34" charset="0"/>
              </a:rPr>
              <a:t>Malteser Hilfsdienst</a:t>
            </a:r>
          </a:p>
        </p:txBody>
      </p:sp>
      <p:sp>
        <p:nvSpPr>
          <p:cNvPr id="2" name="Foliennummernplatzhalter 1"/>
          <p:cNvSpPr>
            <a:spLocks noGrp="1"/>
          </p:cNvSpPr>
          <p:nvPr>
            <p:ph type="sldNum" sz="quarter" idx="10"/>
          </p:nvPr>
        </p:nvSpPr>
        <p:spPr>
          <a:xfrm>
            <a:off x="7391650" y="6477000"/>
            <a:ext cx="2063750" cy="203718"/>
          </a:xfrm>
        </p:spPr>
        <p:txBody>
          <a:bodyPr/>
          <a:lstStyle/>
          <a:p>
            <a:pPr>
              <a:defRPr/>
            </a:pPr>
            <a:r>
              <a:rPr lang="en-US" dirty="0"/>
              <a:t>-</a:t>
            </a:r>
            <a:fld id="{6CDD67AD-7B70-4D74-8B1C-BEEC73B1CB1F}" type="slidenum">
              <a:rPr lang="en-US" smtClean="0"/>
              <a:pPr>
                <a:defRPr/>
              </a:pPr>
              <a:t>9</a:t>
            </a:fld>
            <a:r>
              <a:rPr lang="en-US" dirty="0"/>
              <a:t>-</a:t>
            </a:r>
          </a:p>
        </p:txBody>
      </p:sp>
      <p:sp>
        <p:nvSpPr>
          <p:cNvPr id="6" name="Fußzeilenplatzhalter 5">
            <a:extLst>
              <a:ext uri="{FF2B5EF4-FFF2-40B4-BE49-F238E27FC236}">
                <a16:creationId xmlns:a16="http://schemas.microsoft.com/office/drawing/2014/main" id="{9800666B-576C-4800-B8B9-53E4134A5144}"/>
              </a:ext>
            </a:extLst>
          </p:cNvPr>
          <p:cNvSpPr>
            <a:spLocks noGrp="1"/>
          </p:cNvSpPr>
          <p:nvPr>
            <p:ph type="ftr" sz="quarter" idx="11"/>
          </p:nvPr>
        </p:nvSpPr>
        <p:spPr>
          <a:xfrm>
            <a:off x="533399" y="6477000"/>
            <a:ext cx="6555889" cy="222250"/>
          </a:xfrm>
        </p:spPr>
        <p:txBody>
          <a:bodyPr/>
          <a:lstStyle/>
          <a:p>
            <a:pPr>
              <a:defRPr/>
            </a:pPr>
            <a:r>
              <a:rPr lang="de-DE" dirty="0"/>
              <a:t>2.3        10/2020                                                             </a:t>
            </a:r>
            <a:r>
              <a:rPr lang="de-DE" sz="1000" dirty="0"/>
              <a:t>Ausbildungsleitfaden Truppausbildung - Truppmannausbildung Teil 2</a:t>
            </a:r>
            <a:r>
              <a:rPr lang="de-DE" dirty="0"/>
              <a:t> </a:t>
            </a:r>
          </a:p>
        </p:txBody>
      </p:sp>
    </p:spTree>
    <p:extLst>
      <p:ext uri="{BB962C8B-B14F-4D97-AF65-F5344CB8AC3E}">
        <p14:creationId xmlns:p14="http://schemas.microsoft.com/office/powerpoint/2010/main" val="184343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hrunterlage_f_Querformat">
  <a:themeElements>
    <a:clrScheme name="Lehrunterlage_f_Quer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ehrunterlage_f_Querformat">
      <a:majorFont>
        <a:latin typeface="Arial"/>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bg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dirty="0" err="1" smtClean="0"/>
        </a:defPPr>
      </a:lstStyle>
    </a:txDef>
  </a:objectDefaults>
  <a:extraClrSchemeLst>
    <a:extraClrScheme>
      <a:clrScheme name="Lehrunterlage_f_Querforma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ehrunterlage_f_Querforma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ehrunterlage_f_Querforma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ehrunterlage_f_Querforma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hrunterlage_f_Querforma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ehrunterlage_f_Querforma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ehrunterlage_f_Querforma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Lehrunterlage_f_Querformat</Template>
  <TotalTime>0</TotalTime>
  <Words>1297</Words>
  <Application>Microsoft Office PowerPoint</Application>
  <PresentationFormat>A4-Papier (210 x 297 mm)</PresentationFormat>
  <Paragraphs>252</Paragraphs>
  <Slides>37</Slides>
  <Notes>3</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37</vt:i4>
      </vt:variant>
    </vt:vector>
  </HeadingPairs>
  <TitlesOfParts>
    <vt:vector size="41" baseType="lpstr">
      <vt:lpstr>Arial</vt:lpstr>
      <vt:lpstr>Times New Roman</vt:lpstr>
      <vt:lpstr>Wingdings</vt:lpstr>
      <vt:lpstr>Lehrunterlage_f_Querformat</vt:lpstr>
      <vt:lpstr>Truppmannausbildung Teil 2     Grundlagen des Zivil- und Katastrophenschutzes </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lpstr>Grundlagen des Zivil- und Katastrophenschutzes</vt:lpstr>
    </vt:vector>
  </TitlesOfParts>
  <Company>Kassel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Probenahme</dc:title>
  <dc:creator>Reitz, Martin</dc:creator>
  <cp:lastModifiedBy>Kemper</cp:lastModifiedBy>
  <cp:revision>636</cp:revision>
  <cp:lastPrinted>2020-10-11T13:29:56Z</cp:lastPrinted>
  <dcterms:created xsi:type="dcterms:W3CDTF">2003-12-17T12:20:20Z</dcterms:created>
  <dcterms:modified xsi:type="dcterms:W3CDTF">2020-10-11T13:34:57Z</dcterms:modified>
</cp:coreProperties>
</file>