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930" r:id="rId2"/>
    <p:sldId id="1007" r:id="rId3"/>
    <p:sldId id="985" r:id="rId4"/>
    <p:sldId id="1058" r:id="rId5"/>
    <p:sldId id="1070" r:id="rId6"/>
    <p:sldId id="1034" r:id="rId7"/>
    <p:sldId id="1072" r:id="rId8"/>
    <p:sldId id="1067" r:id="rId9"/>
    <p:sldId id="1062" r:id="rId10"/>
    <p:sldId id="1064" r:id="rId11"/>
    <p:sldId id="1063" r:id="rId12"/>
    <p:sldId id="1069" r:id="rId13"/>
    <p:sldId id="1061" r:id="rId14"/>
    <p:sldId id="1071" r:id="rId15"/>
    <p:sldId id="1065" r:id="rId16"/>
    <p:sldId id="1066" r:id="rId17"/>
    <p:sldId id="1031" r:id="rId18"/>
  </p:sldIdLst>
  <p:sldSz cx="9906000" cy="6858000" type="A4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8" userDrawn="1">
          <p15:clr>
            <a:srgbClr val="A4A3A4"/>
          </p15:clr>
        </p15:guide>
        <p15:guide id="2" pos="215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mper" initials="K" lastIdx="1" clrIdx="0">
    <p:extLst>
      <p:ext uri="{19B8F6BF-5375-455C-9EA6-DF929625EA0E}">
        <p15:presenceInfo xmlns:p15="http://schemas.microsoft.com/office/powerpoint/2012/main" userId="Kemp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33CC"/>
    <a:srgbClr val="0038F0"/>
    <a:srgbClr val="996633"/>
    <a:srgbClr val="FFCCFF"/>
    <a:srgbClr val="B5E3E3"/>
    <a:srgbClr val="FFCCCC"/>
    <a:srgbClr val="66FFFF"/>
    <a:srgbClr val="33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9" autoAdjust="0"/>
    <p:restoredTop sz="91976" autoAdjust="0"/>
  </p:normalViewPr>
  <p:slideViewPr>
    <p:cSldViewPr snapToGrid="0">
      <p:cViewPr varScale="1">
        <p:scale>
          <a:sx n="93" d="100"/>
          <a:sy n="93" d="100"/>
        </p:scale>
        <p:origin x="1223" y="92"/>
      </p:cViewPr>
      <p:guideLst>
        <p:guide orient="horz" pos="2184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6" d="100"/>
        <a:sy n="136" d="100"/>
      </p:scale>
      <p:origin x="0" y="0"/>
    </p:cViewPr>
  </p:sorterViewPr>
  <p:notesViewPr>
    <p:cSldViewPr snapToGrid="0">
      <p:cViewPr>
        <p:scale>
          <a:sx n="110" d="100"/>
          <a:sy n="110" d="100"/>
        </p:scale>
        <p:origin x="-1344" y="210"/>
      </p:cViewPr>
      <p:guideLst>
        <p:guide orient="horz" pos="3138"/>
        <p:guide pos="2152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4"/>
            <a:ext cx="2961538" cy="498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8" tIns="45909" rIns="91818" bIns="4590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 dirty="0"/>
              <a:t>Truppmannausbildung Teil 2 Rechtsgrundlagen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9469" y="4"/>
            <a:ext cx="2961538" cy="498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8" tIns="45909" rIns="91818" bIns="4590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03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62922"/>
            <a:ext cx="2961538" cy="498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8" tIns="45909" rIns="91818" bIns="4590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03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9469" y="9462922"/>
            <a:ext cx="2961538" cy="498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8" tIns="45909" rIns="91818" bIns="4590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A281C19-9942-47C8-A8EC-F0D6195128E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216147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4"/>
            <a:ext cx="2961538" cy="498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8" tIns="45909" rIns="91818" bIns="4590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 dirty="0"/>
              <a:t>Truppmannausbildung Teil 2 Rechtsgrundlagen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1064" y="4"/>
            <a:ext cx="2961538" cy="498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8" tIns="45909" rIns="91818" bIns="4590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218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9138" y="746125"/>
            <a:ext cx="5395912" cy="3736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122" y="4731465"/>
            <a:ext cx="5010361" cy="4484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8" tIns="45909" rIns="91818" bIns="459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66109"/>
            <a:ext cx="2961538" cy="497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8" tIns="45909" rIns="91818" bIns="4590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064" y="9466109"/>
            <a:ext cx="2961538" cy="497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8" tIns="45909" rIns="91818" bIns="4590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8A8161D-2D7F-44A4-91A5-21578FA100D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141793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8509DC-145F-450B-B910-B0D26D812EFF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2313" y="746125"/>
            <a:ext cx="5394325" cy="3735388"/>
          </a:xfrm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/>
          </a:p>
        </p:txBody>
      </p:sp>
      <p:sp>
        <p:nvSpPr>
          <p:cNvPr id="2" name="Kopfzeilenplatzhalt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Truppmannausbildung Teil 2 Rechtsgrundlagen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LF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838200"/>
            <a:ext cx="6046788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3124200"/>
            <a:ext cx="8610600" cy="1562100"/>
          </a:xfrm>
        </p:spPr>
        <p:txBody>
          <a:bodyPr lIns="85593" tIns="42797" rIns="85593" bIns="42797"/>
          <a:lstStyle>
            <a:lvl1pPr algn="ctr">
              <a:defRPr sz="3600" b="0"/>
            </a:lvl1pPr>
          </a:lstStyle>
          <a:p>
            <a:r>
              <a:rPr lang="de-DE"/>
              <a:t>Klicken Sie, um das Titelformat zu bearbeiten</a:t>
            </a: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85800" y="4876800"/>
            <a:ext cx="8610600" cy="9191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2000">
                <a:latin typeface="Arial" charset="0"/>
              </a:defRPr>
            </a:lvl1pPr>
          </a:lstStyle>
          <a:p>
            <a:r>
              <a:rPr lang="de-DE"/>
              <a:t>Klicken Sie, um das Format des Untertitel-Masters zu bearbeiten.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8381D-AEA9-4C23-AE78-D009D8B265B8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November 2018                                                                              Leitfaden zur Truppausbildung - Truppmannausbildung Teil 2 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1850" y="228600"/>
            <a:ext cx="2228850" cy="589756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228600"/>
            <a:ext cx="6534150" cy="5897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72F00-F781-49E6-A05E-A1551DAC175B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November 2018                                                                              Leitfaden zur Truppausbildung - Truppmannausbildung Teil 2 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609600" y="228600"/>
            <a:ext cx="4800600" cy="381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95300" y="1600200"/>
            <a:ext cx="43815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5029200" y="1600200"/>
            <a:ext cx="43815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95300" y="3938588"/>
            <a:ext cx="43815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29200" y="3938588"/>
            <a:ext cx="43815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994E3-F0C2-486C-A1C9-493421729829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November 2018                                                                              Leitfaden zur Truppausbildung - Truppmannausbildung Teil 2 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4800600" cy="381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5029200" y="1600200"/>
            <a:ext cx="43815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5029200" y="3938588"/>
            <a:ext cx="43815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518CC-56E8-4FB4-AC25-A578459F796C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November 2018                                                                              Leitfaden zur Truppausbildung - Truppmannausbildung Teil 2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F532B-6D73-46A0-9978-CDB652BCADD9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November 2018                                                                              Leitfaden zur Truppausbildung - Truppmannausbildung Teil 2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59B03-E275-41E1-B4FD-CD8DA8DA6A23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November 2018                                                                              Leitfaden zur Truppausbildung - Truppmannausbildung Teil 2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CCCC4-D312-46E6-A077-2BDA1151D72E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November 2018                                                                              Leitfaden zur Truppausbildung - Truppmannausbildung Teil 2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FEC46-86A7-460D-88CA-1F6A06CB4B7E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November 2018                                                                              Leitfaden zur Truppausbildung - Truppmannausbildung Teil 2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B32A0-A229-4173-962D-D61EAFB42BDE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November 2018                                                                              Leitfaden zur Truppausbildung - Truppmannausbildung Teil 2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D67AD-7B70-4D74-8B1C-BEEC73B1CB1F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November 2018                                                                              Leitfaden zur Truppausbildung - Truppmannausbildung Teil 2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4FC96-EFB3-4299-8F65-5BE1301105F7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November 2018                                                                              Leitfaden zur Truppausbildung - Truppmannausbildung Teil 2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86770-BA0D-4090-A9E6-B8D6607AE433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November 2018                                                                              Leitfaden zur Truppausbildung - Truppmannausbildung Teil 2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77000"/>
            <a:ext cx="20637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78" tIns="47890" rIns="95778" bIns="4789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>
                <a:latin typeface="Arial" charset="0"/>
              </a:defRPr>
            </a:lvl1pPr>
          </a:lstStyle>
          <a:p>
            <a:pPr>
              <a:defRPr/>
            </a:pPr>
            <a:fld id="{DA6BEE81-60C0-4584-A784-85F16D2792C0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660400" y="577850"/>
            <a:ext cx="7429500" cy="73025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 dirty="0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533400" y="6477000"/>
            <a:ext cx="891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 dirty="0"/>
          </a:p>
        </p:txBody>
      </p:sp>
      <p:pic>
        <p:nvPicPr>
          <p:cNvPr id="7173" name="Picture 11" descr="HLFS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594600" y="0"/>
            <a:ext cx="1778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477000"/>
            <a:ext cx="2935288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422" tIns="44211" rIns="88422" bIns="4421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>
                <a:latin typeface="Arial" charset="0"/>
              </a:defRPr>
            </a:lvl1pPr>
          </a:lstStyle>
          <a:p>
            <a:pPr>
              <a:defRPr/>
            </a:pPr>
            <a:r>
              <a:rPr lang="de-DE" dirty="0"/>
              <a:t>November 2018                                                                              Leitfaden zur Truppausbildung - Truppmannausbildung Teil 2 </a:t>
            </a:r>
          </a:p>
        </p:txBody>
      </p:sp>
      <p:sp>
        <p:nvSpPr>
          <p:cNvPr id="7175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480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das Titelformat zu bearbeiten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5" r:id="rId1"/>
    <p:sldLayoutId id="2147484283" r:id="rId2"/>
    <p:sldLayoutId id="2147484284" r:id="rId3"/>
    <p:sldLayoutId id="2147484285" r:id="rId4"/>
    <p:sldLayoutId id="2147484286" r:id="rId5"/>
    <p:sldLayoutId id="2147484287" r:id="rId6"/>
    <p:sldLayoutId id="2147484288" r:id="rId7"/>
    <p:sldLayoutId id="2147484289" r:id="rId8"/>
    <p:sldLayoutId id="2147484290" r:id="rId9"/>
    <p:sldLayoutId id="2147484291" r:id="rId10"/>
    <p:sldLayoutId id="2147484292" r:id="rId11"/>
    <p:sldLayoutId id="2147484293" r:id="rId12"/>
    <p:sldLayoutId id="2147484294" r:id="rId13"/>
  </p:sldLayoutIdLst>
  <p:hf hdr="0" dt="0"/>
  <p:txStyles>
    <p:titleStyle>
      <a:lvl1pPr algn="l" defTabSz="95726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5726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2pPr>
      <a:lvl3pPr algn="l" defTabSz="95726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3pPr>
      <a:lvl4pPr algn="l" defTabSz="95726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4pPr>
      <a:lvl5pPr algn="l" defTabSz="95726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5pPr>
      <a:lvl6pPr marL="457200" algn="l" defTabSz="95726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6pPr>
      <a:lvl7pPr marL="914400" algn="l" defTabSz="95726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7pPr>
      <a:lvl8pPr marL="1371600" algn="l" defTabSz="95726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8pPr>
      <a:lvl9pPr marL="1828800" algn="l" defTabSz="95726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9pPr>
    </p:titleStyle>
    <p:bodyStyle>
      <a:lvl1pPr marL="358775" indent="-358775" algn="l" defTabSz="957263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defTabSz="957263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96975" indent="-239713" algn="l" defTabSz="957263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76400" indent="-239713" algn="l" defTabSz="95726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55825" indent="-239713" algn="l" defTabSz="9572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13025" indent="-239713" algn="l" defTabSz="9572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70225" indent="-239713" algn="l" defTabSz="9572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27425" indent="-239713" algn="l" defTabSz="9572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84625" indent="-239713" algn="l" defTabSz="9572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316681"/>
            <a:ext cx="182808" cy="366767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pPr eaLnBrk="0" hangingPunct="0"/>
            <a:endParaRPr lang="de-DE" dirty="0"/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48019" y="3790951"/>
            <a:ext cx="8612187" cy="1562100"/>
          </a:xfrm>
        </p:spPr>
        <p:txBody>
          <a:bodyPr/>
          <a:lstStyle/>
          <a:p>
            <a:pPr eaLnBrk="1" hangingPunct="1"/>
            <a:r>
              <a:rPr lang="de-DE" sz="2800" b="1" dirty="0"/>
              <a:t>Truppmannausbildung Teil 2</a:t>
            </a:r>
            <a:br>
              <a:rPr lang="de-DE" sz="2800" b="1" dirty="0"/>
            </a:br>
            <a:r>
              <a:rPr lang="de-DE" sz="800" b="1" dirty="0"/>
              <a:t>  </a:t>
            </a:r>
            <a:br>
              <a:rPr lang="de-DE" sz="2800" b="1" dirty="0"/>
            </a:br>
            <a:r>
              <a:rPr lang="de-DE" sz="2800" b="1" dirty="0"/>
              <a:t>Technische Hilfeleistung</a:t>
            </a:r>
            <a:endParaRPr lang="de-DE" sz="2800" dirty="0"/>
          </a:p>
        </p:txBody>
      </p:sp>
      <p:pic>
        <p:nvPicPr>
          <p:cNvPr id="12292" name="Picture 5" descr="HLF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838200"/>
            <a:ext cx="6046788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Technische Hilfeleistung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599" y="864000"/>
            <a:ext cx="8845551" cy="5316537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 b="1" dirty="0">
                <a:latin typeface="+mj-lt"/>
              </a:rPr>
              <a:t>Aufgaben in Truppmann-Funktion</a:t>
            </a:r>
            <a:endParaRPr lang="de-DE" sz="3200" dirty="0">
              <a:latin typeface="+mj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 dirty="0">
                <a:latin typeface="+mj-lt"/>
              </a:rPr>
              <a:t>   </a:t>
            </a:r>
          </a:p>
          <a:p>
            <a:pPr marL="432000" lvl="0" indent="-432000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Der </a:t>
            </a:r>
            <a:r>
              <a:rPr lang="de-DE" sz="2400" b="1" dirty="0">
                <a:latin typeface="+mj-lt"/>
              </a:rPr>
              <a:t>Wassertrupp</a:t>
            </a:r>
          </a:p>
          <a:p>
            <a:pPr marL="612000" lvl="0" indent="-180000">
              <a:lnSpc>
                <a:spcPts val="26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sichert auf Befehl die Einsatzstelle gegen weitere Gefahren, zum Beispiel gegen </a:t>
            </a:r>
          </a:p>
          <a:p>
            <a:pPr marL="720000" lvl="0" indent="0">
              <a:lnSpc>
                <a:spcPts val="26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- fließenden Verkehr,</a:t>
            </a:r>
          </a:p>
          <a:p>
            <a:pPr marL="720000" lvl="0" indent="0">
              <a:lnSpc>
                <a:spcPts val="26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- Bewegen von Lasten,</a:t>
            </a:r>
          </a:p>
          <a:p>
            <a:pPr marL="720000" lvl="0" indent="0">
              <a:lnSpc>
                <a:spcPts val="26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- Entstehung eines Brandes,</a:t>
            </a:r>
          </a:p>
          <a:p>
            <a:pPr marL="720000" lvl="0" indent="0">
              <a:lnSpc>
                <a:spcPts val="26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- herabfallende oder umstürzende Teile,</a:t>
            </a:r>
          </a:p>
          <a:p>
            <a:pPr marL="720000" lvl="0" indent="0">
              <a:lnSpc>
                <a:spcPts val="26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- schlechte Sicht bei Dunkelheit</a:t>
            </a:r>
          </a:p>
          <a:p>
            <a:pPr marL="720000" lvl="0" indent="0">
              <a:lnSpc>
                <a:spcPts val="2600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- oder auslaufende Betriebsstoffe,</a:t>
            </a:r>
          </a:p>
          <a:p>
            <a:pPr marL="612000" lvl="0" indent="-180000">
              <a:lnSpc>
                <a:spcPts val="26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nimmt die hierfür erforderlichen Einsatzmittel vor</a:t>
            </a:r>
          </a:p>
          <a:p>
            <a:pPr marL="612000" lvl="0" indent="-180000">
              <a:lnSpc>
                <a:spcPts val="26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und steht danach für weitere Aufgaben zur Verfügung.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940F532B-6D73-46A0-9978-CDB652BCADD9}" type="slidenum">
              <a:rPr lang="en-US" smtClean="0"/>
              <a:pPr>
                <a:defRPr/>
              </a:pPr>
              <a:t>10</a:t>
            </a:fld>
            <a:r>
              <a:rPr lang="en-US" dirty="0"/>
              <a:t>-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D3F9675-E8D4-456F-BAC5-CFFCF2460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399" y="6477000"/>
            <a:ext cx="6574671" cy="222250"/>
          </a:xfrm>
        </p:spPr>
        <p:txBody>
          <a:bodyPr/>
          <a:lstStyle/>
          <a:p>
            <a:pPr>
              <a:defRPr/>
            </a:pPr>
            <a:r>
              <a:rPr lang="de-DE" dirty="0"/>
              <a:t>8.3        02/2022                                                             </a:t>
            </a:r>
            <a:r>
              <a:rPr lang="de-DE" sz="1000" dirty="0"/>
              <a:t>Ausbildungsleitfaden Truppausbildung - Truppmannausbildung Teil 2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0550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Technische Hilfeleistung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599" y="864000"/>
            <a:ext cx="8845551" cy="5316537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 b="1" dirty="0">
                <a:latin typeface="+mj-lt"/>
              </a:rPr>
              <a:t>Aufgaben in Truppmann-Funktion</a:t>
            </a:r>
            <a:endParaRPr lang="de-DE" sz="3200" dirty="0">
              <a:latin typeface="+mj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 dirty="0">
                <a:latin typeface="+mj-lt"/>
              </a:rPr>
              <a:t>   </a:t>
            </a:r>
          </a:p>
          <a:p>
            <a:pPr marL="432000" lvl="0" indent="-432000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Der </a:t>
            </a:r>
            <a:r>
              <a:rPr lang="de-DE" sz="2400" b="1" dirty="0">
                <a:latin typeface="+mj-lt"/>
              </a:rPr>
              <a:t>Schlauchtrupp</a:t>
            </a:r>
          </a:p>
          <a:p>
            <a:pPr marL="648000" lvl="0" indent="-216000">
              <a:lnSpc>
                <a:spcPts val="26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bereitet die befohlenen Einsatzmittel für den Angriffstrupp vor,</a:t>
            </a:r>
          </a:p>
          <a:p>
            <a:pPr marL="648000" lvl="0" indent="-216000">
              <a:lnSpc>
                <a:spcPts val="26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unterstützt soweit erforderlich den Angriffstrupp,</a:t>
            </a:r>
          </a:p>
          <a:p>
            <a:pPr marL="648000" lvl="0" indent="-216000">
              <a:lnSpc>
                <a:spcPts val="26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betreibt die zugehörigen Aggregate,</a:t>
            </a:r>
          </a:p>
          <a:p>
            <a:pPr marL="648000" lvl="0" indent="-216000">
              <a:lnSpc>
                <a:spcPts val="26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setzt die befohlenen Geräte ein, wenn der Angriffstrupp durch die Erstversorgung verletzter und/oder in einer Zwangslage befindlicher  Personen gebunden ist</a:t>
            </a:r>
          </a:p>
          <a:p>
            <a:pPr marL="648000" lvl="0" indent="-216000">
              <a:lnSpc>
                <a:spcPts val="26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und übernimmt auf Befehl zusätzliche Sicherungsmaßnahmen oder andere Einsatzaufgaben.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940F532B-6D73-46A0-9978-CDB652BCADD9}" type="slidenum">
              <a:rPr lang="en-US" smtClean="0"/>
              <a:pPr>
                <a:defRPr/>
              </a:pPr>
              <a:t>11</a:t>
            </a:fld>
            <a:r>
              <a:rPr lang="en-US" dirty="0"/>
              <a:t>-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D3F9675-E8D4-456F-BAC5-CFFCF2460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399" y="6477000"/>
            <a:ext cx="6574671" cy="222250"/>
          </a:xfrm>
        </p:spPr>
        <p:txBody>
          <a:bodyPr/>
          <a:lstStyle/>
          <a:p>
            <a:pPr>
              <a:defRPr/>
            </a:pPr>
            <a:r>
              <a:rPr lang="de-DE" dirty="0"/>
              <a:t>8.3        02/2022                                                             </a:t>
            </a:r>
            <a:r>
              <a:rPr lang="de-DE" sz="1000" dirty="0"/>
              <a:t>Ausbildungsleitfaden Truppausbildung - Truppmannausbildung Teil 2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53634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Technische Hilfeleistung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864000"/>
            <a:ext cx="9019592" cy="5499478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 b="1" dirty="0">
                <a:latin typeface="+mj-lt"/>
              </a:rPr>
              <a:t>Schutz- und Einsatzausrüstung</a:t>
            </a:r>
            <a:endParaRPr lang="de-DE" sz="3200" dirty="0">
              <a:latin typeface="+mj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 dirty="0">
                <a:latin typeface="+mj-lt"/>
              </a:rPr>
              <a:t>   </a:t>
            </a:r>
          </a:p>
          <a:p>
            <a:pPr marL="432000" lvl="0" indent="-4320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Persönliche Schutzausrüstung</a:t>
            </a:r>
          </a:p>
          <a:p>
            <a:pPr marL="612000" lvl="0" indent="-180000">
              <a:lnSpc>
                <a:spcPts val="26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dirty="0">
                <a:latin typeface="+mj-lt"/>
              </a:rPr>
              <a:t>Mindestausstattung: Feuerwehr-Schutzanzug, Feuerwehrhelm mit Nackenschutz, Feuerwehrschutzhandschuhe, Feuerwehrschutz-schuhwerk</a:t>
            </a:r>
          </a:p>
          <a:p>
            <a:pPr marL="612000" lvl="0" indent="-180000">
              <a:lnSpc>
                <a:spcPts val="26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sz="2000" dirty="0">
                <a:latin typeface="+mj-lt"/>
              </a:rPr>
              <a:t>Ergänzende Ausstattung: Warnkleidung, Gesichtsschutz, Schutzbrille, Gehörschutz, Schnittschutzkleidung, …</a:t>
            </a:r>
          </a:p>
          <a:p>
            <a:pPr marL="432000" lvl="0" indent="-4320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Einsatzausrüstung</a:t>
            </a:r>
          </a:p>
          <a:p>
            <a:pPr marL="648000" lvl="0" indent="-216000">
              <a:lnSpc>
                <a:spcPts val="26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dirty="0">
                <a:latin typeface="+mj-lt"/>
              </a:rPr>
              <a:t>Melder und Truppführer: Beleuchtungsgerät und gegebenenfalls Handsprechfunkgerät</a:t>
            </a:r>
          </a:p>
          <a:p>
            <a:pPr marL="648000" lvl="0" indent="-216000">
              <a:lnSpc>
                <a:spcPts val="26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dirty="0">
                <a:latin typeface="+mj-lt"/>
              </a:rPr>
              <a:t>Truppmänner: befohlene Einsatzausrüstung, zum Beispiel Warngeräte,  Verbandkasten, Hebel-/Brechwerkzeug, Spreizer, Schneidgerät, , …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940F532B-6D73-46A0-9978-CDB652BCADD9}" type="slidenum">
              <a:rPr lang="en-US" smtClean="0"/>
              <a:pPr>
                <a:defRPr/>
              </a:pPr>
              <a:t>12</a:t>
            </a:fld>
            <a:r>
              <a:rPr lang="en-US" dirty="0"/>
              <a:t>-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D3F9675-E8D4-456F-BAC5-CFFCF2460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399" y="6477000"/>
            <a:ext cx="6574671" cy="222250"/>
          </a:xfrm>
        </p:spPr>
        <p:txBody>
          <a:bodyPr/>
          <a:lstStyle/>
          <a:p>
            <a:pPr>
              <a:defRPr/>
            </a:pPr>
            <a:r>
              <a:rPr lang="de-DE" dirty="0"/>
              <a:t>8.3        02/2022                                                             </a:t>
            </a:r>
            <a:r>
              <a:rPr lang="de-DE" sz="1000" dirty="0"/>
              <a:t>Ausbildungsleitfaden Truppausbildung - Truppmannausbildung Teil 2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1567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Technische Hilfeleistung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864000"/>
            <a:ext cx="8693020" cy="5316537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 b="1" dirty="0">
                <a:latin typeface="+mj-lt"/>
              </a:rPr>
              <a:t>Einsatzgrundsätze</a:t>
            </a:r>
            <a:endParaRPr lang="de-DE" sz="3200" dirty="0">
              <a:latin typeface="+mj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 dirty="0">
                <a:latin typeface="+mj-lt"/>
              </a:rPr>
              <a:t>   </a:t>
            </a:r>
          </a:p>
          <a:p>
            <a:pPr marL="432000" lvl="0" indent="-432000">
              <a:lnSpc>
                <a:spcPts val="32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Eigensicherung bei allen Einsatztätigkeiten beachten.</a:t>
            </a:r>
          </a:p>
          <a:p>
            <a:pPr marL="432000" lvl="0" indent="-43200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Betroffenen Personen bis zur Übergabe an den Rettungsdienst betreuen.</a:t>
            </a:r>
          </a:p>
          <a:p>
            <a:pPr marL="432000" lvl="0" indent="-43200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Erstversorgung betroffener Personen umgehend sicherstellen.</a:t>
            </a:r>
          </a:p>
          <a:p>
            <a:pPr marL="432000" lvl="0" indent="-43200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Absperrbereich und Arbeitsbereich festlegen und Ablage-flächen für Einsatzmittel und aus dem Arbeitsbereich entfernte Gegenstände einrichten.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940F532B-6D73-46A0-9978-CDB652BCADD9}" type="slidenum">
              <a:rPr lang="en-US" smtClean="0"/>
              <a:pPr>
                <a:defRPr/>
              </a:pPr>
              <a:t>13</a:t>
            </a:fld>
            <a:r>
              <a:rPr lang="en-US" dirty="0"/>
              <a:t>-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D3F9675-E8D4-456F-BAC5-CFFCF2460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399" y="6477000"/>
            <a:ext cx="6574671" cy="222250"/>
          </a:xfrm>
        </p:spPr>
        <p:txBody>
          <a:bodyPr/>
          <a:lstStyle/>
          <a:p>
            <a:pPr>
              <a:defRPr/>
            </a:pPr>
            <a:r>
              <a:rPr lang="de-DE" dirty="0"/>
              <a:t>8.3        02/2022                                                             </a:t>
            </a:r>
            <a:r>
              <a:rPr lang="de-DE" sz="1000" dirty="0"/>
              <a:t>Ausbildungsleitfaden Truppausbildung - Truppmannausbildung Teil 2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27700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Technische Hilfeleistung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864000"/>
            <a:ext cx="8693020" cy="5316537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 b="1" dirty="0">
                <a:latin typeface="+mj-lt"/>
              </a:rPr>
              <a:t>Einsatz mit Bereitstellung</a:t>
            </a:r>
            <a:endParaRPr lang="de-DE" sz="3200" dirty="0">
              <a:latin typeface="+mj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 dirty="0">
                <a:latin typeface="+mj-lt"/>
              </a:rPr>
              <a:t>   </a:t>
            </a:r>
          </a:p>
          <a:p>
            <a:pPr marL="432000" lvl="0" indent="-432000">
              <a:lnSpc>
                <a:spcPts val="32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Ein Einsatz mit Bereitstellung wird durchgeführt, wenn der Einheitsführer nach dem Eintreffen an einer Einsatzstelle noch nicht den genauen Auftrag, die Mittel, das Ziel und den Weg bestimmen kann.</a:t>
            </a:r>
          </a:p>
          <a:p>
            <a:pPr marL="432000" lvl="0" indent="-43200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Der Einsatzbefehl für einzelne Trupps wird dann nur für die notwendigen vorbereitenden Einsatzmaßnahmen erteilt und schließt mit dem Kommando </a:t>
            </a:r>
            <a:r>
              <a:rPr lang="de-DE" sz="2400" b="1" i="1" dirty="0">
                <a:latin typeface="+mj-lt"/>
              </a:rPr>
              <a:t>„Zum Einsatz fertig!“</a:t>
            </a:r>
            <a:r>
              <a:rPr lang="de-DE" sz="2400" dirty="0">
                <a:latin typeface="+mj-lt"/>
              </a:rPr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940F532B-6D73-46A0-9978-CDB652BCADD9}" type="slidenum">
              <a:rPr lang="en-US" smtClean="0"/>
              <a:pPr>
                <a:defRPr/>
              </a:pPr>
              <a:t>14</a:t>
            </a:fld>
            <a:r>
              <a:rPr lang="en-US" dirty="0"/>
              <a:t>-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D3F9675-E8D4-456F-BAC5-CFFCF2460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399" y="6477000"/>
            <a:ext cx="6574671" cy="222250"/>
          </a:xfrm>
        </p:spPr>
        <p:txBody>
          <a:bodyPr/>
          <a:lstStyle/>
          <a:p>
            <a:pPr>
              <a:defRPr/>
            </a:pPr>
            <a:r>
              <a:rPr lang="de-DE" dirty="0"/>
              <a:t>8.3        02/2022                                                             </a:t>
            </a:r>
            <a:r>
              <a:rPr lang="de-DE" sz="1000" dirty="0"/>
              <a:t>Ausbildungsleitfaden Truppausbildung - Truppmannausbildung Teil 2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9043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Technische Hilfeleistung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864000"/>
            <a:ext cx="8845550" cy="5316537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 b="1" dirty="0">
                <a:latin typeface="+mj-lt"/>
              </a:rPr>
              <a:t>Einsatz ohne Bereitstellung</a:t>
            </a:r>
            <a:endParaRPr lang="de-DE" sz="3200" dirty="0">
              <a:latin typeface="+mj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 dirty="0">
                <a:latin typeface="+mj-lt"/>
              </a:rPr>
              <a:t>   </a:t>
            </a:r>
          </a:p>
          <a:p>
            <a:pPr marL="432000" lvl="0" indent="-432000">
              <a:lnSpc>
                <a:spcPts val="32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Nur wenn ausreichende Informationen zur Lage an der Einsatzstelle vorliegen, befiehlt der Einheitsführer einen Einsatz ohne Bereitstellung. </a:t>
            </a:r>
          </a:p>
          <a:p>
            <a:pPr marL="432000" lvl="0" indent="-432000">
              <a:lnSpc>
                <a:spcPts val="32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Der Einsatzbefehl enthält dann die Einheiten sowie den jeweiligen Auftrag, die Mittel, das Ziel und den Weg und schließt mit dem Kommando </a:t>
            </a:r>
            <a:r>
              <a:rPr lang="de-DE" sz="2400" b="1" i="1" dirty="0">
                <a:latin typeface="+mj-lt"/>
              </a:rPr>
              <a:t>„Vor!“</a:t>
            </a:r>
            <a:r>
              <a:rPr lang="de-DE" sz="2400" dirty="0">
                <a:latin typeface="+mj-lt"/>
              </a:rPr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940F532B-6D73-46A0-9978-CDB652BCADD9}" type="slidenum">
              <a:rPr lang="en-US" smtClean="0"/>
              <a:pPr>
                <a:defRPr/>
              </a:pPr>
              <a:t>15</a:t>
            </a:fld>
            <a:r>
              <a:rPr lang="en-US" dirty="0"/>
              <a:t>-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D3F9675-E8D4-456F-BAC5-CFFCF2460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399" y="6477000"/>
            <a:ext cx="6574671" cy="222250"/>
          </a:xfrm>
        </p:spPr>
        <p:txBody>
          <a:bodyPr/>
          <a:lstStyle/>
          <a:p>
            <a:pPr>
              <a:defRPr/>
            </a:pPr>
            <a:r>
              <a:rPr lang="de-DE" dirty="0"/>
              <a:t>8.3        02/2022                                                             </a:t>
            </a:r>
            <a:r>
              <a:rPr lang="de-DE" sz="1000" dirty="0"/>
              <a:t>Ausbildungsleitfaden Truppausbildung - Truppmannausbildung Teil 2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101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Technische Hilfeleistung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864000"/>
            <a:ext cx="8845550" cy="5316537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 b="1" dirty="0">
                <a:latin typeface="+mj-lt"/>
              </a:rPr>
              <a:t>Einsatztätigkeiten in Truppmann-Funktion</a:t>
            </a:r>
            <a:endParaRPr lang="de-DE" sz="3200" dirty="0">
              <a:latin typeface="+mj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 dirty="0">
                <a:latin typeface="+mj-lt"/>
              </a:rPr>
              <a:t>   </a:t>
            </a:r>
          </a:p>
          <a:p>
            <a:pPr marL="432000" indent="-432000">
              <a:lnSpc>
                <a:spcPts val="3200"/>
              </a:lnSpc>
              <a:spcBef>
                <a:spcPts val="0"/>
              </a:spcBef>
              <a:spcAft>
                <a:spcPts val="16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Die Einsatztätigkeiten sind abhängig von der jeweiligen Art des Hilfeleistungseinsatzes, zum Beispiel </a:t>
            </a:r>
          </a:p>
          <a:p>
            <a:pPr marL="720000" indent="-288000">
              <a:lnSpc>
                <a:spcPts val="3200"/>
              </a:lnSpc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Einsatz von einfachen Hilfeleistungsgeräten</a:t>
            </a:r>
          </a:p>
          <a:p>
            <a:pPr marL="720000" indent="-288000">
              <a:lnSpc>
                <a:spcPts val="3200"/>
              </a:lnSpc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Einsatz von Tauchmotorpumpen, Motorkettensägen, …</a:t>
            </a:r>
          </a:p>
          <a:p>
            <a:pPr marL="720000" indent="-288000">
              <a:lnSpc>
                <a:spcPts val="3200"/>
              </a:lnSpc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Einsatz von elektrisch betriebenen Geräten</a:t>
            </a:r>
          </a:p>
          <a:p>
            <a:pPr marL="720000" indent="-288000">
              <a:lnSpc>
                <a:spcPts val="3200"/>
              </a:lnSpc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Einsatz von hydraulischen Rettungsgeräten</a:t>
            </a:r>
          </a:p>
          <a:p>
            <a:pPr marL="720000" indent="-288000">
              <a:lnSpc>
                <a:spcPts val="3200"/>
              </a:lnSpc>
              <a:spcBef>
                <a:spcPts val="0"/>
              </a:spcBef>
              <a:spcAft>
                <a:spcPts val="1400"/>
              </a:spcAft>
              <a:buFont typeface="Arial" panose="020B0604020202020204" pitchFamily="34" charset="0"/>
              <a:buChar char="•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Einsatz von Warngeräten</a:t>
            </a:r>
          </a:p>
          <a:p>
            <a:pPr marL="720000" indent="-288000">
              <a:lnSpc>
                <a:spcPts val="3200"/>
              </a:lnSpc>
              <a:spcBef>
                <a:spcPts val="0"/>
              </a:spcBef>
              <a:spcAft>
                <a:spcPts val="1400"/>
              </a:spcAft>
              <a:buFont typeface="Arial" panose="020B0604020202020204" pitchFamily="34" charset="0"/>
              <a:buChar char="•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940F532B-6D73-46A0-9978-CDB652BCADD9}" type="slidenum">
              <a:rPr lang="en-US" smtClean="0"/>
              <a:pPr>
                <a:defRPr/>
              </a:pPr>
              <a:t>16</a:t>
            </a:fld>
            <a:r>
              <a:rPr lang="en-US" dirty="0"/>
              <a:t>-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D3F9675-E8D4-456F-BAC5-CFFCF2460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399" y="6477000"/>
            <a:ext cx="6574671" cy="222250"/>
          </a:xfrm>
        </p:spPr>
        <p:txBody>
          <a:bodyPr/>
          <a:lstStyle/>
          <a:p>
            <a:pPr>
              <a:defRPr/>
            </a:pPr>
            <a:r>
              <a:rPr lang="de-DE" dirty="0"/>
              <a:t>8.3        02/2022                                                             </a:t>
            </a:r>
            <a:r>
              <a:rPr lang="de-DE" sz="1000" dirty="0"/>
              <a:t>Ausbildungsleitfaden Truppausbildung - Truppmannausbildung Teil 2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748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Technische Hilfeleistung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1" y="864000"/>
            <a:ext cx="8845549" cy="5452824"/>
          </a:xfrm>
        </p:spPr>
        <p:txBody>
          <a:bodyPr numCol="1"/>
          <a:lstStyle/>
          <a:p>
            <a:pPr marL="0" lvl="0" indent="0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None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Zusammenfassung</a:t>
            </a:r>
          </a:p>
          <a:p>
            <a:pPr marL="360000" lvl="0" indent="-360000">
              <a:lnSpc>
                <a:spcPts val="28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Die Teilnehmer müssen die in der Truppmannausbildung Teil 1 erworbenen Fertigkeiten - auch im Zivilschutz und in der Katastrophen-hilfe - selbstständig und fachlich richtig anwenden können.</a:t>
            </a:r>
          </a:p>
          <a:p>
            <a:pPr marL="0" lvl="0" indent="0">
              <a:spcBef>
                <a:spcPts val="600"/>
              </a:spcBef>
              <a:spcAft>
                <a:spcPts val="1200"/>
              </a:spcAft>
              <a:buClr>
                <a:srgbClr val="FF0000"/>
              </a:buClr>
              <a:buNone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Erfolgskontrolle</a:t>
            </a:r>
          </a:p>
          <a:p>
            <a:pPr marL="360000" lvl="0" indent="-3600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¨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Begriff</a:t>
            </a:r>
          </a:p>
          <a:p>
            <a:pPr marL="360000" lvl="0" indent="-3600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¨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Taktische Einheiten</a:t>
            </a:r>
          </a:p>
          <a:p>
            <a:pPr marL="360000" lvl="0" indent="-3600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¨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Feuerwehr-Dienstvorschrift 1 (FwDV 1)</a:t>
            </a:r>
          </a:p>
          <a:p>
            <a:pPr marL="360000" lvl="0" indent="-360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Feuerwehr-Dienstvorschrift 3 (FwDV 3)</a:t>
            </a:r>
          </a:p>
          <a:p>
            <a:pPr marL="0" lvl="0" indent="0">
              <a:spcBef>
                <a:spcPts val="600"/>
              </a:spcBef>
              <a:spcAft>
                <a:spcPts val="1200"/>
              </a:spcAft>
              <a:buClr>
                <a:srgbClr val="FF0000"/>
              </a:buClr>
              <a:buNone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Beantwortung von Fragen</a:t>
            </a:r>
          </a:p>
          <a:p>
            <a:pPr marL="360000" lvl="0" indent="-360000">
              <a:spcBef>
                <a:spcPts val="0"/>
              </a:spcBef>
              <a:buFont typeface="Wingdings" panose="05000000000000000000" pitchFamily="2" charset="2"/>
              <a:buChar char="¨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334530" y="6477000"/>
            <a:ext cx="1120619" cy="222250"/>
          </a:xfrm>
        </p:spPr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940F532B-6D73-46A0-9978-CDB652BCADD9}" type="slidenum">
              <a:rPr lang="en-US" smtClean="0"/>
              <a:pPr>
                <a:defRPr/>
              </a:pPr>
              <a:t>17</a:t>
            </a:fld>
            <a:r>
              <a:rPr lang="en-US" dirty="0"/>
              <a:t>-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074E69-D338-4A8D-B4B7-82A87D5E3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399" y="6477000"/>
            <a:ext cx="7489441" cy="222250"/>
          </a:xfrm>
        </p:spPr>
        <p:txBody>
          <a:bodyPr/>
          <a:lstStyle/>
          <a:p>
            <a:pPr>
              <a:defRPr/>
            </a:pPr>
            <a:r>
              <a:rPr lang="de-DE" dirty="0"/>
              <a:t>8.3        02/2022                                                             </a:t>
            </a:r>
            <a:r>
              <a:rPr lang="de-DE" sz="1000" dirty="0"/>
              <a:t>Ausbildungsleitfaden Truppausbildung - Truppmannausbildung Teil 2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75542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42596"/>
            <a:ext cx="4800600" cy="320350"/>
          </a:xfrm>
        </p:spPr>
        <p:txBody>
          <a:bodyPr/>
          <a:lstStyle/>
          <a:p>
            <a:r>
              <a:rPr lang="de-DE" dirty="0"/>
              <a:t>Technische Hilfeleistung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864000"/>
            <a:ext cx="8845800" cy="528796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Lernziel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432000" indent="-432000">
              <a:lnSpc>
                <a:spcPts val="3200"/>
              </a:lnSpc>
              <a:spcBef>
                <a:spcPts val="0"/>
              </a:spcBef>
              <a:buFont typeface="Wingdings" panose="05000000000000000000" pitchFamily="2" charset="2"/>
              <a:buChar char="¨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Die Teilnehmer müssen die in der Truppmannausbildung Teil 1 erworbenen Fertigkeiten - auch im Zivilschutz und in der Katastrophenhilfe - selbstständig und fachlich richtig anwenden können.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940F532B-6D73-46A0-9978-CDB652BCADD9}" type="slidenum">
              <a:rPr lang="en-US" smtClean="0"/>
              <a:pPr>
                <a:defRPr/>
              </a:pPr>
              <a:t>2</a:t>
            </a:fld>
            <a:r>
              <a:rPr lang="en-US" dirty="0"/>
              <a:t>-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AF12C2F-0F31-4A60-BC46-4E8AC4540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399" y="6477000"/>
            <a:ext cx="7288428" cy="222250"/>
          </a:xfrm>
        </p:spPr>
        <p:txBody>
          <a:bodyPr/>
          <a:lstStyle/>
          <a:p>
            <a:pPr>
              <a:defRPr/>
            </a:pPr>
            <a:r>
              <a:rPr lang="de-DE" dirty="0"/>
              <a:t>8.3        02/2022                                                             </a:t>
            </a:r>
            <a:r>
              <a:rPr lang="de-DE" sz="1000" dirty="0"/>
              <a:t>Ausbildungsleitfaden Truppausbildung - Truppmannausbildung Teil 2 </a:t>
            </a:r>
          </a:p>
        </p:txBody>
      </p:sp>
    </p:spTree>
    <p:extLst>
      <p:ext uri="{BB962C8B-B14F-4D97-AF65-F5344CB8AC3E}">
        <p14:creationId xmlns:p14="http://schemas.microsoft.com/office/powerpoint/2010/main" val="3289644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Technische Hilfeleistung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609600" y="864000"/>
            <a:ext cx="8845800" cy="516413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de-DE" sz="3200" b="1" dirty="0">
                <a:latin typeface="+mj-lt"/>
              </a:rPr>
              <a:t>Inhalt</a:t>
            </a:r>
            <a:endParaRPr lang="de-DE" sz="3200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e-DE" sz="1800" dirty="0">
                <a:latin typeface="+mj-lt"/>
              </a:rPr>
              <a:t>  </a:t>
            </a:r>
          </a:p>
          <a:p>
            <a:pPr marL="432000" lvl="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Begriff</a:t>
            </a:r>
          </a:p>
          <a:p>
            <a:pPr marL="432000" lvl="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Taktische Einheiten</a:t>
            </a:r>
          </a:p>
          <a:p>
            <a:pPr marL="432000" lvl="0" indent="-432000">
              <a:lnSpc>
                <a:spcPts val="32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Feuerwehr-Dienstvorschrift 1 (FwDV 1)</a:t>
            </a:r>
          </a:p>
          <a:p>
            <a:pPr marL="432000" lvl="0" indent="-432000">
              <a:lnSpc>
                <a:spcPts val="32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Feuerwehr-Dienstvorschrift 3 (FwDV 3)</a:t>
            </a:r>
          </a:p>
          <a:p>
            <a:pPr marL="432000" lvl="0" indent="-432000">
              <a:lnSpc>
                <a:spcPts val="32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¨"/>
            </a:pPr>
            <a:endParaRPr lang="de-DE" sz="2400" dirty="0">
              <a:latin typeface="+mj-lt"/>
            </a:endParaRPr>
          </a:p>
          <a:p>
            <a:pPr marL="432000" lvl="0" indent="-432000">
              <a:lnSpc>
                <a:spcPts val="32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¨"/>
            </a:pPr>
            <a:endParaRPr lang="de-DE" sz="2400" dirty="0">
              <a:latin typeface="+mj-lt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>
          <a:xfrm>
            <a:off x="7391400" y="6477000"/>
            <a:ext cx="2063750" cy="203718"/>
          </a:xfrm>
        </p:spPr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6CDD67AD-7B70-4D74-8B1C-BEEC73B1CB1F}" type="slidenum">
              <a:rPr lang="en-US" smtClean="0"/>
              <a:pPr>
                <a:defRPr/>
              </a:pPr>
              <a:t>3</a:t>
            </a:fld>
            <a:r>
              <a:rPr lang="en-US" dirty="0"/>
              <a:t>-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800666B-576C-4800-B8B9-53E4134A5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399" y="6477000"/>
            <a:ext cx="7154221" cy="222250"/>
          </a:xfrm>
        </p:spPr>
        <p:txBody>
          <a:bodyPr/>
          <a:lstStyle/>
          <a:p>
            <a:pPr>
              <a:defRPr/>
            </a:pPr>
            <a:r>
              <a:rPr lang="de-DE" dirty="0"/>
              <a:t>8.3        02/2022                                                             </a:t>
            </a:r>
            <a:r>
              <a:rPr lang="de-DE" sz="1000" dirty="0"/>
              <a:t>Ausbildungsleitfaden Truppausbildung - Truppmannausbildung Teil 2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7167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81946"/>
            <a:ext cx="4800600" cy="381000"/>
          </a:xfrm>
        </p:spPr>
        <p:txBody>
          <a:bodyPr/>
          <a:lstStyle/>
          <a:p>
            <a:r>
              <a:rPr lang="de-DE" dirty="0"/>
              <a:t>Technische Hilfeleistung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599" y="864000"/>
            <a:ext cx="8845551" cy="542483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Begriff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432000" indent="-432000">
              <a:lnSpc>
                <a:spcPts val="32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Der Hilfeleistungseinsatz umfasst Einsatzmaßnahmen</a:t>
            </a:r>
          </a:p>
          <a:p>
            <a:pPr marL="720000" indent="-288000">
              <a:lnSpc>
                <a:spcPts val="32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zur Abwehr von Gefahren für Leben, Gesundheit oder Sachen, </a:t>
            </a:r>
          </a:p>
          <a:p>
            <a:pPr marL="720000" indent="-288000">
              <a:lnSpc>
                <a:spcPts val="32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die aus Explosionen, Überschwemmungen, Unfällen oder ähnlichen Ereignissen entstehen </a:t>
            </a:r>
          </a:p>
          <a:p>
            <a:pPr marL="720000" indent="-288000">
              <a:lnSpc>
                <a:spcPts val="32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und die mit den entsprechenden Einsatzmitteln der Feuerwehr durchgeführt werden.</a:t>
            </a:r>
          </a:p>
          <a:p>
            <a:pPr marL="432000" indent="-432000">
              <a:lnSpc>
                <a:spcPts val="3200"/>
              </a:lnSpc>
              <a:spcBef>
                <a:spcPts val="0"/>
              </a:spcBef>
              <a:buFont typeface="Wingdings" panose="05000000000000000000" pitchFamily="2" charset="2"/>
              <a:buChar char="¨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Dabei schließt der Hilfeleistungseinsatz insbesondere das Retten betroffener Personen oder Tiere mit ein.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940F532B-6D73-46A0-9978-CDB652BCADD9}" type="slidenum">
              <a:rPr lang="en-US" smtClean="0"/>
              <a:pPr>
                <a:defRPr/>
              </a:pPr>
              <a:t>4</a:t>
            </a:fld>
            <a:r>
              <a:rPr lang="en-US" dirty="0"/>
              <a:t>-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AF12C2F-0F31-4A60-BC46-4E8AC4540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399" y="6477000"/>
            <a:ext cx="7288428" cy="222250"/>
          </a:xfrm>
        </p:spPr>
        <p:txBody>
          <a:bodyPr/>
          <a:lstStyle/>
          <a:p>
            <a:pPr>
              <a:defRPr/>
            </a:pPr>
            <a:r>
              <a:rPr lang="de-DE" dirty="0"/>
              <a:t>8.3        02/2022                                                             </a:t>
            </a:r>
            <a:r>
              <a:rPr lang="de-DE" sz="1000" dirty="0"/>
              <a:t>Ausbildungsleitfaden Truppausbildung - Truppmannausbildung Teil 2 </a:t>
            </a:r>
          </a:p>
        </p:txBody>
      </p:sp>
    </p:spTree>
    <p:extLst>
      <p:ext uri="{BB962C8B-B14F-4D97-AF65-F5344CB8AC3E}">
        <p14:creationId xmlns:p14="http://schemas.microsoft.com/office/powerpoint/2010/main" val="399617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81946"/>
            <a:ext cx="4800600" cy="381000"/>
          </a:xfrm>
        </p:spPr>
        <p:txBody>
          <a:bodyPr/>
          <a:lstStyle/>
          <a:p>
            <a:r>
              <a:rPr lang="de-DE" dirty="0"/>
              <a:t>Technische Hilfeleistung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599" y="864000"/>
            <a:ext cx="8935617" cy="542483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Taktische Einheiten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432000" indent="-432000">
              <a:lnSpc>
                <a:spcPts val="32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  <a:cs typeface="Arial" panose="020B0604020202020204" pitchFamily="34" charset="0"/>
              </a:rPr>
              <a:t>Bestehen aus </a:t>
            </a:r>
            <a:r>
              <a:rPr lang="de-DE" sz="2400" dirty="0">
                <a:latin typeface="+mj-lt"/>
              </a:rPr>
              <a:t>Führungs- und Einsatzkräften (= Mannschaft) </a:t>
            </a:r>
          </a:p>
          <a:p>
            <a:pPr marL="432000" indent="-432000">
              <a:lnSpc>
                <a:spcPts val="32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und den Fahrzeugen und Geräten (= Einsatzmittel).</a:t>
            </a:r>
          </a:p>
          <a:p>
            <a:pPr marL="432000" indent="-43200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Sie werden aufgrund der Mannschaftsstärke unterschieden in</a:t>
            </a:r>
            <a:endParaRPr lang="de-DE" sz="2400" dirty="0">
              <a:latin typeface="+mj-lt"/>
              <a:cs typeface="Arial" panose="020B0604020202020204" pitchFamily="34" charset="0"/>
            </a:endParaRPr>
          </a:p>
          <a:p>
            <a:pPr marL="720000" indent="-28800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selbstständiger Trupp, </a:t>
            </a:r>
          </a:p>
          <a:p>
            <a:pPr marL="720000" indent="-28800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Staffel,</a:t>
            </a:r>
          </a:p>
          <a:p>
            <a:pPr marL="720000" indent="-28800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Gruppe </a:t>
            </a:r>
          </a:p>
          <a:p>
            <a:pPr marL="720000" indent="-288000">
              <a:lnSpc>
                <a:spcPts val="32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und Zug.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940F532B-6D73-46A0-9978-CDB652BCADD9}" type="slidenum">
              <a:rPr lang="en-US" smtClean="0"/>
              <a:pPr>
                <a:defRPr/>
              </a:pPr>
              <a:t>5</a:t>
            </a:fld>
            <a:r>
              <a:rPr lang="en-US" dirty="0"/>
              <a:t>-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AF12C2F-0F31-4A60-BC46-4E8AC4540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399" y="6477000"/>
            <a:ext cx="7288428" cy="222250"/>
          </a:xfrm>
        </p:spPr>
        <p:txBody>
          <a:bodyPr/>
          <a:lstStyle/>
          <a:p>
            <a:pPr>
              <a:defRPr/>
            </a:pPr>
            <a:r>
              <a:rPr lang="de-DE" dirty="0"/>
              <a:t>8.3        02/2022                                                             </a:t>
            </a:r>
            <a:r>
              <a:rPr lang="de-DE" sz="1000" dirty="0"/>
              <a:t>Ausbildungsleitfaden Truppausbildung - Truppmannausbildung Teil 2 </a:t>
            </a:r>
          </a:p>
        </p:txBody>
      </p:sp>
    </p:spTree>
    <p:extLst>
      <p:ext uri="{BB962C8B-B14F-4D97-AF65-F5344CB8AC3E}">
        <p14:creationId xmlns:p14="http://schemas.microsoft.com/office/powerpoint/2010/main" val="366164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Technische Hilfeleistung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864000"/>
            <a:ext cx="8845550" cy="5462155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 b="1" dirty="0">
                <a:latin typeface="+mj-lt"/>
              </a:rPr>
              <a:t>Grundtätigkeiten im Hilfeleistungseinsatz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de-DE" sz="2000" b="1" dirty="0">
                <a:latin typeface="+mj-lt"/>
              </a:rPr>
              <a:t>gemäß Feuerwehr-Dienstvorschrift 1 (FwDV 1)</a:t>
            </a:r>
            <a:r>
              <a:rPr lang="de-DE" sz="2400" dirty="0">
                <a:latin typeface="+mj-lt"/>
              </a:rPr>
              <a:t> </a:t>
            </a:r>
          </a:p>
          <a:p>
            <a:pPr marL="432000" lvl="0" indent="-432000">
              <a:lnSpc>
                <a:spcPts val="32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Handhabung einfacher Hilfeleistungsgeräte</a:t>
            </a:r>
          </a:p>
          <a:p>
            <a:pPr marL="432000" lvl="0" indent="-432000">
              <a:lnSpc>
                <a:spcPts val="32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Verlegen von elektrischen Leitungen</a:t>
            </a:r>
          </a:p>
          <a:p>
            <a:pPr marL="432000" lvl="0" indent="-432000">
              <a:lnSpc>
                <a:spcPts val="32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Einsatz von Beleuchtungsgeräten</a:t>
            </a:r>
          </a:p>
          <a:p>
            <a:pPr marL="432000" lvl="0" indent="-432000">
              <a:lnSpc>
                <a:spcPts val="32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Einsatz einer Tauchmotorpumpe</a:t>
            </a:r>
          </a:p>
          <a:p>
            <a:pPr marL="432000" lvl="0" indent="-432000">
              <a:lnSpc>
                <a:spcPts val="32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Ziehen, Heben, Spreizen und Bewegen von Lasten</a:t>
            </a:r>
          </a:p>
          <a:p>
            <a:pPr marL="432000" lvl="0" indent="-432000">
              <a:lnSpc>
                <a:spcPts val="32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Trennen und Schneiden von Bauteilen</a:t>
            </a:r>
          </a:p>
          <a:p>
            <a:pPr marL="432000" lvl="0" indent="-432000">
              <a:lnSpc>
                <a:spcPts val="32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Abstützen von Lasten oder einsturzgefährdeten Bauteilen</a:t>
            </a:r>
          </a:p>
          <a:p>
            <a:pPr marL="432000" lvl="0" indent="-432000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Sichern gegen fließenden Verkehr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940F532B-6D73-46A0-9978-CDB652BCADD9}" type="slidenum">
              <a:rPr lang="en-US" smtClean="0"/>
              <a:pPr>
                <a:defRPr/>
              </a:pPr>
              <a:t>6</a:t>
            </a:fld>
            <a:r>
              <a:rPr lang="en-US" dirty="0"/>
              <a:t>-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D3F9675-E8D4-456F-BAC5-CFFCF2460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399" y="6477000"/>
            <a:ext cx="6574671" cy="222250"/>
          </a:xfrm>
        </p:spPr>
        <p:txBody>
          <a:bodyPr/>
          <a:lstStyle/>
          <a:p>
            <a:pPr>
              <a:defRPr/>
            </a:pPr>
            <a:r>
              <a:rPr lang="de-DE" dirty="0"/>
              <a:t>8.3        02/2022                                                             </a:t>
            </a:r>
            <a:r>
              <a:rPr lang="de-DE" sz="1000" dirty="0"/>
              <a:t>Ausbildungsleitfaden Truppausbildung - Truppmannausbildung Teil 2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8480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Technische Hilfeleistung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864001"/>
            <a:ext cx="8845550" cy="887042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 b="1" dirty="0">
                <a:latin typeface="+mj-lt"/>
              </a:rPr>
              <a:t>Sichern gegen fließenden Verkehr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de-DE" sz="2000" b="1" dirty="0">
                <a:latin typeface="+mj-lt"/>
              </a:rPr>
              <a:t>gemäß Feuerwehr-Dienstvorschrift 1 (FwDV 1)</a:t>
            </a:r>
            <a:r>
              <a:rPr lang="de-DE" sz="2400" dirty="0">
                <a:latin typeface="+mj-lt"/>
              </a:rPr>
              <a:t> 	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940F532B-6D73-46A0-9978-CDB652BCADD9}" type="slidenum">
              <a:rPr lang="en-US" smtClean="0"/>
              <a:pPr>
                <a:defRPr/>
              </a:pPr>
              <a:t>7</a:t>
            </a:fld>
            <a:r>
              <a:rPr lang="en-US" dirty="0"/>
              <a:t>-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D3F9675-E8D4-456F-BAC5-CFFCF2460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399" y="6477000"/>
            <a:ext cx="6574671" cy="222250"/>
          </a:xfrm>
        </p:spPr>
        <p:txBody>
          <a:bodyPr/>
          <a:lstStyle/>
          <a:p>
            <a:pPr>
              <a:defRPr/>
            </a:pPr>
            <a:r>
              <a:rPr lang="de-DE" dirty="0"/>
              <a:t>8.3        02/2022                                                             </a:t>
            </a:r>
            <a:r>
              <a:rPr lang="de-DE" sz="1000" dirty="0"/>
              <a:t>Ausbildungsleitfaden Truppausbildung - Truppmannausbildung Teil 2</a:t>
            </a:r>
            <a:r>
              <a:rPr lang="de-DE" dirty="0"/>
              <a:t> </a:t>
            </a:r>
          </a:p>
        </p:txBody>
      </p:sp>
      <p:graphicFrame>
        <p:nvGraphicFramePr>
          <p:cNvPr id="8" name="Tabelle 8">
            <a:extLst>
              <a:ext uri="{FF2B5EF4-FFF2-40B4-BE49-F238E27FC236}">
                <a16:creationId xmlns:a16="http://schemas.microsoft.com/office/drawing/2014/main" id="{685E05A9-3D74-4CB0-A084-B00AD41818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067992"/>
              </p:ext>
            </p:extLst>
          </p:nvPr>
        </p:nvGraphicFramePr>
        <p:xfrm>
          <a:off x="708608" y="1751043"/>
          <a:ext cx="8746542" cy="4649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5514">
                  <a:extLst>
                    <a:ext uri="{9D8B030D-6E8A-4147-A177-3AD203B41FA5}">
                      <a16:colId xmlns:a16="http://schemas.microsoft.com/office/drawing/2014/main" val="875651091"/>
                    </a:ext>
                  </a:extLst>
                </a:gridCol>
                <a:gridCol w="2915514">
                  <a:extLst>
                    <a:ext uri="{9D8B030D-6E8A-4147-A177-3AD203B41FA5}">
                      <a16:colId xmlns:a16="http://schemas.microsoft.com/office/drawing/2014/main" val="995263192"/>
                    </a:ext>
                  </a:extLst>
                </a:gridCol>
                <a:gridCol w="2915514">
                  <a:extLst>
                    <a:ext uri="{9D8B030D-6E8A-4147-A177-3AD203B41FA5}">
                      <a16:colId xmlns:a16="http://schemas.microsoft.com/office/drawing/2014/main" val="1617742604"/>
                    </a:ext>
                  </a:extLst>
                </a:gridCol>
              </a:tblGrid>
              <a:tr h="4165406">
                <a:tc>
                  <a:txBody>
                    <a:bodyPr/>
                    <a:lstStyle/>
                    <a:p>
                      <a:pPr algn="r"/>
                      <a:endParaRPr lang="de-DE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/>
                      <a:endParaRPr lang="de-DE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/>
                      <a:endParaRPr lang="de-DE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r"/>
                      <a:r>
                        <a:rPr lang="de-DE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Warndreieck und Warnleuchte</a:t>
                      </a:r>
                    </a:p>
                    <a:p>
                      <a:pPr algn="r"/>
                      <a:endParaRPr lang="de-DE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/>
                      <a:r>
                        <a:rPr lang="de-DE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Warnleuchte</a:t>
                      </a:r>
                    </a:p>
                    <a:p>
                      <a:pPr algn="r"/>
                      <a:endParaRPr lang="de-DE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/>
                      <a:endParaRPr lang="de-DE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/>
                      <a:endParaRPr lang="de-DE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/>
                      <a:endParaRPr lang="de-DE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/>
                      <a:endParaRPr lang="de-DE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/>
                      <a:r>
                        <a:rPr lang="de-DE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Einsatzfahrzeug mit Fahrlicht, blauem Blinklicht, Warnblinkanlage</a:t>
                      </a:r>
                    </a:p>
                    <a:p>
                      <a:pPr algn="r"/>
                      <a:endParaRPr lang="de-DE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/>
                      <a:endParaRPr lang="de-DE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/>
                      <a:endParaRPr lang="de-DE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r"/>
                      <a:r>
                        <a:rPr lang="de-DE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Warndreieck und Warnleuchte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7274144"/>
                  </a:ext>
                </a:extLst>
              </a:tr>
              <a:tr h="48435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b="1" dirty="0">
                          <a:latin typeface="+mj-lt"/>
                        </a:rPr>
                        <a:t>Außerhalb</a:t>
                      </a:r>
                    </a:p>
                    <a:p>
                      <a:pPr algn="ctr"/>
                      <a:r>
                        <a:rPr lang="de-DE" sz="1100" b="1" dirty="0">
                          <a:latin typeface="+mj-lt"/>
                        </a:rPr>
                        <a:t> geschlossener Ortschaften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b="1" dirty="0">
                          <a:latin typeface="+mj-lt"/>
                        </a:rPr>
                        <a:t>Autobahn oder Kraftfahrstraße </a:t>
                      </a:r>
                    </a:p>
                    <a:p>
                      <a:pPr algn="ctr"/>
                      <a:r>
                        <a:rPr lang="de-DE" sz="1100" b="1" dirty="0">
                          <a:latin typeface="+mj-lt"/>
                        </a:rPr>
                        <a:t>mit Richtungsfahrbahnen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4217775"/>
                  </a:ext>
                </a:extLst>
              </a:tr>
            </a:tbl>
          </a:graphicData>
        </a:graphic>
      </p:graphicFrame>
      <p:pic>
        <p:nvPicPr>
          <p:cNvPr id="10" name="Grafik 9">
            <a:extLst>
              <a:ext uri="{FF2B5EF4-FFF2-40B4-BE49-F238E27FC236}">
                <a16:creationId xmlns:a16="http://schemas.microsoft.com/office/drawing/2014/main" id="{E01A0BC9-EC15-4A8B-B7D6-F0E47026A8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0742" y="1863340"/>
            <a:ext cx="1666191" cy="4099360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C4AE9E98-6F22-46EA-9965-8543EA5B05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4021" y="1827243"/>
            <a:ext cx="1651519" cy="4135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26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Technische Hilfeleistung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864000"/>
            <a:ext cx="8845550" cy="5316537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 b="1" dirty="0">
                <a:latin typeface="+mj-lt"/>
              </a:rPr>
              <a:t>Festlegungen für den Hilfeleistungseinsatz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de-DE" sz="2000" b="1" dirty="0">
                <a:latin typeface="+mj-lt"/>
              </a:rPr>
              <a:t>gemäß Feuerwehr-Dienstvorschrift 3 (FwDV 3)</a:t>
            </a:r>
            <a:endParaRPr lang="de-DE" sz="2000" dirty="0">
              <a:latin typeface="+mj-lt"/>
            </a:endParaRPr>
          </a:p>
          <a:p>
            <a:pPr marL="432000" lvl="0" indent="-432000">
              <a:lnSpc>
                <a:spcPts val="32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Aufgaben in Truppmann-Funktion</a:t>
            </a:r>
          </a:p>
          <a:p>
            <a:pPr marL="432000" lvl="0" indent="-432000">
              <a:lnSpc>
                <a:spcPts val="32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Schutz- und Einsatzausrüstung</a:t>
            </a:r>
          </a:p>
          <a:p>
            <a:pPr marL="432000" lvl="0" indent="-432000">
              <a:lnSpc>
                <a:spcPts val="32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Einsatzgrundsätze</a:t>
            </a:r>
          </a:p>
          <a:p>
            <a:pPr marL="432000" lvl="0" indent="-432000">
              <a:lnSpc>
                <a:spcPts val="32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Einsatz mit Bereitstellung und ohne Bereitstellung</a:t>
            </a:r>
          </a:p>
          <a:p>
            <a:pPr marL="432000" lvl="0" indent="-432000">
              <a:lnSpc>
                <a:spcPts val="32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Einsatztätigkeiten in Truppmann-Funktion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940F532B-6D73-46A0-9978-CDB652BCADD9}" type="slidenum">
              <a:rPr lang="en-US" smtClean="0"/>
              <a:pPr>
                <a:defRPr/>
              </a:pPr>
              <a:t>8</a:t>
            </a:fld>
            <a:r>
              <a:rPr lang="en-US" dirty="0"/>
              <a:t>-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D3F9675-E8D4-456F-BAC5-CFFCF2460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399" y="6477000"/>
            <a:ext cx="6574671" cy="222250"/>
          </a:xfrm>
        </p:spPr>
        <p:txBody>
          <a:bodyPr/>
          <a:lstStyle/>
          <a:p>
            <a:pPr>
              <a:defRPr/>
            </a:pPr>
            <a:r>
              <a:rPr lang="de-DE" dirty="0"/>
              <a:t>8.3        02/2022                                                             </a:t>
            </a:r>
            <a:r>
              <a:rPr lang="de-DE" sz="1000" dirty="0"/>
              <a:t>Ausbildungsleitfaden Truppausbildung - Truppmannausbildung Teil 2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018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Technische Hilfeleistung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864000"/>
            <a:ext cx="8963608" cy="5508808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 b="1" dirty="0">
                <a:latin typeface="+mj-lt"/>
              </a:rPr>
              <a:t>Aufgaben in Truppmann-Funktion</a:t>
            </a:r>
            <a:endParaRPr lang="de-DE" sz="3200" dirty="0">
              <a:latin typeface="+mj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 dirty="0">
                <a:latin typeface="+mj-lt"/>
              </a:rPr>
              <a:t>   </a:t>
            </a:r>
          </a:p>
          <a:p>
            <a:pPr marL="432000" lvl="0" indent="-432000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Der </a:t>
            </a:r>
            <a:r>
              <a:rPr lang="de-DE" sz="2400" b="1" dirty="0">
                <a:latin typeface="+mj-lt"/>
              </a:rPr>
              <a:t>Melder</a:t>
            </a:r>
          </a:p>
          <a:p>
            <a:pPr marL="612000" lvl="0" indent="-180000">
              <a:lnSpc>
                <a:spcPts val="26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e-DE" sz="2000" dirty="0">
                <a:latin typeface="+mj-lt"/>
              </a:rPr>
              <a:t>übernimmt befohlene Aufgaben, zum Beispiel</a:t>
            </a:r>
          </a:p>
          <a:p>
            <a:pPr marL="612000" lvl="0" indent="-180000">
              <a:lnSpc>
                <a:spcPts val="26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sz="2000" dirty="0">
                <a:latin typeface="+mj-lt"/>
              </a:rPr>
              <a:t>bei der Lagefeststellung, beim In-Stellung-Bringen der Einsatzmittel, beim Betreuen von Personen und/oder bei der Informationsübertragung.</a:t>
            </a:r>
          </a:p>
          <a:p>
            <a:pPr marL="432000" lvl="0" indent="-432000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Der </a:t>
            </a:r>
            <a:r>
              <a:rPr lang="de-DE" sz="2400" b="1" dirty="0">
                <a:latin typeface="+mj-lt"/>
              </a:rPr>
              <a:t>Angriffstrupp</a:t>
            </a:r>
          </a:p>
          <a:p>
            <a:pPr marL="648000" lvl="0" indent="-216000">
              <a:lnSpc>
                <a:spcPts val="26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e-DE" sz="2000" dirty="0">
                <a:latin typeface="+mj-lt"/>
              </a:rPr>
              <a:t>rettet, </a:t>
            </a:r>
          </a:p>
          <a:p>
            <a:pPr marL="648000" lvl="0" indent="-216000">
              <a:lnSpc>
                <a:spcPts val="26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führt bis zur Übergabe an den Rettungsdienst die Erstversorgung betroffener Personen (mindestens Erste Hilfe) durch,</a:t>
            </a:r>
          </a:p>
          <a:p>
            <a:pPr marL="648000" lvl="0" indent="-216000">
              <a:lnSpc>
                <a:spcPts val="26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e-DE" sz="2000" dirty="0">
                <a:latin typeface="+mj-lt"/>
              </a:rPr>
              <a:t>leistet die technische Hilfe</a:t>
            </a:r>
          </a:p>
          <a:p>
            <a:pPr marL="648000" lvl="0" indent="-216000">
              <a:lnSpc>
                <a:spcPts val="26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e-DE" sz="2000" dirty="0">
                <a:latin typeface="+mj-lt"/>
              </a:rPr>
              <a:t>und nimmt die hierfür erforderlichen Einsatzmittel selbst vor, sofern kein Schlauchtrupp zur Unterstützung zur Verfügung steht.</a:t>
            </a:r>
            <a:endParaRPr lang="de-DE" sz="20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940F532B-6D73-46A0-9978-CDB652BCADD9}" type="slidenum">
              <a:rPr lang="en-US" smtClean="0"/>
              <a:pPr>
                <a:defRPr/>
              </a:pPr>
              <a:t>9</a:t>
            </a:fld>
            <a:r>
              <a:rPr lang="en-US" dirty="0"/>
              <a:t>-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D3F9675-E8D4-456F-BAC5-CFFCF2460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399" y="6477000"/>
            <a:ext cx="6574671" cy="222250"/>
          </a:xfrm>
        </p:spPr>
        <p:txBody>
          <a:bodyPr/>
          <a:lstStyle/>
          <a:p>
            <a:pPr>
              <a:defRPr/>
            </a:pPr>
            <a:r>
              <a:rPr lang="de-DE" dirty="0"/>
              <a:t>8.3        02/2022                                                             </a:t>
            </a:r>
            <a:r>
              <a:rPr lang="de-DE" sz="1000" dirty="0"/>
              <a:t>Ausbildungsleitfaden Truppausbildung - Truppmannausbildung Teil 2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41982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hrunterlage_f_Querformat">
  <a:themeElements>
    <a:clrScheme name="Lehrunterlage_f_Querform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ehrunterlage_f_Querforma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2000" dirty="0" err="1" smtClean="0"/>
        </a:defPPr>
      </a:lstStyle>
    </a:txDef>
  </a:objectDefaults>
  <a:extraClrSchemeLst>
    <a:extraClrScheme>
      <a:clrScheme name="Lehrunterlage_f_Quer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unterlage_f_Querforma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hrunterlage_f_Querforma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unterlage_f_Querforma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unterlage_f_Querforma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unterlage_f_Querforma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unterlage_f_Querforma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Lehrunterlage_f_Querformat</Template>
  <TotalTime>0</TotalTime>
  <Words>951</Words>
  <Application>Microsoft Office PowerPoint</Application>
  <PresentationFormat>A4-Papier (210 x 297 mm)</PresentationFormat>
  <Paragraphs>187</Paragraphs>
  <Slides>17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Wingdings</vt:lpstr>
      <vt:lpstr>Lehrunterlage_f_Querformat</vt:lpstr>
      <vt:lpstr>Truppmannausbildung Teil 2    Technische Hilfeleistung</vt:lpstr>
      <vt:lpstr>Technische Hilfeleistung</vt:lpstr>
      <vt:lpstr>Technische Hilfeleistung</vt:lpstr>
      <vt:lpstr>Technische Hilfeleistung</vt:lpstr>
      <vt:lpstr>Technische Hilfeleistung</vt:lpstr>
      <vt:lpstr>Technische Hilfeleistung</vt:lpstr>
      <vt:lpstr>Technische Hilfeleistung</vt:lpstr>
      <vt:lpstr>Technische Hilfeleistung</vt:lpstr>
      <vt:lpstr>Technische Hilfeleistung</vt:lpstr>
      <vt:lpstr>Technische Hilfeleistung</vt:lpstr>
      <vt:lpstr>Technische Hilfeleistung</vt:lpstr>
      <vt:lpstr>Technische Hilfeleistung</vt:lpstr>
      <vt:lpstr>Technische Hilfeleistung</vt:lpstr>
      <vt:lpstr>Technische Hilfeleistung</vt:lpstr>
      <vt:lpstr>Technische Hilfeleistung</vt:lpstr>
      <vt:lpstr>Technische Hilfeleistung</vt:lpstr>
      <vt:lpstr>Technische Hilfeleistung</vt:lpstr>
    </vt:vector>
  </TitlesOfParts>
  <Company>Kassel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Probenahme</dc:title>
  <dc:creator>Reitz, Martin</dc:creator>
  <cp:lastModifiedBy>Kemper</cp:lastModifiedBy>
  <cp:revision>779</cp:revision>
  <cp:lastPrinted>2021-11-03T20:26:30Z</cp:lastPrinted>
  <dcterms:created xsi:type="dcterms:W3CDTF">2003-12-17T12:20:20Z</dcterms:created>
  <dcterms:modified xsi:type="dcterms:W3CDTF">2022-01-23T18:43:24Z</dcterms:modified>
</cp:coreProperties>
</file>