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4"/>
  </p:notesMasterIdLst>
  <p:handoutMasterIdLst>
    <p:handoutMasterId r:id="rId15"/>
  </p:handoutMasterIdLst>
  <p:sldIdLst>
    <p:sldId id="256" r:id="rId2"/>
    <p:sldId id="285" r:id="rId3"/>
    <p:sldId id="261" r:id="rId4"/>
    <p:sldId id="279" r:id="rId5"/>
    <p:sldId id="275" r:id="rId6"/>
    <p:sldId id="281" r:id="rId7"/>
    <p:sldId id="276" r:id="rId8"/>
    <p:sldId id="277" r:id="rId9"/>
    <p:sldId id="288" r:id="rId10"/>
    <p:sldId id="289" r:id="rId11"/>
    <p:sldId id="290" r:id="rId12"/>
    <p:sldId id="291" r:id="rId13"/>
  </p:sldIdLst>
  <p:sldSz cx="9906000" cy="6858000" type="A4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FF"/>
    <a:srgbClr val="FF9999"/>
    <a:srgbClr val="FF66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0" autoAdjust="0"/>
    <p:restoredTop sz="94660"/>
  </p:normalViewPr>
  <p:slideViewPr>
    <p:cSldViewPr>
      <p:cViewPr varScale="1">
        <p:scale>
          <a:sx n="69" d="100"/>
          <a:sy n="69" d="100"/>
        </p:scale>
        <p:origin x="1392" y="7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6058" cy="4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443" y="2"/>
            <a:ext cx="2947144" cy="4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221"/>
            <a:ext cx="2946058" cy="4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443" y="9428221"/>
            <a:ext cx="2947144" cy="4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49AAB79B-D4EC-42B4-909F-C3C05A477BF2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6058" cy="4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443" y="2"/>
            <a:ext cx="2947144" cy="4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42" y="4715271"/>
            <a:ext cx="5438792" cy="4467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221"/>
            <a:ext cx="2946058" cy="4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443" y="9428221"/>
            <a:ext cx="2947144" cy="4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2F297205-7C3C-4A4A-9E2F-3C571264654D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268930-417B-434A-8CD6-9B232370A025}" type="slidenum">
              <a:rPr lang="de-DE"/>
              <a:pPr/>
              <a:t>2</a:t>
            </a:fld>
            <a:endParaRPr lang="de-DE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647" y="4715271"/>
            <a:ext cx="4984382" cy="446722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268930-417B-434A-8CD6-9B232370A025}" type="slidenum">
              <a:rPr lang="de-DE"/>
              <a:pPr/>
              <a:t>11</a:t>
            </a:fld>
            <a:endParaRPr lang="de-DE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647" y="4715271"/>
            <a:ext cx="4984382" cy="446722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268930-417B-434A-8CD6-9B232370A025}" type="slidenum">
              <a:rPr lang="de-DE"/>
              <a:pPr/>
              <a:t>12</a:t>
            </a:fld>
            <a:endParaRPr lang="de-DE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647" y="4715271"/>
            <a:ext cx="4984382" cy="446722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268930-417B-434A-8CD6-9B232370A025}" type="slidenum">
              <a:rPr lang="de-DE"/>
              <a:pPr/>
              <a:t>3</a:t>
            </a:fld>
            <a:endParaRPr lang="de-DE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647" y="4715271"/>
            <a:ext cx="4984382" cy="446722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268930-417B-434A-8CD6-9B232370A025}" type="slidenum">
              <a:rPr lang="de-DE"/>
              <a:pPr/>
              <a:t>4</a:t>
            </a:fld>
            <a:endParaRPr lang="de-DE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647" y="4715271"/>
            <a:ext cx="4984382" cy="446722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268930-417B-434A-8CD6-9B232370A025}" type="slidenum">
              <a:rPr lang="de-DE"/>
              <a:pPr/>
              <a:t>5</a:t>
            </a:fld>
            <a:endParaRPr lang="de-DE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647" y="4715271"/>
            <a:ext cx="4984382" cy="446722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268930-417B-434A-8CD6-9B232370A025}" type="slidenum">
              <a:rPr lang="de-DE"/>
              <a:pPr/>
              <a:t>6</a:t>
            </a:fld>
            <a:endParaRPr lang="de-DE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647" y="4715271"/>
            <a:ext cx="4984382" cy="446722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268930-417B-434A-8CD6-9B232370A025}" type="slidenum">
              <a:rPr lang="de-DE"/>
              <a:pPr/>
              <a:t>7</a:t>
            </a:fld>
            <a:endParaRPr lang="de-DE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647" y="4715271"/>
            <a:ext cx="4984382" cy="446722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268930-417B-434A-8CD6-9B232370A025}" type="slidenum">
              <a:rPr lang="de-DE"/>
              <a:pPr/>
              <a:t>8</a:t>
            </a:fld>
            <a:endParaRPr lang="de-DE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647" y="4715271"/>
            <a:ext cx="4984382" cy="446722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268930-417B-434A-8CD6-9B232370A025}" type="slidenum">
              <a:rPr lang="de-DE"/>
              <a:pPr/>
              <a:t>9</a:t>
            </a:fld>
            <a:endParaRPr lang="de-DE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647" y="4715271"/>
            <a:ext cx="4984382" cy="446722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268930-417B-434A-8CD6-9B232370A025}" type="slidenum">
              <a:rPr lang="de-DE"/>
              <a:pPr/>
              <a:t>10</a:t>
            </a:fld>
            <a:endParaRPr lang="de-DE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647" y="4715271"/>
            <a:ext cx="4984382" cy="446722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124200"/>
            <a:ext cx="8612188" cy="1562100"/>
          </a:xfrm>
        </p:spPr>
        <p:txBody>
          <a:bodyPr lIns="85593" tIns="42797" rIns="85593" bIns="42797"/>
          <a:lstStyle>
            <a:lvl1pPr algn="ctr">
              <a:defRPr sz="3600" b="0"/>
            </a:lvl1pPr>
          </a:lstStyle>
          <a:p>
            <a:r>
              <a:rPr lang="de-DE"/>
              <a:t>Klicken Sie, um das Titelformat zu bearbeiten</a:t>
            </a:r>
          </a:p>
        </p:txBody>
      </p:sp>
      <p:pic>
        <p:nvPicPr>
          <p:cNvPr id="5123" name="Picture 3" descr="HLF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838200"/>
            <a:ext cx="6046788" cy="2159000"/>
          </a:xfrm>
          <a:prstGeom prst="rect">
            <a:avLst/>
          </a:prstGeom>
          <a:noFill/>
        </p:spPr>
      </p:pic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685800" y="4876800"/>
            <a:ext cx="8612188" cy="9191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>
                <a:latin typeface="Arial" charset="0"/>
              </a:defRPr>
            </a:lvl1pPr>
          </a:lstStyle>
          <a:p>
            <a:r>
              <a:rPr lang="de-DE"/>
              <a:t>Klicken Sie, um das Format des Untertitel-Masters zu bearbeiten.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401E445-8649-43E3-BD9B-55391B6C3702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Aufgaben und Ziele des VB -VB f Fü- EL 13.10.08 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181850" y="228600"/>
            <a:ext cx="2228850" cy="589756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95300" y="228600"/>
            <a:ext cx="6534150" cy="5897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A608D13-3CBC-44F4-9E0F-F40FF7D4B732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Aufgaben und Ziele des VB -VB f Fü- EL 13.10.08 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05CC936-A7AC-4174-9E56-B6840CFBE367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Aufgaben und Ziele des VB -VB f Fü- EL 13.10.08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2542196-05D8-4A47-B77E-B21950649C01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Aufgaben und Ziele des VB -VB f Fü- EL 13.10.08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FAE2FC1-1B82-43E4-A6C2-9FD19A4FFF94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Aufgaben und Ziele des VB -VB f Fü- EL 13.10.08 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9B2942F-8114-4137-A4D7-4A467AF984C9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Aufgaben und Ziele des VB -VB f Fü- EL 13.10.08 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B956A8E-9EDA-4F06-AE31-3A5F080B84FB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Aufgaben und Ziele des VB -VB f Fü- EL 13.10.08 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838AF76-9773-434A-B744-E8A4A9A6D4E6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Aufgaben und Ziele des VB -VB f Fü- EL 13.10.08 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F03278D-0F22-42B2-8F61-9A9AC33E07AF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Aufgaben und Ziele des VB -VB f Fü- EL 13.10.08 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7E1D60F-4D26-4154-B3B2-CD25734BABF4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Aufgaben und Ziele des VB -VB f Fü- EL 13.10.08 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91400" y="6477000"/>
            <a:ext cx="20637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78" tIns="47890" rIns="95778" bIns="47890" numCol="1" anchor="t" anchorCtr="0" compatLnSpc="1">
            <a:prstTxWarp prst="textNoShape">
              <a:avLst/>
            </a:prstTxWarp>
          </a:bodyPr>
          <a:lstStyle>
            <a:lvl1pPr algn="r" defTabSz="957263">
              <a:defRPr sz="800">
                <a:latin typeface="+mj-lt"/>
              </a:defRPr>
            </a:lvl1pPr>
          </a:lstStyle>
          <a:p>
            <a:fld id="{1945E29F-A84B-4C86-BA64-A5CD481F6786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660400" y="577850"/>
            <a:ext cx="7429500" cy="73025"/>
          </a:xfrm>
          <a:prstGeom prst="rect">
            <a:avLst/>
          </a:prstGeom>
          <a:gradFill rotWithShape="0">
            <a:gsLst>
              <a:gs pos="0">
                <a:srgbClr val="FF0000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533400" y="6477000"/>
            <a:ext cx="891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pic>
        <p:nvPicPr>
          <p:cNvPr id="4101" name="Picture 5" descr="HLFS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94600" y="0"/>
            <a:ext cx="1778000" cy="649288"/>
          </a:xfrm>
          <a:prstGeom prst="rect">
            <a:avLst/>
          </a:prstGeom>
          <a:noFill/>
        </p:spPr>
      </p:pic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" y="6477000"/>
            <a:ext cx="2935288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422" tIns="44211" rIns="88422" bIns="44211" numCol="1" anchor="t" anchorCtr="0" compatLnSpc="1">
            <a:prstTxWarp prst="textNoShape">
              <a:avLst/>
            </a:prstTxWarp>
          </a:bodyPr>
          <a:lstStyle>
            <a:lvl1pPr defTabSz="884238">
              <a:defRPr sz="800">
                <a:latin typeface="+mj-lt"/>
              </a:defRPr>
            </a:lvl1pPr>
          </a:lstStyle>
          <a:p>
            <a:r>
              <a:rPr lang="de-DE"/>
              <a:t>Aufgaben und Ziele des VB -VB f Fü- EL 13.10.08 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28600"/>
            <a:ext cx="4800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dt="0"/>
  <p:txStyles>
    <p:titleStyle>
      <a:lvl1pPr algn="l" defTabSz="957263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957263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tx2"/>
          </a:solidFill>
          <a:latin typeface="Arial" charset="0"/>
        </a:defRPr>
      </a:lvl2pPr>
      <a:lvl3pPr algn="l" defTabSz="957263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tx2"/>
          </a:solidFill>
          <a:latin typeface="Arial" charset="0"/>
        </a:defRPr>
      </a:lvl3pPr>
      <a:lvl4pPr algn="l" defTabSz="957263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tx2"/>
          </a:solidFill>
          <a:latin typeface="Arial" charset="0"/>
        </a:defRPr>
      </a:lvl4pPr>
      <a:lvl5pPr algn="l" defTabSz="957263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tx2"/>
          </a:solidFill>
          <a:latin typeface="Arial" charset="0"/>
        </a:defRPr>
      </a:lvl5pPr>
      <a:lvl6pPr marL="457200" algn="l" defTabSz="957263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tx2"/>
          </a:solidFill>
          <a:latin typeface="Arial" charset="0"/>
        </a:defRPr>
      </a:lvl6pPr>
      <a:lvl7pPr marL="914400" algn="l" defTabSz="957263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tx2"/>
          </a:solidFill>
          <a:latin typeface="Arial" charset="0"/>
        </a:defRPr>
      </a:lvl7pPr>
      <a:lvl8pPr marL="1371600" algn="l" defTabSz="957263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tx2"/>
          </a:solidFill>
          <a:latin typeface="Arial" charset="0"/>
        </a:defRPr>
      </a:lvl8pPr>
      <a:lvl9pPr marL="1828800" algn="l" defTabSz="957263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tx2"/>
          </a:solidFill>
          <a:latin typeface="Arial" charset="0"/>
        </a:defRPr>
      </a:lvl9pPr>
    </p:titleStyle>
    <p:bodyStyle>
      <a:lvl1pPr marL="358775" indent="-358775" algn="l" defTabSz="957263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  <a:ea typeface="+mn-ea"/>
          <a:cs typeface="+mn-cs"/>
        </a:defRPr>
      </a:lvl1pPr>
      <a:lvl2pPr marL="777875" indent="-298450" algn="l" defTabSz="957263" rtl="0" eaLnBrk="0" fontAlgn="base" hangingPunct="0">
        <a:spcBef>
          <a:spcPct val="20000"/>
        </a:spcBef>
        <a:spcAft>
          <a:spcPct val="0"/>
        </a:spcAft>
        <a:buChar char="–"/>
        <a:defRPr sz="2900">
          <a:solidFill>
            <a:schemeClr val="tx1"/>
          </a:solidFill>
          <a:latin typeface="+mn-lt"/>
        </a:defRPr>
      </a:lvl2pPr>
      <a:lvl3pPr marL="1196975" indent="-239713" algn="l" defTabSz="957263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</a:defRPr>
      </a:lvl3pPr>
      <a:lvl4pPr marL="1676400" indent="-239713" algn="l" defTabSz="957263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155825" indent="-239713" algn="l" defTabSz="957263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613025" indent="-239713" algn="l" defTabSz="957263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3070225" indent="-239713" algn="l" defTabSz="957263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527425" indent="-239713" algn="l" defTabSz="957263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984625" indent="-239713" algn="l" defTabSz="957263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Feuerwehreinsätze in unterirdischen Verkehrsanlagen</a:t>
            </a:r>
            <a:endParaRPr lang="de-DE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4876800"/>
            <a:ext cx="8612188" cy="1144488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de-DE" dirty="0" smtClean="0"/>
              <a:t>Voraussetzungen von Tunnelanlagen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AE842-A86E-45C5-B220-09ED63CFCCC4}" type="slidenum">
              <a:rPr lang="en-US"/>
              <a:pPr/>
              <a:t>10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Feuerwehreinsatz im Tunnel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4800600" cy="381000"/>
          </a:xfrm>
        </p:spPr>
        <p:txBody>
          <a:bodyPr/>
          <a:lstStyle/>
          <a:p>
            <a:r>
              <a:rPr lang="de-DE" dirty="0" smtClean="0"/>
              <a:t>Baukunde Eisenbahn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576000" y="900000"/>
            <a:ext cx="8820000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Fluchtweglänge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500 m bis zum „sicheren Bereich“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Neben dem Gleis, beleuchtet und hindernisfrei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1,2 m breit; 2,2 m hoch, Handlauf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Schächte, Stollen, Verbindung zur Nachbarröhre (mit und ohne Schleuse)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Notausgang gegen Nutzung von außen gesichert und überwacht und ggf. „fernbedienbar“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Schilder mit Laufrichtung und –länge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Rettungsplätze an den Portalen mit Zufahrtsregelung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AE842-A86E-45C5-B220-09ED63CFCCC4}" type="slidenum">
              <a:rPr lang="en-US"/>
              <a:pPr/>
              <a:t>11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Feuerwehreinsatz im Tunnel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4800600" cy="381000"/>
          </a:xfrm>
        </p:spPr>
        <p:txBody>
          <a:bodyPr/>
          <a:lstStyle/>
          <a:p>
            <a:r>
              <a:rPr lang="de-DE" dirty="0" smtClean="0"/>
              <a:t>Baukunde Eisenbahn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576000" y="900000"/>
            <a:ext cx="88200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Oberleitung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Sämtliche Fahrtunnel frei zu schalten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Anzeige ob spannungsfrei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„Notfall-Erdung“ über Steuerungsmöglichkeit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Oberleitungsspannungsprüfeinrichtung (OLSP)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Elektranten hiervon nicht betroffen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Löschwasserversorgung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In 300 m Entfernung zum Notausgang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96 m</a:t>
            </a:r>
            <a:r>
              <a:rPr lang="de-DE" baseline="30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mit 800 l/min und 5 bar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Trockene Steigleitung durch Tunnel und die Verbindung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AE842-A86E-45C5-B220-09ED63CFCCC4}" type="slidenum">
              <a:rPr lang="en-US"/>
              <a:pPr/>
              <a:t>12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Feuerwehreinsatz im Tunnel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4800600" cy="381000"/>
          </a:xfrm>
        </p:spPr>
        <p:txBody>
          <a:bodyPr/>
          <a:lstStyle/>
          <a:p>
            <a:r>
              <a:rPr lang="de-DE" dirty="0" smtClean="0"/>
              <a:t>Baukunde Eisenbahn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576000" y="900000"/>
            <a:ext cx="88200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Rollpaletten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Notruffernsprecher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Gebäudefunkanlage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Notbremsüberbrückung (NBÜ)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Überwachung des Verkehrs durch Notfallleitstellen in den Betriebszentralen (Frankfurt)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Lautsprecherdurchsagen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Durch das Zugpersonal!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AE842-A86E-45C5-B220-09ED63CFCCC4}" type="slidenum">
              <a:rPr lang="en-US"/>
              <a:pPr/>
              <a:t>2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Feuerwehreinsatz im Tunnel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4800600" cy="381000"/>
          </a:xfrm>
        </p:spPr>
        <p:txBody>
          <a:bodyPr/>
          <a:lstStyle/>
          <a:p>
            <a:r>
              <a:rPr lang="de-DE" dirty="0" smtClean="0"/>
              <a:t>Problemstellungen 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576000" y="900000"/>
            <a:ext cx="88200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Selbstrettung hat erste Priorität.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Ergänzende Fremdrettung ist unverzichtbar.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Durch einen raschen Löscherfolg können Personen-, Sach- und Folgeschäden reduziert werden.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Feuerwehren müssen in den Tunnel eindringen.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Es können Eindringtiefen von mehreren hundert Metern notwendig werden.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Die Abfuhr von Rauch und Wärme ist nur schlecht möglich.</a:t>
            </a: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AE842-A86E-45C5-B220-09ED63CFCCC4}" type="slidenum">
              <a:rPr lang="en-US"/>
              <a:pPr/>
              <a:t>3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Feuerwehreinsatz im Tunnel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4800600" cy="381000"/>
          </a:xfrm>
        </p:spPr>
        <p:txBody>
          <a:bodyPr/>
          <a:lstStyle/>
          <a:p>
            <a:r>
              <a:rPr lang="de-DE" dirty="0" smtClean="0"/>
              <a:t>Baukunde Straße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576000" y="900000"/>
            <a:ext cx="8820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Querschläge im Straßentunnel (RABT 2006)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ab einer Tunnellänge &gt; 400 m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Abstände &lt; 300 m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begehbar, jeder dritte Querschlag ist befahrbar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B-Durchführung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Überflurhydrant in unmittelbarer Nähe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dienen als Rettungs- und Angriffswege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Türen überwacht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Lauflängen zu den beiden nächsten Querschlägen im Tunnel beschildert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AE842-A86E-45C5-B220-09ED63CFCCC4}" type="slidenum">
              <a:rPr lang="en-US"/>
              <a:pPr/>
              <a:t>4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Feuerwehreinsatz im Tunnel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4800600" cy="381000"/>
          </a:xfrm>
        </p:spPr>
        <p:txBody>
          <a:bodyPr/>
          <a:lstStyle/>
          <a:p>
            <a:r>
              <a:rPr lang="de-DE" dirty="0" smtClean="0"/>
              <a:t>Baukunde Straße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576000" y="900000"/>
            <a:ext cx="882000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00"/>
              </a:spcBef>
            </a:pP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Nothalte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- und Pannenbuchten</a:t>
            </a:r>
          </a:p>
          <a:p>
            <a:pPr lvl="1">
              <a:spcBef>
                <a:spcPts val="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ab einer Tunnellänge &gt; 600 m, in Abständen &lt; 600 m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Notgehwege</a:t>
            </a:r>
          </a:p>
          <a:p>
            <a:pPr lvl="1">
              <a:spcBef>
                <a:spcPts val="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beidseitig der Fahrbahn, 1 m breit, Hochborde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Zufahrten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Anschlussstellen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Betriebswege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Mittelstreifenüberfahrten</a:t>
            </a:r>
          </a:p>
        </p:txBody>
      </p:sp>
      <p:pic>
        <p:nvPicPr>
          <p:cNvPr id="9" name="Grafik 8" descr="DSC_003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8984" y="3042776"/>
            <a:ext cx="4664968" cy="31228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AE842-A86E-45C5-B220-09ED63CFCCC4}" type="slidenum">
              <a:rPr lang="en-US"/>
              <a:pPr/>
              <a:t>5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Feuerwehreinsatz im Tunnel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4800600" cy="381000"/>
          </a:xfrm>
        </p:spPr>
        <p:txBody>
          <a:bodyPr/>
          <a:lstStyle/>
          <a:p>
            <a:r>
              <a:rPr lang="de-DE" dirty="0" smtClean="0"/>
              <a:t>Baukunde Straße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576000" y="900000"/>
            <a:ext cx="8820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Notrufstationen</a:t>
            </a:r>
          </a:p>
          <a:p>
            <a:pPr marL="717550" lvl="1" indent="-260350">
              <a:spcBef>
                <a:spcPts val="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Abstände ca. 150 m</a:t>
            </a:r>
          </a:p>
          <a:p>
            <a:pPr marL="717550" lvl="1" indent="-260350">
              <a:spcBef>
                <a:spcPts val="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Türen überwacht</a:t>
            </a:r>
          </a:p>
          <a:p>
            <a:pPr marL="717550" lvl="1" indent="-260350">
              <a:spcBef>
                <a:spcPts val="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Elektranten</a:t>
            </a:r>
          </a:p>
        </p:txBody>
      </p:sp>
      <p:pic>
        <p:nvPicPr>
          <p:cNvPr id="9" name="Grafik 8" descr="DSC_00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40632" y="2780928"/>
            <a:ext cx="2223438" cy="3321432"/>
          </a:xfrm>
          <a:prstGeom prst="rect">
            <a:avLst/>
          </a:prstGeom>
        </p:spPr>
      </p:pic>
      <p:pic>
        <p:nvPicPr>
          <p:cNvPr id="10" name="Grafik 9" descr="DSC_001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08984" y="836712"/>
            <a:ext cx="3548743" cy="53012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AE842-A86E-45C5-B220-09ED63CFCCC4}" type="slidenum">
              <a:rPr lang="en-US"/>
              <a:pPr/>
              <a:t>6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Feuerwehreinsatz im Tunnel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4800600" cy="381000"/>
          </a:xfrm>
        </p:spPr>
        <p:txBody>
          <a:bodyPr/>
          <a:lstStyle/>
          <a:p>
            <a:r>
              <a:rPr lang="de-DE" dirty="0" smtClean="0"/>
              <a:t>Baukunde Straße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576000" y="900000"/>
            <a:ext cx="882000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Videoüberwachung</a:t>
            </a:r>
          </a:p>
          <a:p>
            <a:pPr lvl="1">
              <a:spcBef>
                <a:spcPts val="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lückenlos, Übertragung zur Tunnelleitzentrale, automatische Schaltung bei Nutzung der Sicherheitstechnik oder ungewöhnlichen Verkehrsereignissen, Aufzeichnung mit Zugriff im Betriebsgebäude und in der Tunnelleitzentrale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Tunnelfunk</a:t>
            </a:r>
          </a:p>
          <a:p>
            <a:pPr lvl="1">
              <a:spcBef>
                <a:spcPts val="0"/>
              </a:spcBef>
            </a:pPr>
            <a:r>
              <a:rPr lang="de-DE" dirty="0" err="1" smtClean="0">
                <a:latin typeface="Arial" pitchFamily="34" charset="0"/>
                <a:cs typeface="Arial" pitchFamily="34" charset="0"/>
              </a:rPr>
              <a:t>Leckkabel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, analoge 2 m - und 4 m - Kanäle, </a:t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 smtClean="0">
                <a:latin typeface="Arial" pitchFamily="34" charset="0"/>
                <a:cs typeface="Arial" pitchFamily="34" charset="0"/>
              </a:rPr>
              <a:t>2 DMO Gruppen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Lautsprecheranlage</a:t>
            </a:r>
          </a:p>
          <a:p>
            <a:pPr lvl="1">
              <a:spcBef>
                <a:spcPts val="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gespeicherte oder direkte Durchsagen möglich, Bedienung vom Betriebsgebäude oder der Tunnelleitzentrale möglich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AE842-A86E-45C5-B220-09ED63CFCCC4}" type="slidenum">
              <a:rPr lang="en-US"/>
              <a:pPr/>
              <a:t>7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Feuerwehreinsatz im Tunnel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4800600" cy="381000"/>
          </a:xfrm>
        </p:spPr>
        <p:txBody>
          <a:bodyPr/>
          <a:lstStyle/>
          <a:p>
            <a:r>
              <a:rPr lang="de-DE" dirty="0" smtClean="0"/>
              <a:t>Baukunde Straße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576000" y="900000"/>
            <a:ext cx="88200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Brandmeldeanlage</a:t>
            </a:r>
          </a:p>
          <a:p>
            <a:pPr lvl="1">
              <a:spcBef>
                <a:spcPts val="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Tunnellänge &gt; 400 m, Lokalisierung auf 50 m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Feuerlöscheinrichtungen</a:t>
            </a:r>
          </a:p>
          <a:p>
            <a:pPr lvl="1">
              <a:spcBef>
                <a:spcPts val="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Feuerlöscher in Notrufstationen,</a:t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 smtClean="0">
                <a:latin typeface="Arial" pitchFamily="34" charset="0"/>
                <a:cs typeface="Arial" pitchFamily="34" charset="0"/>
              </a:rPr>
              <a:t>in Tunneln &gt; 400 m ÜH neben jedem Querschlag und alle 150 m (1200 l/min, 6-10 bar, 72 m</a:t>
            </a:r>
            <a:r>
              <a:rPr lang="de-DE" baseline="30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Lüftung</a:t>
            </a:r>
          </a:p>
          <a:p>
            <a:pPr lvl="1">
              <a:spcBef>
                <a:spcPts val="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&lt; 600 m → natürliche Lüftung</a:t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 smtClean="0">
                <a:latin typeface="Arial" pitchFamily="34" charset="0"/>
                <a:cs typeface="Arial" pitchFamily="34" charset="0"/>
              </a:rPr>
              <a:t>600 m bis 3000 m mechanische Lüftung (Radialventilatoren)</a:t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 smtClean="0">
                <a:latin typeface="Arial" pitchFamily="34" charset="0"/>
                <a:cs typeface="Arial" pitchFamily="34" charset="0"/>
              </a:rPr>
              <a:t>ab 3000 m mechanische Lüftung mit Punktabsaugung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Blocknummerierung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AE842-A86E-45C5-B220-09ED63CFCCC4}" type="slidenum">
              <a:rPr lang="en-US"/>
              <a:pPr/>
              <a:t>8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Feuerwehreinsatz im Tunnel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4800600" cy="381000"/>
          </a:xfrm>
        </p:spPr>
        <p:txBody>
          <a:bodyPr/>
          <a:lstStyle/>
          <a:p>
            <a:r>
              <a:rPr lang="de-DE" dirty="0" smtClean="0"/>
              <a:t>Baukunde Straße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576000" y="900000"/>
            <a:ext cx="88200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verkehrstechnische Einrichtungen</a:t>
            </a:r>
          </a:p>
          <a:p>
            <a:pPr lvl="1">
              <a:spcBef>
                <a:spcPts val="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Sperrschranke, verkehrslenkende Wechselverkehrszeichen (Tunnelleitzentrale / Notbedientableau)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Betriebsgebäude</a:t>
            </a:r>
          </a:p>
          <a:p>
            <a:pPr lvl="1">
              <a:spcBef>
                <a:spcPts val="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Unterbringung der zentralen Anlagen und Warte des / der  jeweiligen Tunnel, Zugang mittels BMA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Entwässerung</a:t>
            </a:r>
          </a:p>
          <a:p>
            <a:pPr lvl="1">
              <a:spcBef>
                <a:spcPts val="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Schlitzrinne mit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siphonierter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Ableitung zu 102 m</a:t>
            </a:r>
            <a:r>
              <a:rPr lang="de-DE" baseline="30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Becken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Energieversorgung</a:t>
            </a:r>
          </a:p>
          <a:p>
            <a:pPr lvl="1">
              <a:spcBef>
                <a:spcPts val="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Einspeisung über zwei unabhängige Netze, USV für die wichtigsten sicherheitstechnischen Anlagen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AE842-A86E-45C5-B220-09ED63CFCCC4}" type="slidenum">
              <a:rPr lang="en-US"/>
              <a:pPr/>
              <a:t>9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Feuerwehreinsatz im Tunnel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4800600" cy="381000"/>
          </a:xfrm>
        </p:spPr>
        <p:txBody>
          <a:bodyPr/>
          <a:lstStyle/>
          <a:p>
            <a:r>
              <a:rPr lang="de-DE" dirty="0" smtClean="0"/>
              <a:t>Baukunde Eisenbahn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576000" y="900000"/>
            <a:ext cx="8820000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Kategorien von Eisenbahntunnel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Tunnel 500 m bis 1.000 m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Lange Tunnel 1.000 m bis 15.000 m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Sehr lange Tunnel über 15.000 m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Über 1.000 m Begegnungsverbot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Funktionserhalt 90 Minuten (prinzipiell)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für Notbeleuchtung, Kommunikation, Energieversorgung, Entriegelung der geländeseitigen Türen der Notausgänge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Längsneigung nur in einer Richtung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Keine „Dach- oder Wannenbildung“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hrunterlage_f_Querformat">
  <a:themeElements>
    <a:clrScheme name="Lehrunterlage_f_Querforma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ehrunterlage_f_Querformat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spcBef>
            <a:spcPts val="800"/>
          </a:spcBef>
          <a:defRPr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>
    <a:extraClrScheme>
      <a:clrScheme name="Lehrunterlage_f_Querforma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hrunterlage_f_Querforma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hrunterlage_f_Querforma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hrunterlage_f_Querforma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hrunterlage_f_Querforma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hrunterlage_f_Querforma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hrunterlage_f_Querforma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Lehrunterlage_f_Querformat</Template>
  <TotalTime>0</TotalTime>
  <Words>576</Words>
  <Application>Microsoft Office PowerPoint</Application>
  <PresentationFormat>A4-Papier (210 x 297 mm)</PresentationFormat>
  <Paragraphs>128</Paragraphs>
  <Slides>12</Slides>
  <Notes>11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5" baseType="lpstr">
      <vt:lpstr>Arial</vt:lpstr>
      <vt:lpstr>Times New Roman</vt:lpstr>
      <vt:lpstr>Lehrunterlage_f_Querformat</vt:lpstr>
      <vt:lpstr>Feuerwehreinsätze in unterirdischen Verkehrsanlagen</vt:lpstr>
      <vt:lpstr>Problemstellungen </vt:lpstr>
      <vt:lpstr>Baukunde Straße</vt:lpstr>
      <vt:lpstr>Baukunde Straße</vt:lpstr>
      <vt:lpstr>Baukunde Straße</vt:lpstr>
      <vt:lpstr>Baukunde Straße</vt:lpstr>
      <vt:lpstr>Baukunde Straße</vt:lpstr>
      <vt:lpstr>Baukunde Straße</vt:lpstr>
      <vt:lpstr>Baukunde Eisenbahn</vt:lpstr>
      <vt:lpstr>Baukunde Eisenbahn</vt:lpstr>
      <vt:lpstr>Baukunde Eisenbahn</vt:lpstr>
      <vt:lpstr>Baukunde Eisenbahn</vt:lpstr>
    </vt:vector>
  </TitlesOfParts>
  <Company>Kassel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Aufgaben und Ziele des Vorbeugenden Brandschutzes</dc:title>
  <cp:revision>123</cp:revision>
  <dcterms:created xsi:type="dcterms:W3CDTF">2003-09-11T11:23:38Z</dcterms:created>
  <dcterms:modified xsi:type="dcterms:W3CDTF">2023-11-29T08:29:47Z</dcterms:modified>
</cp:coreProperties>
</file>