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0" r:id="rId4"/>
    <p:sldId id="266" r:id="rId5"/>
    <p:sldId id="272" r:id="rId6"/>
    <p:sldId id="269" r:id="rId7"/>
    <p:sldId id="267" r:id="rId8"/>
    <p:sldId id="268" r:id="rId9"/>
    <p:sldId id="263" r:id="rId10"/>
    <p:sldId id="264" r:id="rId11"/>
    <p:sldId id="274" r:id="rId12"/>
  </p:sldIdLst>
  <p:sldSz cx="9906000" cy="6858000" type="A4"/>
  <p:notesSz cx="9926638" cy="679767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FF"/>
    <a:srgbClr val="FF99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>
        <p:scale>
          <a:sx n="93" d="100"/>
          <a:sy n="93" d="100"/>
        </p:scale>
        <p:origin x="-240" y="-22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1"/>
            <a:ext cx="4303711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1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9AAB79B-D4EC-42B4-909F-C3C05A477BF2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1"/>
            <a:ext cx="4303711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7"/>
            <a:ext cx="794226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1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F297205-7C3C-4A4A-9E2F-3C571264654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2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11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3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4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5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6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7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8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9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10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6" y="3228977"/>
            <a:ext cx="7278688" cy="3059113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8612188" cy="1562100"/>
          </a:xfrm>
        </p:spPr>
        <p:txBody>
          <a:bodyPr lIns="85593" tIns="42797" rIns="85593" bIns="42797"/>
          <a:lstStyle>
            <a:lvl1pPr algn="ctr">
              <a:defRPr sz="3600" b="0"/>
            </a:lvl1pPr>
          </a:lstStyle>
          <a:p>
            <a:r>
              <a:rPr lang="de-DE"/>
              <a:t>Klicken Sie, um das Titelformat zu bearbeiten</a:t>
            </a:r>
          </a:p>
        </p:txBody>
      </p:sp>
      <p:pic>
        <p:nvPicPr>
          <p:cNvPr id="5123" name="Picture 3" descr="HL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6046788" cy="21590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4876800"/>
            <a:ext cx="8612188" cy="919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>
                <a:latin typeface="Arial" charset="0"/>
              </a:defRPr>
            </a:lvl1pPr>
          </a:lstStyle>
          <a:p>
            <a:r>
              <a:rPr lang="de-DE"/>
              <a:t>Klicken Sie, um das Format des Untertitel-Masters zu bearbeiten.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01E445-8649-43E3-BD9B-55391B6C370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28600"/>
            <a:ext cx="222885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28600"/>
            <a:ext cx="653415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608D13-3CBC-44F4-9E0F-F40FF7D4B73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5CC936-A7AC-4174-9E56-B6840CFBE367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542196-05D8-4A47-B77E-B21950649C01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AE2FC1-1B82-43E4-A6C2-9FD19A4FFF9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B2942F-8114-4137-A4D7-4A467AF984C9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956A8E-9EDA-4F06-AE31-3A5F080B84FB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38AF76-9773-434A-B744-E8A4A9A6D4E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03278D-0F22-42B2-8F61-9A9AC33E07AF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E1D60F-4D26-4154-B3B2-CD25734BABF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77000"/>
            <a:ext cx="20637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8" tIns="47890" rIns="95778" bIns="47890" numCol="1" anchor="t" anchorCtr="0" compatLnSpc="1">
            <a:prstTxWarp prst="textNoShape">
              <a:avLst/>
            </a:prstTxWarp>
          </a:bodyPr>
          <a:lstStyle>
            <a:lvl1pPr algn="r" defTabSz="957263">
              <a:defRPr sz="800">
                <a:latin typeface="+mj-lt"/>
              </a:defRPr>
            </a:lvl1pPr>
          </a:lstStyle>
          <a:p>
            <a:fld id="{1945E29F-A84B-4C86-BA64-A5CD481F678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60400" y="577850"/>
            <a:ext cx="7429500" cy="7302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64770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4101" name="Picture 5" descr="HLF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4600" y="0"/>
            <a:ext cx="1778000" cy="649288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77000"/>
            <a:ext cx="29352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422" tIns="44211" rIns="88422" bIns="44211" numCol="1" anchor="t" anchorCtr="0" compatLnSpc="1">
            <a:prstTxWarp prst="textNoShape">
              <a:avLst/>
            </a:prstTxWarp>
          </a:bodyPr>
          <a:lstStyle>
            <a:lvl1pPr defTabSz="884238">
              <a:defRPr sz="800">
                <a:latin typeface="+mj-lt"/>
              </a:defRPr>
            </a:lvl1pPr>
          </a:lstStyle>
          <a:p>
            <a:r>
              <a:rPr lang="de-DE"/>
              <a:t>Aufgaben und Ziele des VB -VB f Fü- EL 13.10.08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5pPr>
      <a:lvl6pPr marL="4572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6pPr>
      <a:lvl7pPr marL="9144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7pPr>
      <a:lvl8pPr marL="13716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8pPr>
      <a:lvl9pPr marL="18288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30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02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274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46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m-Skizze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Lage-%20und%20Einsatz&#252;bersicht.ppt" TargetMode="External"/><Relationship Id="rId4" Type="http://schemas.openxmlformats.org/officeDocument/2006/relationships/hyperlink" Target="Lageskizze.pp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Feuerwehreinsätze in unterirdischen Verkehrsanlagen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76800"/>
            <a:ext cx="8612188" cy="1144488"/>
          </a:xfrm>
        </p:spPr>
        <p:txBody>
          <a:bodyPr/>
          <a:lstStyle/>
          <a:p>
            <a:r>
              <a:rPr lang="de-DE" dirty="0" smtClean="0"/>
              <a:t>Ablauf eines Einsatzes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10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991472" cy="381000"/>
          </a:xfrm>
        </p:spPr>
        <p:txBody>
          <a:bodyPr/>
          <a:lstStyle/>
          <a:p>
            <a:r>
              <a:rPr lang="de-DE" dirty="0" smtClean="0"/>
              <a:t>Aufgaben EA „Portal XXX“ – </a:t>
            </a:r>
            <a:r>
              <a:rPr lang="de-DE" dirty="0" err="1" smtClean="0">
                <a:solidFill>
                  <a:srgbClr val="FF0000"/>
                </a:solidFill>
              </a:rPr>
              <a:t>Abström</a:t>
            </a:r>
            <a:r>
              <a:rPr lang="de-DE" dirty="0" smtClean="0">
                <a:solidFill>
                  <a:srgbClr val="FF0000"/>
                </a:solidFill>
              </a:rPr>
              <a:t>- / Ausgangsseite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Aufbau einer Patientenablage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Sichtung und Registrierung der geretteten Personen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Organisation des Transportes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Bereitstellung von Feuerwehrkräften zur Unterstützung im EA „Innen“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Von hier fahren, auf Anforderung der TEL, weitere Einsatzkräfte in die schadenfreie Röhre zur Ablösung oder zu weiteren Querschlägen.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Versorgung der Personen, die im Rahmen der Selbstrettung den Tunnel auf der Abströmseite verlassen haben.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</a:t>
            </a:r>
            <a:r>
              <a:rPr lang="de-DE" dirty="0" smtClean="0">
                <a:solidFill>
                  <a:srgbClr val="FF0000"/>
                </a:solidFill>
              </a:rPr>
              <a:t>TEL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de-DE" sz="2800" b="1" dirty="0" smtClean="0">
                <a:latin typeface="Arial" pitchFamily="34" charset="0"/>
                <a:cs typeface="Arial" pitchFamily="34" charset="0"/>
              </a:rPr>
              <a:t>Aufgaben der Technischen Einsatzleitung</a:t>
            </a:r>
          </a:p>
          <a:p>
            <a:pPr algn="ctr">
              <a:spcBef>
                <a:spcPts val="600"/>
              </a:spcBef>
            </a:pP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Zweite Phase 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60512" y="1988840"/>
            <a:ext cx="88200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FwDV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100 (operativ-taktische Maßnahmen)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Standort Betriebsgebäude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Leitung des Einsatzes - Führungsmittel ELW 2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Organisation und Nachführung weiterer Kräfte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Gewährleistung der Zusammenarbeit aller Behörden und Organisationen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Veranlassung administrativ-organisatorischer Maßnahmen </a:t>
            </a:r>
            <a:r>
              <a:rPr lang="de-DE" sz="2200" dirty="0" smtClean="0">
                <a:latin typeface="Arial" pitchFamily="34" charset="0"/>
                <a:cs typeface="Arial" pitchFamily="34" charset="0"/>
              </a:rPr>
              <a:t>(Presse- und Medienarbeit, Betreuung Angehöriger, …)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bei den Aufgabenträgern </a:t>
            </a:r>
            <a:r>
              <a:rPr lang="de-DE" sz="2200" dirty="0" smtClean="0">
                <a:latin typeface="Arial" pitchFamily="34" charset="0"/>
                <a:cs typeface="Arial" pitchFamily="34" charset="0"/>
              </a:rPr>
              <a:t>(Gemeinde, Landkreis)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einer Tunnelzentrale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Notrufweiterleitung an die zentrale Leitstelle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Schalthandlungen nach vorbereiteter Alarm- und Gefahrenabwehrplanung an der Sicherheits- und Verkehrsleittechnik, ggf. Sprachdurchsagen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Weitere Überwachung des Tunnels über Video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Übermittlung relevanter Informationen an die anrückenden Kräfte</a:t>
            </a:r>
          </a:p>
          <a:p>
            <a:pPr marL="914400" lvl="1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Welche Röhre, welcher Abschnitt ist betroffen</a:t>
            </a:r>
          </a:p>
          <a:p>
            <a:pPr marL="914400" lvl="1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Anzahl und Art der beteiligten Fahrzeuge</a:t>
            </a:r>
          </a:p>
          <a:p>
            <a:pPr marL="914400" lvl="1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Verhalten der Personen im Tunnel</a:t>
            </a:r>
          </a:p>
          <a:p>
            <a:pPr marL="914400" lvl="1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Strömungsrichtung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3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Anfahrt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Die alarmierten Feuerwehren fahren die festgelegten Anfahrtswege zu den Portalen und weiteren Zugängen.</a:t>
            </a:r>
          </a:p>
          <a:p>
            <a:pPr marL="717550" lvl="1" indent="-4763">
              <a:spcBef>
                <a:spcPts val="600"/>
              </a:spcBef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de-DE" sz="2200" dirty="0" err="1" smtClean="0">
                <a:latin typeface="Arial" pitchFamily="34" charset="0"/>
                <a:cs typeface="Arial" pitchFamily="34" charset="0"/>
              </a:rPr>
              <a:t>Einbahnstrassenregelung</a:t>
            </a:r>
            <a:r>
              <a:rPr lang="de-DE" sz="2200" dirty="0" smtClean="0">
                <a:latin typeface="Arial" pitchFamily="34" charset="0"/>
                <a:cs typeface="Arial" pitchFamily="34" charset="0"/>
              </a:rPr>
              <a:t>, Rettungsplätze, Gegenverkehr, Mittelstreifenüberfahrt,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Die Einsatzleitung obliegt dem Einsatzleiter der örtlich zuständigen Feuerwehr.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Nach Eintreffen erfolgt Erkundung.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de-DE" sz="2200" dirty="0" smtClean="0">
                <a:latin typeface="Arial" pitchFamily="34" charset="0"/>
                <a:cs typeface="Arial" pitchFamily="34" charset="0"/>
              </a:rPr>
              <a:t>Strömungsrichtung, Personen, betroffene Röhre,     	Einsatzkräfte, Informationen Leitstelle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Einsatzabschnitte bilden: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sz="2200" dirty="0" smtClean="0">
                <a:latin typeface="Arial" pitchFamily="34" charset="0"/>
                <a:cs typeface="Arial" pitchFamily="34" charset="0"/>
              </a:rPr>
              <a:t>	z.B.: EA „Portal West“, EA „Innen“, EA „Portal Ost“, 	Bereitstellungsraum, Behandlungsplatz,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Einsatzplanung / -vorbereitung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4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Einheitliche Alarmpläne (Stichworte, Einsatzmittel, Tagesalarmsicherheit, …)</a:t>
            </a:r>
          </a:p>
          <a:p>
            <a:pPr marL="457200" indent="-457200">
              <a:spcBef>
                <a:spcPts val="24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Festlegung von Anfahrtswegen (Portale, Betriebsgebäude)</a:t>
            </a:r>
          </a:p>
          <a:p>
            <a:pPr marL="457200" indent="-457200">
              <a:spcBef>
                <a:spcPts val="24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Festlegung der Führungsstruktur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Fm-Skizze.ppt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4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Festlegung von Einsatzräumen (Anfahrt, Standort TEL, Bereitstellungsplatz, …)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  <a:hlinkClick r:id="rId4" action="ppaction://hlinkpres?slideindex=1&amp;slidetitle="/>
              </a:rPr>
              <a:t>Lageskizze.ppt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24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Zusammenfügen zur einer vorbereiteten Planungsskizze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  <a:hlinkClick r:id="rId5" action="ppaction://hlinkpres?slideindex=1&amp;slidetitle="/>
              </a:rPr>
              <a:t>Lage- und Einsatzübersicht.ppt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5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</a:t>
            </a:r>
            <a:r>
              <a:rPr lang="de-DE" dirty="0" smtClean="0">
                <a:solidFill>
                  <a:srgbClr val="FF0000"/>
                </a:solidFill>
              </a:rPr>
              <a:t>TEL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de-DE" sz="2800" b="1" dirty="0" smtClean="0">
                <a:latin typeface="Arial" pitchFamily="34" charset="0"/>
                <a:cs typeface="Arial" pitchFamily="34" charset="0"/>
              </a:rPr>
              <a:t>Aufgaben der Technischen Einsatzleitung</a:t>
            </a:r>
          </a:p>
          <a:p>
            <a:pPr algn="ctr">
              <a:spcBef>
                <a:spcPts val="0"/>
              </a:spcBef>
            </a:pP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Erstphase  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272480" y="2060848"/>
            <a:ext cx="9443876" cy="3990896"/>
            <a:chOff x="272480" y="1844824"/>
            <a:chExt cx="9443876" cy="3990896"/>
          </a:xfrm>
        </p:grpSpPr>
        <p:sp>
          <p:nvSpPr>
            <p:cNvPr id="9" name="Richtungspfeil 8"/>
            <p:cNvSpPr/>
            <p:nvPr/>
          </p:nvSpPr>
          <p:spPr>
            <a:xfrm>
              <a:off x="272480" y="2562106"/>
              <a:ext cx="9004828" cy="404486"/>
            </a:xfrm>
            <a:prstGeom prst="homePlate">
              <a:avLst/>
            </a:prstGeom>
            <a:solidFill>
              <a:schemeClr val="accent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Erkundung</a:t>
              </a:r>
            </a:p>
          </p:txBody>
        </p:sp>
        <p:sp>
          <p:nvSpPr>
            <p:cNvPr id="11" name="Eingekerbter Richtungspfeil 10"/>
            <p:cNvSpPr/>
            <p:nvPr/>
          </p:nvSpPr>
          <p:spPr>
            <a:xfrm>
              <a:off x="1971278" y="4713951"/>
              <a:ext cx="6217823" cy="404486"/>
            </a:xfrm>
            <a:prstGeom prst="chevron">
              <a:avLst/>
            </a:prstGeom>
            <a:solidFill>
              <a:schemeClr val="accent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Suchen &amp; Retten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ichtungspfeil 11"/>
            <p:cNvSpPr/>
            <p:nvPr/>
          </p:nvSpPr>
          <p:spPr>
            <a:xfrm>
              <a:off x="272481" y="5431234"/>
              <a:ext cx="9443875" cy="404486"/>
            </a:xfrm>
            <a:prstGeom prst="homePlate">
              <a:avLst/>
            </a:prstGeom>
            <a:solidFill>
              <a:schemeClr val="accent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Unterstützende Maßnahmen (Wasserversorgung, Verstärkung etc.)</a:t>
              </a:r>
            </a:p>
          </p:txBody>
        </p:sp>
        <p:sp>
          <p:nvSpPr>
            <p:cNvPr id="13" name="Eingekerbter Richtungspfeil 12"/>
            <p:cNvSpPr/>
            <p:nvPr/>
          </p:nvSpPr>
          <p:spPr>
            <a:xfrm>
              <a:off x="1971278" y="3996669"/>
              <a:ext cx="4633802" cy="404486"/>
            </a:xfrm>
            <a:prstGeom prst="chevron">
              <a:avLst/>
            </a:prstGeom>
            <a:solidFill>
              <a:schemeClr val="accent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Brandbekämpfung</a:t>
              </a:r>
              <a:endParaRPr lang="de-DE" b="1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272483" y="3279388"/>
              <a:ext cx="8136901" cy="404486"/>
              <a:chOff x="1082675" y="3482361"/>
              <a:chExt cx="7180077" cy="360000"/>
            </a:xfrm>
          </p:grpSpPr>
          <p:sp>
            <p:nvSpPr>
              <p:cNvPr id="15" name="Richtungspfeil 14"/>
              <p:cNvSpPr/>
              <p:nvPr/>
            </p:nvSpPr>
            <p:spPr>
              <a:xfrm>
                <a:off x="1082675" y="3482361"/>
                <a:ext cx="1662558" cy="360000"/>
              </a:xfrm>
              <a:prstGeom prst="homePlate">
                <a:avLst/>
              </a:prstGeom>
              <a:solidFill>
                <a:schemeClr val="accent3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 smtClean="0">
                    <a:solidFill>
                      <a:schemeClr val="tx1"/>
                    </a:solidFill>
                  </a:rPr>
                  <a:t>Anfahrt</a:t>
                </a:r>
              </a:p>
            </p:txBody>
          </p:sp>
          <p:sp>
            <p:nvSpPr>
              <p:cNvPr id="16" name="Eingekerbter Richtungspfeil 15"/>
              <p:cNvSpPr/>
              <p:nvPr/>
            </p:nvSpPr>
            <p:spPr>
              <a:xfrm>
                <a:off x="2647741" y="3482361"/>
                <a:ext cx="5615011" cy="360000"/>
              </a:xfrm>
              <a:prstGeom prst="chevron">
                <a:avLst/>
              </a:prstGeom>
              <a:solidFill>
                <a:schemeClr val="accent3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 smtClean="0">
                    <a:solidFill>
                      <a:schemeClr val="tx1"/>
                    </a:solidFill>
                  </a:rPr>
                  <a:t>Strömungsrichtung feststellen / stabilisieren  </a:t>
                </a:r>
                <a:endParaRPr lang="de-DE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Richtungspfeil 16"/>
            <p:cNvSpPr/>
            <p:nvPr/>
          </p:nvSpPr>
          <p:spPr>
            <a:xfrm>
              <a:off x="272480" y="1844824"/>
              <a:ext cx="9442139" cy="404486"/>
            </a:xfrm>
            <a:prstGeom prst="homePlate">
              <a:avLst/>
            </a:prstGeom>
            <a:solidFill>
              <a:schemeClr val="accent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tx1"/>
                  </a:solidFill>
                </a:rPr>
                <a:t>Koordination mit der Gegenseite / Innen / weitere Zugänge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EA „</a:t>
            </a:r>
            <a:r>
              <a:rPr lang="de-DE" dirty="0" smtClean="0">
                <a:solidFill>
                  <a:srgbClr val="FF0000"/>
                </a:solidFill>
              </a:rPr>
              <a:t>Innen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Anfahrt in die schadenfreie Röhre bis zu dem Querschlag, der am nächsten in Anströmrichtung vor dem Ereignis liegt.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Aufteilung in drei Aufgabenbereiche: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Erkunden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Löschen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Suchen und Retten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Übermittlung der Erkundungsergebnisse an die TEL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Anforderung von Einsatzmitteln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Transportmittel für gerettete / zu rettende Personen.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Feuerwehrkräfte zur Ablösung / Ausweitung Innenangriff.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Führung und Leitung des Innenangriffes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7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EA „</a:t>
            </a:r>
            <a:r>
              <a:rPr lang="de-DE" dirty="0" smtClean="0">
                <a:solidFill>
                  <a:srgbClr val="FF0000"/>
                </a:solidFill>
              </a:rPr>
              <a:t>Innen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de-DE" b="1" u="sng" dirty="0" smtClean="0">
                <a:latin typeface="Arial" pitchFamily="34" charset="0"/>
                <a:cs typeface="Arial" pitchFamily="34" charset="0"/>
              </a:rPr>
              <a:t>Personelle Ausstattung:</a:t>
            </a:r>
          </a:p>
          <a:p>
            <a:pPr marL="357188" indent="-268288"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1 EAL, 1 Maschinist (jeweils „normaler“ PA verfügbar) außerhalb der betroffenen Röhre.</a:t>
            </a:r>
          </a:p>
          <a:p>
            <a:pPr marL="357188" indent="-268288"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3 Gruppenführer und 9 weitere Feuerwehrangehörige (jeweils 2-Flaschen-PA 300 bar)</a:t>
            </a:r>
          </a:p>
        </p:txBody>
      </p:sp>
      <p:grpSp>
        <p:nvGrpSpPr>
          <p:cNvPr id="192" name="Gruppieren 191"/>
          <p:cNvGrpSpPr/>
          <p:nvPr/>
        </p:nvGrpSpPr>
        <p:grpSpPr>
          <a:xfrm>
            <a:off x="128464" y="3284984"/>
            <a:ext cx="9505056" cy="3162614"/>
            <a:chOff x="128464" y="3284984"/>
            <a:chExt cx="9505056" cy="3162614"/>
          </a:xfrm>
        </p:grpSpPr>
        <p:grpSp>
          <p:nvGrpSpPr>
            <p:cNvPr id="38" name="Gruppieren 92"/>
            <p:cNvGrpSpPr/>
            <p:nvPr/>
          </p:nvGrpSpPr>
          <p:grpSpPr>
            <a:xfrm>
              <a:off x="413347" y="3875841"/>
              <a:ext cx="9220173" cy="702237"/>
              <a:chOff x="1106487" y="3526810"/>
              <a:chExt cx="8524873" cy="356790"/>
            </a:xfrm>
          </p:grpSpPr>
          <p:grpSp>
            <p:nvGrpSpPr>
              <p:cNvPr id="40" name="Gruppieren 94"/>
              <p:cNvGrpSpPr/>
              <p:nvPr/>
            </p:nvGrpSpPr>
            <p:grpSpPr>
              <a:xfrm>
                <a:off x="1138237" y="3571969"/>
                <a:ext cx="360000" cy="259329"/>
                <a:chOff x="1138237" y="3575937"/>
                <a:chExt cx="360000" cy="259329"/>
              </a:xfrm>
            </p:grpSpPr>
            <p:sp>
              <p:nvSpPr>
                <p:cNvPr id="54" name="Pfeil nach rechts 53"/>
                <p:cNvSpPr/>
                <p:nvPr/>
              </p:nvSpPr>
              <p:spPr>
                <a:xfrm flipH="1">
                  <a:off x="1138237" y="3575937"/>
                  <a:ext cx="360000" cy="90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55" name="Pfeil nach rechts 54"/>
                <p:cNvSpPr/>
                <p:nvPr/>
              </p:nvSpPr>
              <p:spPr>
                <a:xfrm>
                  <a:off x="1138237" y="3745266"/>
                  <a:ext cx="360000" cy="90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  <p:cxnSp>
            <p:nvCxnSpPr>
              <p:cNvPr id="41" name="Gerade Verbindung 40"/>
              <p:cNvCxnSpPr/>
              <p:nvPr/>
            </p:nvCxnSpPr>
            <p:spPr>
              <a:xfrm flipH="1" flipV="1">
                <a:off x="1138237" y="3705602"/>
                <a:ext cx="8464363" cy="6351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pieren 102"/>
              <p:cNvGrpSpPr/>
              <p:nvPr/>
            </p:nvGrpSpPr>
            <p:grpSpPr>
              <a:xfrm>
                <a:off x="1106487" y="3526810"/>
                <a:ext cx="8524873" cy="356790"/>
                <a:chOff x="1106487" y="3526809"/>
                <a:chExt cx="8524873" cy="356790"/>
              </a:xfrm>
            </p:grpSpPr>
            <p:grpSp>
              <p:nvGrpSpPr>
                <p:cNvPr id="50" name="Gruppieren 104"/>
                <p:cNvGrpSpPr/>
                <p:nvPr/>
              </p:nvGrpSpPr>
              <p:grpSpPr>
                <a:xfrm>
                  <a:off x="1106487" y="3526809"/>
                  <a:ext cx="8524873" cy="356790"/>
                  <a:chOff x="1106487" y="3526809"/>
                  <a:chExt cx="8524873" cy="356790"/>
                </a:xfrm>
              </p:grpSpPr>
              <p:sp>
                <p:nvSpPr>
                  <p:cNvPr id="52" name="Rechteck 51"/>
                  <p:cNvSpPr/>
                  <p:nvPr/>
                </p:nvSpPr>
                <p:spPr>
                  <a:xfrm rot="10800000">
                    <a:off x="1106487" y="3526810"/>
                    <a:ext cx="8524873" cy="356789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>
                  <a:xfrm rot="10800000">
                    <a:off x="2120805" y="3526809"/>
                    <a:ext cx="7510555" cy="356789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de-DE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51" name="Freihandform 50"/>
                <p:cNvSpPr/>
                <p:nvPr/>
              </p:nvSpPr>
              <p:spPr>
                <a:xfrm>
                  <a:off x="2107407" y="3527804"/>
                  <a:ext cx="192908" cy="347663"/>
                </a:xfrm>
                <a:custGeom>
                  <a:avLst/>
                  <a:gdLst>
                    <a:gd name="connsiteX0" fmla="*/ 2381 w 242890"/>
                    <a:gd name="connsiteY0" fmla="*/ 13911 h 381000"/>
                    <a:gd name="connsiteX1" fmla="*/ 157163 w 242890"/>
                    <a:gd name="connsiteY1" fmla="*/ 21055 h 381000"/>
                    <a:gd name="connsiteX2" fmla="*/ 242888 w 242890"/>
                    <a:gd name="connsiteY2" fmla="*/ 213936 h 381000"/>
                    <a:gd name="connsiteX3" fmla="*/ 154781 w 242890"/>
                    <a:gd name="connsiteY3" fmla="*/ 366336 h 381000"/>
                    <a:gd name="connsiteX4" fmla="*/ 0 w 242890"/>
                    <a:gd name="connsiteY4" fmla="*/ 366336 h 381000"/>
                    <a:gd name="connsiteX0" fmla="*/ 2381 w 242890"/>
                    <a:gd name="connsiteY0" fmla="*/ 0 h 367089"/>
                    <a:gd name="connsiteX1" fmla="*/ 157163 w 242890"/>
                    <a:gd name="connsiteY1" fmla="*/ 7144 h 367089"/>
                    <a:gd name="connsiteX2" fmla="*/ 242888 w 242890"/>
                    <a:gd name="connsiteY2" fmla="*/ 200025 h 367089"/>
                    <a:gd name="connsiteX3" fmla="*/ 154781 w 242890"/>
                    <a:gd name="connsiteY3" fmla="*/ 352425 h 367089"/>
                    <a:gd name="connsiteX4" fmla="*/ 0 w 242890"/>
                    <a:gd name="connsiteY4" fmla="*/ 352425 h 367089"/>
                    <a:gd name="connsiteX0" fmla="*/ 0 w 533497"/>
                    <a:gd name="connsiteY0" fmla="*/ 27252 h 370528"/>
                    <a:gd name="connsiteX1" fmla="*/ 447676 w 533497"/>
                    <a:gd name="connsiteY1" fmla="*/ 10583 h 370528"/>
                    <a:gd name="connsiteX2" fmla="*/ 533401 w 533497"/>
                    <a:gd name="connsiteY2" fmla="*/ 203464 h 370528"/>
                    <a:gd name="connsiteX3" fmla="*/ 445294 w 533497"/>
                    <a:gd name="connsiteY3" fmla="*/ 355864 h 370528"/>
                    <a:gd name="connsiteX4" fmla="*/ 290513 w 533497"/>
                    <a:gd name="connsiteY4" fmla="*/ 355864 h 370528"/>
                    <a:gd name="connsiteX0" fmla="*/ 0 w 547180"/>
                    <a:gd name="connsiteY0" fmla="*/ 9754 h 353030"/>
                    <a:gd name="connsiteX1" fmla="*/ 147639 w 547180"/>
                    <a:gd name="connsiteY1" fmla="*/ 16897 h 353030"/>
                    <a:gd name="connsiteX2" fmla="*/ 533401 w 547180"/>
                    <a:gd name="connsiteY2" fmla="*/ 185966 h 353030"/>
                    <a:gd name="connsiteX3" fmla="*/ 445294 w 547180"/>
                    <a:gd name="connsiteY3" fmla="*/ 338366 h 353030"/>
                    <a:gd name="connsiteX4" fmla="*/ 290513 w 547180"/>
                    <a:gd name="connsiteY4" fmla="*/ 338366 h 353030"/>
                    <a:gd name="connsiteX0" fmla="*/ 0 w 553017"/>
                    <a:gd name="connsiteY0" fmla="*/ 9754 h 362779"/>
                    <a:gd name="connsiteX1" fmla="*/ 147639 w 553017"/>
                    <a:gd name="connsiteY1" fmla="*/ 16897 h 362779"/>
                    <a:gd name="connsiteX2" fmla="*/ 533401 w 553017"/>
                    <a:gd name="connsiteY2" fmla="*/ 185966 h 362779"/>
                    <a:gd name="connsiteX3" fmla="*/ 445294 w 553017"/>
                    <a:gd name="connsiteY3" fmla="*/ 338366 h 362779"/>
                    <a:gd name="connsiteX4" fmla="*/ 7144 w 553017"/>
                    <a:gd name="connsiteY4" fmla="*/ 355035 h 362779"/>
                    <a:gd name="connsiteX0" fmla="*/ 0 w 533404"/>
                    <a:gd name="connsiteY0" fmla="*/ 9754 h 365631"/>
                    <a:gd name="connsiteX1" fmla="*/ 147639 w 533404"/>
                    <a:gd name="connsiteY1" fmla="*/ 16897 h 365631"/>
                    <a:gd name="connsiteX2" fmla="*/ 533401 w 533404"/>
                    <a:gd name="connsiteY2" fmla="*/ 185966 h 365631"/>
                    <a:gd name="connsiteX3" fmla="*/ 140494 w 533404"/>
                    <a:gd name="connsiteY3" fmla="*/ 345510 h 365631"/>
                    <a:gd name="connsiteX4" fmla="*/ 7144 w 533404"/>
                    <a:gd name="connsiteY4" fmla="*/ 355035 h 365631"/>
                    <a:gd name="connsiteX0" fmla="*/ 0 w 235765"/>
                    <a:gd name="connsiteY0" fmla="*/ 10248 h 365703"/>
                    <a:gd name="connsiteX1" fmla="*/ 147639 w 235765"/>
                    <a:gd name="connsiteY1" fmla="*/ 17391 h 365703"/>
                    <a:gd name="connsiteX2" fmla="*/ 235745 w 235765"/>
                    <a:gd name="connsiteY2" fmla="*/ 193604 h 365703"/>
                    <a:gd name="connsiteX3" fmla="*/ 140494 w 235765"/>
                    <a:gd name="connsiteY3" fmla="*/ 346004 h 365703"/>
                    <a:gd name="connsiteX4" fmla="*/ 7144 w 235765"/>
                    <a:gd name="connsiteY4" fmla="*/ 355529 h 365703"/>
                    <a:gd name="connsiteX0" fmla="*/ 0 w 235765"/>
                    <a:gd name="connsiteY0" fmla="*/ 10248 h 355529"/>
                    <a:gd name="connsiteX1" fmla="*/ 147639 w 235765"/>
                    <a:gd name="connsiteY1" fmla="*/ 17391 h 355529"/>
                    <a:gd name="connsiteX2" fmla="*/ 235745 w 235765"/>
                    <a:gd name="connsiteY2" fmla="*/ 193604 h 355529"/>
                    <a:gd name="connsiteX3" fmla="*/ 140494 w 235765"/>
                    <a:gd name="connsiteY3" fmla="*/ 346004 h 355529"/>
                    <a:gd name="connsiteX4" fmla="*/ 7144 w 235765"/>
                    <a:gd name="connsiteY4" fmla="*/ 355529 h 355529"/>
                    <a:gd name="connsiteX0" fmla="*/ 0 w 236139"/>
                    <a:gd name="connsiteY0" fmla="*/ 10248 h 357911"/>
                    <a:gd name="connsiteX1" fmla="*/ 147639 w 236139"/>
                    <a:gd name="connsiteY1" fmla="*/ 17391 h 357911"/>
                    <a:gd name="connsiteX2" fmla="*/ 235745 w 236139"/>
                    <a:gd name="connsiteY2" fmla="*/ 193604 h 357911"/>
                    <a:gd name="connsiteX3" fmla="*/ 114301 w 236139"/>
                    <a:gd name="connsiteY3" fmla="*/ 357911 h 357911"/>
                    <a:gd name="connsiteX4" fmla="*/ 7144 w 236139"/>
                    <a:gd name="connsiteY4" fmla="*/ 355529 h 357911"/>
                    <a:gd name="connsiteX0" fmla="*/ 0 w 235758"/>
                    <a:gd name="connsiteY0" fmla="*/ 13275 h 360938"/>
                    <a:gd name="connsiteX1" fmla="*/ 121446 w 235758"/>
                    <a:gd name="connsiteY1" fmla="*/ 15656 h 360938"/>
                    <a:gd name="connsiteX2" fmla="*/ 235745 w 235758"/>
                    <a:gd name="connsiteY2" fmla="*/ 196631 h 360938"/>
                    <a:gd name="connsiteX3" fmla="*/ 114301 w 235758"/>
                    <a:gd name="connsiteY3" fmla="*/ 360938 h 360938"/>
                    <a:gd name="connsiteX4" fmla="*/ 7144 w 235758"/>
                    <a:gd name="connsiteY4" fmla="*/ 358556 h 360938"/>
                    <a:gd name="connsiteX0" fmla="*/ 0 w 235758"/>
                    <a:gd name="connsiteY0" fmla="*/ 0 h 347663"/>
                    <a:gd name="connsiteX1" fmla="*/ 121446 w 235758"/>
                    <a:gd name="connsiteY1" fmla="*/ 2381 h 347663"/>
                    <a:gd name="connsiteX2" fmla="*/ 235745 w 235758"/>
                    <a:gd name="connsiteY2" fmla="*/ 183356 h 347663"/>
                    <a:gd name="connsiteX3" fmla="*/ 114301 w 235758"/>
                    <a:gd name="connsiteY3" fmla="*/ 347663 h 347663"/>
                    <a:gd name="connsiteX4" fmla="*/ 7144 w 235758"/>
                    <a:gd name="connsiteY4" fmla="*/ 345281 h 347663"/>
                    <a:gd name="connsiteX0" fmla="*/ 0 w 190527"/>
                    <a:gd name="connsiteY0" fmla="*/ 10248 h 370890"/>
                    <a:gd name="connsiteX1" fmla="*/ 121446 w 190527"/>
                    <a:gd name="connsiteY1" fmla="*/ 12629 h 370890"/>
                    <a:gd name="connsiteX2" fmla="*/ 190501 w 190527"/>
                    <a:gd name="connsiteY2" fmla="*/ 174554 h 370890"/>
                    <a:gd name="connsiteX3" fmla="*/ 114301 w 190527"/>
                    <a:gd name="connsiteY3" fmla="*/ 357911 h 370890"/>
                    <a:gd name="connsiteX4" fmla="*/ 7144 w 190527"/>
                    <a:gd name="connsiteY4" fmla="*/ 355529 h 370890"/>
                    <a:gd name="connsiteX0" fmla="*/ 0 w 190527"/>
                    <a:gd name="connsiteY0" fmla="*/ 10248 h 357911"/>
                    <a:gd name="connsiteX1" fmla="*/ 121446 w 190527"/>
                    <a:gd name="connsiteY1" fmla="*/ 12629 h 357911"/>
                    <a:gd name="connsiteX2" fmla="*/ 190501 w 190527"/>
                    <a:gd name="connsiteY2" fmla="*/ 174554 h 357911"/>
                    <a:gd name="connsiteX3" fmla="*/ 114301 w 190527"/>
                    <a:gd name="connsiteY3" fmla="*/ 357911 h 357911"/>
                    <a:gd name="connsiteX4" fmla="*/ 7144 w 190527"/>
                    <a:gd name="connsiteY4" fmla="*/ 355529 h 357911"/>
                    <a:gd name="connsiteX0" fmla="*/ 0 w 190527"/>
                    <a:gd name="connsiteY0" fmla="*/ 0 h 347663"/>
                    <a:gd name="connsiteX1" fmla="*/ 121446 w 190527"/>
                    <a:gd name="connsiteY1" fmla="*/ 2381 h 347663"/>
                    <a:gd name="connsiteX2" fmla="*/ 190501 w 190527"/>
                    <a:gd name="connsiteY2" fmla="*/ 164306 h 347663"/>
                    <a:gd name="connsiteX3" fmla="*/ 114301 w 190527"/>
                    <a:gd name="connsiteY3" fmla="*/ 347663 h 347663"/>
                    <a:gd name="connsiteX4" fmla="*/ 7144 w 190527"/>
                    <a:gd name="connsiteY4" fmla="*/ 345281 h 347663"/>
                    <a:gd name="connsiteX0" fmla="*/ 2381 w 192908"/>
                    <a:gd name="connsiteY0" fmla="*/ 0 h 361244"/>
                    <a:gd name="connsiteX1" fmla="*/ 123827 w 192908"/>
                    <a:gd name="connsiteY1" fmla="*/ 2381 h 361244"/>
                    <a:gd name="connsiteX2" fmla="*/ 192882 w 192908"/>
                    <a:gd name="connsiteY2" fmla="*/ 164306 h 361244"/>
                    <a:gd name="connsiteX3" fmla="*/ 116682 w 192908"/>
                    <a:gd name="connsiteY3" fmla="*/ 347663 h 361244"/>
                    <a:gd name="connsiteX4" fmla="*/ 0 w 192908"/>
                    <a:gd name="connsiteY4" fmla="*/ 347662 h 361244"/>
                    <a:gd name="connsiteX0" fmla="*/ 2381 w 192908"/>
                    <a:gd name="connsiteY0" fmla="*/ 0 h 347663"/>
                    <a:gd name="connsiteX1" fmla="*/ 123827 w 192908"/>
                    <a:gd name="connsiteY1" fmla="*/ 2381 h 347663"/>
                    <a:gd name="connsiteX2" fmla="*/ 192882 w 192908"/>
                    <a:gd name="connsiteY2" fmla="*/ 164306 h 347663"/>
                    <a:gd name="connsiteX3" fmla="*/ 116682 w 192908"/>
                    <a:gd name="connsiteY3" fmla="*/ 347663 h 347663"/>
                    <a:gd name="connsiteX4" fmla="*/ 0 w 192908"/>
                    <a:gd name="connsiteY4" fmla="*/ 347662 h 34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2908" h="347663">
                      <a:moveTo>
                        <a:pt x="2381" y="0"/>
                      </a:moveTo>
                      <a:lnTo>
                        <a:pt x="123827" y="2381"/>
                      </a:lnTo>
                      <a:cubicBezTo>
                        <a:pt x="155577" y="29765"/>
                        <a:pt x="194073" y="106759"/>
                        <a:pt x="192882" y="164306"/>
                      </a:cubicBezTo>
                      <a:cubicBezTo>
                        <a:pt x="191691" y="221853"/>
                        <a:pt x="148829" y="317104"/>
                        <a:pt x="116682" y="347663"/>
                      </a:cubicBezTo>
                      <a:lnTo>
                        <a:pt x="0" y="347662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43" name="Pfeil nach rechts 42"/>
              <p:cNvSpPr/>
              <p:nvPr/>
            </p:nvSpPr>
            <p:spPr>
              <a:xfrm flipH="1">
                <a:off x="9055417" y="3575143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44" name="Pfeil nach rechts 43"/>
              <p:cNvSpPr/>
              <p:nvPr/>
            </p:nvSpPr>
            <p:spPr>
              <a:xfrm flipH="1">
                <a:off x="9055417" y="3744472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45" name="Gruppieren 99"/>
              <p:cNvGrpSpPr/>
              <p:nvPr/>
            </p:nvGrpSpPr>
            <p:grpSpPr>
              <a:xfrm>
                <a:off x="1327830" y="3575143"/>
                <a:ext cx="360000" cy="259329"/>
                <a:chOff x="1327830" y="3580591"/>
                <a:chExt cx="360000" cy="259329"/>
              </a:xfrm>
            </p:grpSpPr>
            <p:sp>
              <p:nvSpPr>
                <p:cNvPr id="46" name="Pfeil nach rechts 45"/>
                <p:cNvSpPr/>
                <p:nvPr/>
              </p:nvSpPr>
              <p:spPr>
                <a:xfrm flipH="1">
                  <a:off x="1327830" y="3580591"/>
                  <a:ext cx="360000" cy="90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47" name="Pfeil nach rechts 46"/>
                <p:cNvSpPr/>
                <p:nvPr/>
              </p:nvSpPr>
              <p:spPr>
                <a:xfrm flipH="1">
                  <a:off x="1327830" y="3749920"/>
                  <a:ext cx="360000" cy="90000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</p:grpSp>
        <p:cxnSp>
          <p:nvCxnSpPr>
            <p:cNvPr id="39" name="Gerade Verbindung 38"/>
            <p:cNvCxnSpPr/>
            <p:nvPr/>
          </p:nvCxnSpPr>
          <p:spPr>
            <a:xfrm flipH="1">
              <a:off x="128464" y="4226178"/>
              <a:ext cx="9455198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en 147"/>
            <p:cNvGrpSpPr/>
            <p:nvPr/>
          </p:nvGrpSpPr>
          <p:grpSpPr>
            <a:xfrm>
              <a:off x="447687" y="5342649"/>
              <a:ext cx="389362" cy="510414"/>
              <a:chOff x="1138237" y="3575937"/>
              <a:chExt cx="360000" cy="259329"/>
            </a:xfrm>
          </p:grpSpPr>
          <p:sp>
            <p:nvSpPr>
              <p:cNvPr id="36" name="Pfeil nach rechts 35"/>
              <p:cNvSpPr/>
              <p:nvPr/>
            </p:nvSpPr>
            <p:spPr>
              <a:xfrm flipH="1">
                <a:off x="1138237" y="3575937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7" name="Pfeil nach rechts 36"/>
              <p:cNvSpPr/>
              <p:nvPr/>
            </p:nvSpPr>
            <p:spPr>
              <a:xfrm>
                <a:off x="1138237" y="3745266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3" name="Gerade Verbindung 22"/>
            <p:cNvCxnSpPr/>
            <p:nvPr/>
          </p:nvCxnSpPr>
          <p:spPr>
            <a:xfrm flipH="1" flipV="1">
              <a:off x="447687" y="5605667"/>
              <a:ext cx="9154728" cy="1250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uppieren 155"/>
            <p:cNvGrpSpPr/>
            <p:nvPr/>
          </p:nvGrpSpPr>
          <p:grpSpPr>
            <a:xfrm>
              <a:off x="413347" y="5253765"/>
              <a:ext cx="9220173" cy="702237"/>
              <a:chOff x="1106487" y="3526809"/>
              <a:chExt cx="8524873" cy="356790"/>
            </a:xfrm>
          </p:grpSpPr>
          <p:grpSp>
            <p:nvGrpSpPr>
              <p:cNvPr id="32" name="Gruppieren 157"/>
              <p:cNvGrpSpPr/>
              <p:nvPr/>
            </p:nvGrpSpPr>
            <p:grpSpPr>
              <a:xfrm>
                <a:off x="1106487" y="3526809"/>
                <a:ext cx="8524873" cy="356790"/>
                <a:chOff x="1106487" y="3526809"/>
                <a:chExt cx="8524873" cy="356790"/>
              </a:xfrm>
            </p:grpSpPr>
            <p:sp>
              <p:nvSpPr>
                <p:cNvPr id="34" name="Rechteck 33"/>
                <p:cNvSpPr/>
                <p:nvPr/>
              </p:nvSpPr>
              <p:spPr>
                <a:xfrm rot="10800000">
                  <a:off x="1106487" y="3526810"/>
                  <a:ext cx="8524873" cy="35678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/>
                </a:p>
              </p:txBody>
            </p:sp>
            <p:sp>
              <p:nvSpPr>
                <p:cNvPr id="35" name="Rechteck 34"/>
                <p:cNvSpPr/>
                <p:nvPr/>
              </p:nvSpPr>
              <p:spPr>
                <a:xfrm rot="10800000">
                  <a:off x="2120805" y="3526809"/>
                  <a:ext cx="7510555" cy="35678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/>
                </a:p>
              </p:txBody>
            </p:sp>
          </p:grpSp>
          <p:sp>
            <p:nvSpPr>
              <p:cNvPr id="33" name="Freihandform 32"/>
              <p:cNvSpPr/>
              <p:nvPr/>
            </p:nvSpPr>
            <p:spPr>
              <a:xfrm>
                <a:off x="2107407" y="3527804"/>
                <a:ext cx="192908" cy="347663"/>
              </a:xfrm>
              <a:custGeom>
                <a:avLst/>
                <a:gdLst>
                  <a:gd name="connsiteX0" fmla="*/ 2381 w 242890"/>
                  <a:gd name="connsiteY0" fmla="*/ 13911 h 381000"/>
                  <a:gd name="connsiteX1" fmla="*/ 157163 w 242890"/>
                  <a:gd name="connsiteY1" fmla="*/ 21055 h 381000"/>
                  <a:gd name="connsiteX2" fmla="*/ 242888 w 242890"/>
                  <a:gd name="connsiteY2" fmla="*/ 213936 h 381000"/>
                  <a:gd name="connsiteX3" fmla="*/ 154781 w 242890"/>
                  <a:gd name="connsiteY3" fmla="*/ 366336 h 381000"/>
                  <a:gd name="connsiteX4" fmla="*/ 0 w 242890"/>
                  <a:gd name="connsiteY4" fmla="*/ 366336 h 381000"/>
                  <a:gd name="connsiteX0" fmla="*/ 2381 w 242890"/>
                  <a:gd name="connsiteY0" fmla="*/ 0 h 367089"/>
                  <a:gd name="connsiteX1" fmla="*/ 157163 w 242890"/>
                  <a:gd name="connsiteY1" fmla="*/ 7144 h 367089"/>
                  <a:gd name="connsiteX2" fmla="*/ 242888 w 242890"/>
                  <a:gd name="connsiteY2" fmla="*/ 200025 h 367089"/>
                  <a:gd name="connsiteX3" fmla="*/ 154781 w 242890"/>
                  <a:gd name="connsiteY3" fmla="*/ 352425 h 367089"/>
                  <a:gd name="connsiteX4" fmla="*/ 0 w 242890"/>
                  <a:gd name="connsiteY4" fmla="*/ 352425 h 367089"/>
                  <a:gd name="connsiteX0" fmla="*/ 0 w 533497"/>
                  <a:gd name="connsiteY0" fmla="*/ 27252 h 370528"/>
                  <a:gd name="connsiteX1" fmla="*/ 447676 w 533497"/>
                  <a:gd name="connsiteY1" fmla="*/ 10583 h 370528"/>
                  <a:gd name="connsiteX2" fmla="*/ 533401 w 533497"/>
                  <a:gd name="connsiteY2" fmla="*/ 203464 h 370528"/>
                  <a:gd name="connsiteX3" fmla="*/ 445294 w 533497"/>
                  <a:gd name="connsiteY3" fmla="*/ 355864 h 370528"/>
                  <a:gd name="connsiteX4" fmla="*/ 290513 w 533497"/>
                  <a:gd name="connsiteY4" fmla="*/ 355864 h 370528"/>
                  <a:gd name="connsiteX0" fmla="*/ 0 w 547180"/>
                  <a:gd name="connsiteY0" fmla="*/ 9754 h 353030"/>
                  <a:gd name="connsiteX1" fmla="*/ 147639 w 547180"/>
                  <a:gd name="connsiteY1" fmla="*/ 16897 h 353030"/>
                  <a:gd name="connsiteX2" fmla="*/ 533401 w 547180"/>
                  <a:gd name="connsiteY2" fmla="*/ 185966 h 353030"/>
                  <a:gd name="connsiteX3" fmla="*/ 445294 w 547180"/>
                  <a:gd name="connsiteY3" fmla="*/ 338366 h 353030"/>
                  <a:gd name="connsiteX4" fmla="*/ 290513 w 547180"/>
                  <a:gd name="connsiteY4" fmla="*/ 338366 h 353030"/>
                  <a:gd name="connsiteX0" fmla="*/ 0 w 553017"/>
                  <a:gd name="connsiteY0" fmla="*/ 9754 h 362779"/>
                  <a:gd name="connsiteX1" fmla="*/ 147639 w 553017"/>
                  <a:gd name="connsiteY1" fmla="*/ 16897 h 362779"/>
                  <a:gd name="connsiteX2" fmla="*/ 533401 w 553017"/>
                  <a:gd name="connsiteY2" fmla="*/ 185966 h 362779"/>
                  <a:gd name="connsiteX3" fmla="*/ 445294 w 553017"/>
                  <a:gd name="connsiteY3" fmla="*/ 338366 h 362779"/>
                  <a:gd name="connsiteX4" fmla="*/ 7144 w 553017"/>
                  <a:gd name="connsiteY4" fmla="*/ 355035 h 362779"/>
                  <a:gd name="connsiteX0" fmla="*/ 0 w 533404"/>
                  <a:gd name="connsiteY0" fmla="*/ 9754 h 365631"/>
                  <a:gd name="connsiteX1" fmla="*/ 147639 w 533404"/>
                  <a:gd name="connsiteY1" fmla="*/ 16897 h 365631"/>
                  <a:gd name="connsiteX2" fmla="*/ 533401 w 533404"/>
                  <a:gd name="connsiteY2" fmla="*/ 185966 h 365631"/>
                  <a:gd name="connsiteX3" fmla="*/ 140494 w 533404"/>
                  <a:gd name="connsiteY3" fmla="*/ 345510 h 365631"/>
                  <a:gd name="connsiteX4" fmla="*/ 7144 w 533404"/>
                  <a:gd name="connsiteY4" fmla="*/ 355035 h 365631"/>
                  <a:gd name="connsiteX0" fmla="*/ 0 w 235765"/>
                  <a:gd name="connsiteY0" fmla="*/ 10248 h 365703"/>
                  <a:gd name="connsiteX1" fmla="*/ 147639 w 235765"/>
                  <a:gd name="connsiteY1" fmla="*/ 17391 h 365703"/>
                  <a:gd name="connsiteX2" fmla="*/ 235745 w 235765"/>
                  <a:gd name="connsiteY2" fmla="*/ 193604 h 365703"/>
                  <a:gd name="connsiteX3" fmla="*/ 140494 w 235765"/>
                  <a:gd name="connsiteY3" fmla="*/ 346004 h 365703"/>
                  <a:gd name="connsiteX4" fmla="*/ 7144 w 235765"/>
                  <a:gd name="connsiteY4" fmla="*/ 355529 h 365703"/>
                  <a:gd name="connsiteX0" fmla="*/ 0 w 235765"/>
                  <a:gd name="connsiteY0" fmla="*/ 10248 h 355529"/>
                  <a:gd name="connsiteX1" fmla="*/ 147639 w 235765"/>
                  <a:gd name="connsiteY1" fmla="*/ 17391 h 355529"/>
                  <a:gd name="connsiteX2" fmla="*/ 235745 w 235765"/>
                  <a:gd name="connsiteY2" fmla="*/ 193604 h 355529"/>
                  <a:gd name="connsiteX3" fmla="*/ 140494 w 235765"/>
                  <a:gd name="connsiteY3" fmla="*/ 346004 h 355529"/>
                  <a:gd name="connsiteX4" fmla="*/ 7144 w 235765"/>
                  <a:gd name="connsiteY4" fmla="*/ 355529 h 355529"/>
                  <a:gd name="connsiteX0" fmla="*/ 0 w 236139"/>
                  <a:gd name="connsiteY0" fmla="*/ 10248 h 357911"/>
                  <a:gd name="connsiteX1" fmla="*/ 147639 w 236139"/>
                  <a:gd name="connsiteY1" fmla="*/ 17391 h 357911"/>
                  <a:gd name="connsiteX2" fmla="*/ 235745 w 236139"/>
                  <a:gd name="connsiteY2" fmla="*/ 193604 h 357911"/>
                  <a:gd name="connsiteX3" fmla="*/ 114301 w 236139"/>
                  <a:gd name="connsiteY3" fmla="*/ 357911 h 357911"/>
                  <a:gd name="connsiteX4" fmla="*/ 7144 w 236139"/>
                  <a:gd name="connsiteY4" fmla="*/ 355529 h 357911"/>
                  <a:gd name="connsiteX0" fmla="*/ 0 w 235758"/>
                  <a:gd name="connsiteY0" fmla="*/ 13275 h 360938"/>
                  <a:gd name="connsiteX1" fmla="*/ 121446 w 235758"/>
                  <a:gd name="connsiteY1" fmla="*/ 15656 h 360938"/>
                  <a:gd name="connsiteX2" fmla="*/ 235745 w 235758"/>
                  <a:gd name="connsiteY2" fmla="*/ 196631 h 360938"/>
                  <a:gd name="connsiteX3" fmla="*/ 114301 w 235758"/>
                  <a:gd name="connsiteY3" fmla="*/ 360938 h 360938"/>
                  <a:gd name="connsiteX4" fmla="*/ 7144 w 235758"/>
                  <a:gd name="connsiteY4" fmla="*/ 358556 h 360938"/>
                  <a:gd name="connsiteX0" fmla="*/ 0 w 235758"/>
                  <a:gd name="connsiteY0" fmla="*/ 0 h 347663"/>
                  <a:gd name="connsiteX1" fmla="*/ 121446 w 235758"/>
                  <a:gd name="connsiteY1" fmla="*/ 2381 h 347663"/>
                  <a:gd name="connsiteX2" fmla="*/ 235745 w 235758"/>
                  <a:gd name="connsiteY2" fmla="*/ 183356 h 347663"/>
                  <a:gd name="connsiteX3" fmla="*/ 114301 w 235758"/>
                  <a:gd name="connsiteY3" fmla="*/ 347663 h 347663"/>
                  <a:gd name="connsiteX4" fmla="*/ 7144 w 235758"/>
                  <a:gd name="connsiteY4" fmla="*/ 345281 h 347663"/>
                  <a:gd name="connsiteX0" fmla="*/ 0 w 190527"/>
                  <a:gd name="connsiteY0" fmla="*/ 10248 h 370890"/>
                  <a:gd name="connsiteX1" fmla="*/ 121446 w 190527"/>
                  <a:gd name="connsiteY1" fmla="*/ 12629 h 370890"/>
                  <a:gd name="connsiteX2" fmla="*/ 190501 w 190527"/>
                  <a:gd name="connsiteY2" fmla="*/ 174554 h 370890"/>
                  <a:gd name="connsiteX3" fmla="*/ 114301 w 190527"/>
                  <a:gd name="connsiteY3" fmla="*/ 357911 h 370890"/>
                  <a:gd name="connsiteX4" fmla="*/ 7144 w 190527"/>
                  <a:gd name="connsiteY4" fmla="*/ 355529 h 370890"/>
                  <a:gd name="connsiteX0" fmla="*/ 0 w 190527"/>
                  <a:gd name="connsiteY0" fmla="*/ 10248 h 357911"/>
                  <a:gd name="connsiteX1" fmla="*/ 121446 w 190527"/>
                  <a:gd name="connsiteY1" fmla="*/ 12629 h 357911"/>
                  <a:gd name="connsiteX2" fmla="*/ 190501 w 190527"/>
                  <a:gd name="connsiteY2" fmla="*/ 174554 h 357911"/>
                  <a:gd name="connsiteX3" fmla="*/ 114301 w 190527"/>
                  <a:gd name="connsiteY3" fmla="*/ 357911 h 357911"/>
                  <a:gd name="connsiteX4" fmla="*/ 7144 w 190527"/>
                  <a:gd name="connsiteY4" fmla="*/ 355529 h 357911"/>
                  <a:gd name="connsiteX0" fmla="*/ 0 w 190527"/>
                  <a:gd name="connsiteY0" fmla="*/ 0 h 347663"/>
                  <a:gd name="connsiteX1" fmla="*/ 121446 w 190527"/>
                  <a:gd name="connsiteY1" fmla="*/ 2381 h 347663"/>
                  <a:gd name="connsiteX2" fmla="*/ 190501 w 190527"/>
                  <a:gd name="connsiteY2" fmla="*/ 164306 h 347663"/>
                  <a:gd name="connsiteX3" fmla="*/ 114301 w 190527"/>
                  <a:gd name="connsiteY3" fmla="*/ 347663 h 347663"/>
                  <a:gd name="connsiteX4" fmla="*/ 7144 w 190527"/>
                  <a:gd name="connsiteY4" fmla="*/ 345281 h 347663"/>
                  <a:gd name="connsiteX0" fmla="*/ 2381 w 192908"/>
                  <a:gd name="connsiteY0" fmla="*/ 0 h 361244"/>
                  <a:gd name="connsiteX1" fmla="*/ 123827 w 192908"/>
                  <a:gd name="connsiteY1" fmla="*/ 2381 h 361244"/>
                  <a:gd name="connsiteX2" fmla="*/ 192882 w 192908"/>
                  <a:gd name="connsiteY2" fmla="*/ 164306 h 361244"/>
                  <a:gd name="connsiteX3" fmla="*/ 116682 w 192908"/>
                  <a:gd name="connsiteY3" fmla="*/ 347663 h 361244"/>
                  <a:gd name="connsiteX4" fmla="*/ 0 w 192908"/>
                  <a:gd name="connsiteY4" fmla="*/ 347662 h 361244"/>
                  <a:gd name="connsiteX0" fmla="*/ 2381 w 192908"/>
                  <a:gd name="connsiteY0" fmla="*/ 0 h 347663"/>
                  <a:gd name="connsiteX1" fmla="*/ 123827 w 192908"/>
                  <a:gd name="connsiteY1" fmla="*/ 2381 h 347663"/>
                  <a:gd name="connsiteX2" fmla="*/ 192882 w 192908"/>
                  <a:gd name="connsiteY2" fmla="*/ 164306 h 347663"/>
                  <a:gd name="connsiteX3" fmla="*/ 116682 w 192908"/>
                  <a:gd name="connsiteY3" fmla="*/ 347663 h 347663"/>
                  <a:gd name="connsiteX4" fmla="*/ 0 w 192908"/>
                  <a:gd name="connsiteY4" fmla="*/ 347662 h 34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908" h="347663">
                    <a:moveTo>
                      <a:pt x="2381" y="0"/>
                    </a:moveTo>
                    <a:lnTo>
                      <a:pt x="123827" y="2381"/>
                    </a:lnTo>
                    <a:cubicBezTo>
                      <a:pt x="155577" y="29765"/>
                      <a:pt x="194073" y="106759"/>
                      <a:pt x="192882" y="164306"/>
                    </a:cubicBezTo>
                    <a:cubicBezTo>
                      <a:pt x="191691" y="221853"/>
                      <a:pt x="148829" y="317104"/>
                      <a:pt x="116682" y="347663"/>
                    </a:cubicBezTo>
                    <a:lnTo>
                      <a:pt x="0" y="34766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25" name="Pfeil nach rechts 24"/>
            <p:cNvSpPr/>
            <p:nvPr/>
          </p:nvSpPr>
          <p:spPr>
            <a:xfrm>
              <a:off x="9010602" y="5348896"/>
              <a:ext cx="389362" cy="177139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Pfeil nach rechts 25"/>
            <p:cNvSpPr/>
            <p:nvPr/>
          </p:nvSpPr>
          <p:spPr>
            <a:xfrm>
              <a:off x="9010602" y="5682171"/>
              <a:ext cx="389362" cy="177139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7" name="Gruppieren 152"/>
            <p:cNvGrpSpPr/>
            <p:nvPr/>
          </p:nvGrpSpPr>
          <p:grpSpPr>
            <a:xfrm>
              <a:off x="652743" y="5348896"/>
              <a:ext cx="389362" cy="510414"/>
              <a:chOff x="1327830" y="3580591"/>
              <a:chExt cx="360000" cy="259329"/>
            </a:xfrm>
          </p:grpSpPr>
          <p:sp>
            <p:nvSpPr>
              <p:cNvPr id="28" name="Pfeil nach rechts 27"/>
              <p:cNvSpPr/>
              <p:nvPr/>
            </p:nvSpPr>
            <p:spPr>
              <a:xfrm>
                <a:off x="1327830" y="3580591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9" name="Pfeil nach rechts 28"/>
              <p:cNvSpPr/>
              <p:nvPr/>
            </p:nvSpPr>
            <p:spPr>
              <a:xfrm>
                <a:off x="1327830" y="3749920"/>
                <a:ext cx="360000" cy="90000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 flipH="1">
              <a:off x="128464" y="5604102"/>
              <a:ext cx="9455198" cy="0"/>
            </a:xfrm>
            <a:prstGeom prst="line">
              <a:avLst/>
            </a:prstGeom>
            <a:ln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eck 2"/>
            <p:cNvSpPr/>
            <p:nvPr/>
          </p:nvSpPr>
          <p:spPr>
            <a:xfrm>
              <a:off x="7329264" y="4581128"/>
              <a:ext cx="706646" cy="784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4" tIns="45718" rIns="91434" bIns="45718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de-CH"/>
            </a:p>
          </p:txBody>
        </p:sp>
        <p:pic>
          <p:nvPicPr>
            <p:cNvPr id="58" name="Grafik 57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FF7C8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5407" y="3897170"/>
              <a:ext cx="1179961" cy="306198"/>
            </a:xfrm>
            <a:prstGeom prst="rect">
              <a:avLst/>
            </a:prstGeom>
          </p:spPr>
        </p:pic>
        <p:pic>
          <p:nvPicPr>
            <p:cNvPr id="59" name="Grafik 58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V="1">
              <a:off x="4912533" y="3874280"/>
              <a:ext cx="1418714" cy="289506"/>
            </a:xfrm>
            <a:prstGeom prst="rect">
              <a:avLst/>
            </a:prstGeom>
          </p:spPr>
        </p:pic>
        <p:grpSp>
          <p:nvGrpSpPr>
            <p:cNvPr id="60" name="Gruppieren 1060"/>
            <p:cNvGrpSpPr/>
            <p:nvPr/>
          </p:nvGrpSpPr>
          <p:grpSpPr>
            <a:xfrm>
              <a:off x="6388476" y="3892874"/>
              <a:ext cx="1419106" cy="290186"/>
              <a:chOff x="9742488" y="1866900"/>
              <a:chExt cx="1833562" cy="257175"/>
            </a:xfrm>
          </p:grpSpPr>
          <p:sp>
            <p:nvSpPr>
              <p:cNvPr id="65" name="AutoShape 702"/>
              <p:cNvSpPr>
                <a:spLocks noChangeAspect="1" noChangeArrowheads="1" noTextEdit="1"/>
              </p:cNvSpPr>
              <p:nvPr/>
            </p:nvSpPr>
            <p:spPr bwMode="auto">
              <a:xfrm>
                <a:off x="9742488" y="1866900"/>
                <a:ext cx="1833562" cy="25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66" name="Freeform 704"/>
              <p:cNvSpPr>
                <a:spLocks/>
              </p:cNvSpPr>
              <p:nvPr/>
            </p:nvSpPr>
            <p:spPr bwMode="auto">
              <a:xfrm>
                <a:off x="9761538" y="1887538"/>
                <a:ext cx="177800" cy="215900"/>
              </a:xfrm>
              <a:custGeom>
                <a:avLst/>
                <a:gdLst>
                  <a:gd name="T0" fmla="*/ 63 w 63"/>
                  <a:gd name="T1" fmla="*/ 43 h 87"/>
                  <a:gd name="T2" fmla="*/ 63 w 63"/>
                  <a:gd name="T3" fmla="*/ 5 h 87"/>
                  <a:gd name="T4" fmla="*/ 59 w 63"/>
                  <a:gd name="T5" fmla="*/ 0 h 87"/>
                  <a:gd name="T6" fmla="*/ 28 w 63"/>
                  <a:gd name="T7" fmla="*/ 0 h 87"/>
                  <a:gd name="T8" fmla="*/ 5 w 63"/>
                  <a:gd name="T9" fmla="*/ 3 h 87"/>
                  <a:gd name="T10" fmla="*/ 0 w 63"/>
                  <a:gd name="T11" fmla="*/ 43 h 87"/>
                  <a:gd name="T12" fmla="*/ 5 w 63"/>
                  <a:gd name="T13" fmla="*/ 84 h 87"/>
                  <a:gd name="T14" fmla="*/ 28 w 63"/>
                  <a:gd name="T15" fmla="*/ 87 h 87"/>
                  <a:gd name="T16" fmla="*/ 59 w 63"/>
                  <a:gd name="T17" fmla="*/ 87 h 87"/>
                  <a:gd name="T18" fmla="*/ 63 w 63"/>
                  <a:gd name="T19" fmla="*/ 82 h 87"/>
                  <a:gd name="T20" fmla="*/ 63 w 63"/>
                  <a:gd name="T21" fmla="*/ 4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87">
                    <a:moveTo>
                      <a:pt x="63" y="43"/>
                    </a:moveTo>
                    <a:cubicBezTo>
                      <a:pt x="63" y="43"/>
                      <a:pt x="63" y="7"/>
                      <a:pt x="63" y="5"/>
                    </a:cubicBezTo>
                    <a:cubicBezTo>
                      <a:pt x="63" y="2"/>
                      <a:pt x="61" y="0"/>
                      <a:pt x="59" y="0"/>
                    </a:cubicBezTo>
                    <a:cubicBezTo>
                      <a:pt x="56" y="0"/>
                      <a:pt x="36" y="0"/>
                      <a:pt x="28" y="0"/>
                    </a:cubicBezTo>
                    <a:cubicBezTo>
                      <a:pt x="21" y="0"/>
                      <a:pt x="8" y="2"/>
                      <a:pt x="5" y="3"/>
                    </a:cubicBezTo>
                    <a:cubicBezTo>
                      <a:pt x="2" y="4"/>
                      <a:pt x="0" y="43"/>
                      <a:pt x="0" y="43"/>
                    </a:cubicBezTo>
                    <a:cubicBezTo>
                      <a:pt x="0" y="43"/>
                      <a:pt x="2" y="83"/>
                      <a:pt x="5" y="84"/>
                    </a:cubicBezTo>
                    <a:cubicBezTo>
                      <a:pt x="8" y="85"/>
                      <a:pt x="21" y="87"/>
                      <a:pt x="28" y="87"/>
                    </a:cubicBezTo>
                    <a:cubicBezTo>
                      <a:pt x="36" y="87"/>
                      <a:pt x="56" y="87"/>
                      <a:pt x="59" y="87"/>
                    </a:cubicBezTo>
                    <a:cubicBezTo>
                      <a:pt x="61" y="86"/>
                      <a:pt x="63" y="85"/>
                      <a:pt x="63" y="82"/>
                    </a:cubicBezTo>
                    <a:cubicBezTo>
                      <a:pt x="63" y="80"/>
                      <a:pt x="63" y="43"/>
                      <a:pt x="63" y="43"/>
                    </a:cubicBezTo>
                    <a:close/>
                  </a:path>
                </a:pathLst>
              </a:custGeom>
              <a:solidFill>
                <a:srgbClr val="B55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67" name="Rectangle 705"/>
              <p:cNvSpPr>
                <a:spLocks noChangeArrowheads="1"/>
              </p:cNvSpPr>
              <p:nvPr/>
            </p:nvSpPr>
            <p:spPr bwMode="auto">
              <a:xfrm>
                <a:off x="9939338" y="1898650"/>
                <a:ext cx="15875" cy="195263"/>
              </a:xfrm>
              <a:prstGeom prst="rect">
                <a:avLst/>
              </a:pr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68" name="Freeform 706"/>
              <p:cNvSpPr>
                <a:spLocks/>
              </p:cNvSpPr>
              <p:nvPr/>
            </p:nvSpPr>
            <p:spPr bwMode="auto">
              <a:xfrm>
                <a:off x="9764713" y="1881188"/>
                <a:ext cx="177800" cy="230188"/>
              </a:xfrm>
              <a:custGeom>
                <a:avLst/>
                <a:gdLst>
                  <a:gd name="T0" fmla="*/ 0 w 63"/>
                  <a:gd name="T1" fmla="*/ 46 h 92"/>
                  <a:gd name="T2" fmla="*/ 8 w 63"/>
                  <a:gd name="T3" fmla="*/ 86 h 92"/>
                  <a:gd name="T4" fmla="*/ 62 w 63"/>
                  <a:gd name="T5" fmla="*/ 85 h 92"/>
                  <a:gd name="T6" fmla="*/ 62 w 63"/>
                  <a:gd name="T7" fmla="*/ 46 h 92"/>
                  <a:gd name="T8" fmla="*/ 62 w 63"/>
                  <a:gd name="T9" fmla="*/ 7 h 92"/>
                  <a:gd name="T10" fmla="*/ 8 w 63"/>
                  <a:gd name="T11" fmla="*/ 5 h 92"/>
                  <a:gd name="T12" fmla="*/ 0 w 63"/>
                  <a:gd name="T13" fmla="*/ 4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92">
                    <a:moveTo>
                      <a:pt x="0" y="46"/>
                    </a:moveTo>
                    <a:cubicBezTo>
                      <a:pt x="0" y="92"/>
                      <a:pt x="8" y="86"/>
                      <a:pt x="8" y="86"/>
                    </a:cubicBezTo>
                    <a:cubicBezTo>
                      <a:pt x="8" y="86"/>
                      <a:pt x="61" y="88"/>
                      <a:pt x="62" y="85"/>
                    </a:cubicBezTo>
                    <a:cubicBezTo>
                      <a:pt x="63" y="81"/>
                      <a:pt x="62" y="46"/>
                      <a:pt x="62" y="46"/>
                    </a:cubicBezTo>
                    <a:cubicBezTo>
                      <a:pt x="62" y="46"/>
                      <a:pt x="63" y="10"/>
                      <a:pt x="62" y="7"/>
                    </a:cubicBezTo>
                    <a:cubicBezTo>
                      <a:pt x="61" y="3"/>
                      <a:pt x="8" y="5"/>
                      <a:pt x="8" y="5"/>
                    </a:cubicBezTo>
                    <a:cubicBezTo>
                      <a:pt x="8" y="5"/>
                      <a:pt x="0" y="0"/>
                      <a:pt x="0" y="46"/>
                    </a:cubicBezTo>
                    <a:close/>
                  </a:path>
                </a:pathLst>
              </a:custGeom>
              <a:solidFill>
                <a:srgbClr val="9B5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69" name="Freeform 707"/>
              <p:cNvSpPr>
                <a:spLocks/>
              </p:cNvSpPr>
              <p:nvPr/>
            </p:nvSpPr>
            <p:spPr bwMode="auto">
              <a:xfrm>
                <a:off x="10680700" y="2066925"/>
                <a:ext cx="26987" cy="19050"/>
              </a:xfrm>
              <a:custGeom>
                <a:avLst/>
                <a:gdLst>
                  <a:gd name="T0" fmla="*/ 2 w 10"/>
                  <a:gd name="T1" fmla="*/ 0 h 8"/>
                  <a:gd name="T2" fmla="*/ 8 w 10"/>
                  <a:gd name="T3" fmla="*/ 0 h 8"/>
                  <a:gd name="T4" fmla="*/ 10 w 10"/>
                  <a:gd name="T5" fmla="*/ 1 h 8"/>
                  <a:gd name="T6" fmla="*/ 10 w 10"/>
                  <a:gd name="T7" fmla="*/ 6 h 8"/>
                  <a:gd name="T8" fmla="*/ 8 w 10"/>
                  <a:gd name="T9" fmla="*/ 8 h 8"/>
                  <a:gd name="T10" fmla="*/ 2 w 10"/>
                  <a:gd name="T11" fmla="*/ 8 h 8"/>
                  <a:gd name="T12" fmla="*/ 0 w 10"/>
                  <a:gd name="T13" fmla="*/ 6 h 8"/>
                  <a:gd name="T14" fmla="*/ 0 w 10"/>
                  <a:gd name="T15" fmla="*/ 1 h 8"/>
                  <a:gd name="T16" fmla="*/ 2 w 1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lnTo>
                      <a:pt x="8" y="0"/>
                    </a:lnTo>
                    <a:cubicBezTo>
                      <a:pt x="9" y="0"/>
                      <a:pt x="10" y="0"/>
                      <a:pt x="10" y="1"/>
                    </a:cubicBezTo>
                    <a:lnTo>
                      <a:pt x="10" y="6"/>
                    </a:lnTo>
                    <a:cubicBezTo>
                      <a:pt x="10" y="7"/>
                      <a:pt x="9" y="8"/>
                      <a:pt x="8" y="8"/>
                    </a:cubicBezTo>
                    <a:lnTo>
                      <a:pt x="2" y="8"/>
                    </a:lnTo>
                    <a:cubicBezTo>
                      <a:pt x="1" y="8"/>
                      <a:pt x="0" y="7"/>
                      <a:pt x="0" y="6"/>
                    </a:cubicBezTo>
                    <a:lnTo>
                      <a:pt x="0" y="1"/>
                    </a:ln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0" name="Freeform 708"/>
              <p:cNvSpPr>
                <a:spLocks/>
              </p:cNvSpPr>
              <p:nvPr/>
            </p:nvSpPr>
            <p:spPr bwMode="auto">
              <a:xfrm>
                <a:off x="10680700" y="2066925"/>
                <a:ext cx="26987" cy="19050"/>
              </a:xfrm>
              <a:custGeom>
                <a:avLst/>
                <a:gdLst>
                  <a:gd name="T0" fmla="*/ 2 w 10"/>
                  <a:gd name="T1" fmla="*/ 0 h 8"/>
                  <a:gd name="T2" fmla="*/ 8 w 10"/>
                  <a:gd name="T3" fmla="*/ 0 h 8"/>
                  <a:gd name="T4" fmla="*/ 10 w 10"/>
                  <a:gd name="T5" fmla="*/ 1 h 8"/>
                  <a:gd name="T6" fmla="*/ 10 w 10"/>
                  <a:gd name="T7" fmla="*/ 6 h 8"/>
                  <a:gd name="T8" fmla="*/ 8 w 10"/>
                  <a:gd name="T9" fmla="*/ 8 h 8"/>
                  <a:gd name="T10" fmla="*/ 2 w 10"/>
                  <a:gd name="T11" fmla="*/ 8 h 8"/>
                  <a:gd name="T12" fmla="*/ 0 w 10"/>
                  <a:gd name="T13" fmla="*/ 6 h 8"/>
                  <a:gd name="T14" fmla="*/ 0 w 10"/>
                  <a:gd name="T15" fmla="*/ 1 h 8"/>
                  <a:gd name="T16" fmla="*/ 2 w 1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lnTo>
                      <a:pt x="8" y="0"/>
                    </a:lnTo>
                    <a:cubicBezTo>
                      <a:pt x="9" y="0"/>
                      <a:pt x="10" y="0"/>
                      <a:pt x="10" y="1"/>
                    </a:cubicBezTo>
                    <a:lnTo>
                      <a:pt x="10" y="6"/>
                    </a:lnTo>
                    <a:cubicBezTo>
                      <a:pt x="10" y="7"/>
                      <a:pt x="9" y="8"/>
                      <a:pt x="8" y="8"/>
                    </a:cubicBezTo>
                    <a:lnTo>
                      <a:pt x="2" y="8"/>
                    </a:lnTo>
                    <a:cubicBezTo>
                      <a:pt x="1" y="8"/>
                      <a:pt x="0" y="7"/>
                      <a:pt x="0" y="6"/>
                    </a:cubicBezTo>
                    <a:lnTo>
                      <a:pt x="0" y="1"/>
                    </a:ln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noFill/>
              <a:ln w="0">
                <a:solidFill>
                  <a:srgbClr val="5051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1" name="Rectangle 709"/>
              <p:cNvSpPr>
                <a:spLocks noChangeArrowheads="1"/>
              </p:cNvSpPr>
              <p:nvPr/>
            </p:nvSpPr>
            <p:spPr bwMode="auto">
              <a:xfrm>
                <a:off x="10680700" y="2074863"/>
                <a:ext cx="26987" cy="1588"/>
              </a:xfrm>
              <a:prstGeom prst="rect">
                <a:avLst/>
              </a:prstGeom>
              <a:solidFill>
                <a:srgbClr val="6F7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2" name="Freeform 710"/>
              <p:cNvSpPr>
                <a:spLocks/>
              </p:cNvSpPr>
              <p:nvPr/>
            </p:nvSpPr>
            <p:spPr bwMode="auto">
              <a:xfrm>
                <a:off x="10680700" y="1901825"/>
                <a:ext cx="26987" cy="20638"/>
              </a:xfrm>
              <a:custGeom>
                <a:avLst/>
                <a:gdLst>
                  <a:gd name="T0" fmla="*/ 2 w 10"/>
                  <a:gd name="T1" fmla="*/ 0 h 8"/>
                  <a:gd name="T2" fmla="*/ 8 w 10"/>
                  <a:gd name="T3" fmla="*/ 0 h 8"/>
                  <a:gd name="T4" fmla="*/ 10 w 10"/>
                  <a:gd name="T5" fmla="*/ 1 h 8"/>
                  <a:gd name="T6" fmla="*/ 10 w 10"/>
                  <a:gd name="T7" fmla="*/ 6 h 8"/>
                  <a:gd name="T8" fmla="*/ 8 w 10"/>
                  <a:gd name="T9" fmla="*/ 8 h 8"/>
                  <a:gd name="T10" fmla="*/ 2 w 10"/>
                  <a:gd name="T11" fmla="*/ 8 h 8"/>
                  <a:gd name="T12" fmla="*/ 0 w 10"/>
                  <a:gd name="T13" fmla="*/ 6 h 8"/>
                  <a:gd name="T14" fmla="*/ 0 w 10"/>
                  <a:gd name="T15" fmla="*/ 1 h 8"/>
                  <a:gd name="T16" fmla="*/ 2 w 1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lnTo>
                      <a:pt x="8" y="0"/>
                    </a:lnTo>
                    <a:cubicBezTo>
                      <a:pt x="9" y="0"/>
                      <a:pt x="10" y="0"/>
                      <a:pt x="10" y="1"/>
                    </a:cubicBezTo>
                    <a:lnTo>
                      <a:pt x="10" y="6"/>
                    </a:lnTo>
                    <a:cubicBezTo>
                      <a:pt x="10" y="7"/>
                      <a:pt x="9" y="8"/>
                      <a:pt x="8" y="8"/>
                    </a:cubicBezTo>
                    <a:lnTo>
                      <a:pt x="2" y="8"/>
                    </a:lnTo>
                    <a:cubicBezTo>
                      <a:pt x="1" y="8"/>
                      <a:pt x="0" y="7"/>
                      <a:pt x="0" y="6"/>
                    </a:cubicBezTo>
                    <a:lnTo>
                      <a:pt x="0" y="1"/>
                    </a:ln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3" name="Freeform 711"/>
              <p:cNvSpPr>
                <a:spLocks/>
              </p:cNvSpPr>
              <p:nvPr/>
            </p:nvSpPr>
            <p:spPr bwMode="auto">
              <a:xfrm>
                <a:off x="10680700" y="1901825"/>
                <a:ext cx="26987" cy="20638"/>
              </a:xfrm>
              <a:custGeom>
                <a:avLst/>
                <a:gdLst>
                  <a:gd name="T0" fmla="*/ 2 w 10"/>
                  <a:gd name="T1" fmla="*/ 0 h 8"/>
                  <a:gd name="T2" fmla="*/ 8 w 10"/>
                  <a:gd name="T3" fmla="*/ 0 h 8"/>
                  <a:gd name="T4" fmla="*/ 10 w 10"/>
                  <a:gd name="T5" fmla="*/ 1 h 8"/>
                  <a:gd name="T6" fmla="*/ 10 w 10"/>
                  <a:gd name="T7" fmla="*/ 6 h 8"/>
                  <a:gd name="T8" fmla="*/ 8 w 10"/>
                  <a:gd name="T9" fmla="*/ 8 h 8"/>
                  <a:gd name="T10" fmla="*/ 2 w 10"/>
                  <a:gd name="T11" fmla="*/ 8 h 8"/>
                  <a:gd name="T12" fmla="*/ 0 w 10"/>
                  <a:gd name="T13" fmla="*/ 6 h 8"/>
                  <a:gd name="T14" fmla="*/ 0 w 10"/>
                  <a:gd name="T15" fmla="*/ 1 h 8"/>
                  <a:gd name="T16" fmla="*/ 2 w 1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lnTo>
                      <a:pt x="8" y="0"/>
                    </a:lnTo>
                    <a:cubicBezTo>
                      <a:pt x="9" y="0"/>
                      <a:pt x="10" y="0"/>
                      <a:pt x="10" y="1"/>
                    </a:cubicBezTo>
                    <a:lnTo>
                      <a:pt x="10" y="6"/>
                    </a:lnTo>
                    <a:cubicBezTo>
                      <a:pt x="10" y="7"/>
                      <a:pt x="9" y="8"/>
                      <a:pt x="8" y="8"/>
                    </a:cubicBezTo>
                    <a:lnTo>
                      <a:pt x="2" y="8"/>
                    </a:lnTo>
                    <a:cubicBezTo>
                      <a:pt x="1" y="8"/>
                      <a:pt x="0" y="7"/>
                      <a:pt x="0" y="6"/>
                    </a:cubicBezTo>
                    <a:lnTo>
                      <a:pt x="0" y="1"/>
                    </a:ln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noFill/>
              <a:ln w="0">
                <a:solidFill>
                  <a:srgbClr val="5051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4" name="Rectangle 712"/>
              <p:cNvSpPr>
                <a:spLocks noChangeArrowheads="1"/>
              </p:cNvSpPr>
              <p:nvPr/>
            </p:nvSpPr>
            <p:spPr bwMode="auto">
              <a:xfrm>
                <a:off x="10680700" y="1909763"/>
                <a:ext cx="26987" cy="1588"/>
              </a:xfrm>
              <a:prstGeom prst="rect">
                <a:avLst/>
              </a:prstGeom>
              <a:solidFill>
                <a:srgbClr val="6F7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5" name="Rectangle 713"/>
              <p:cNvSpPr>
                <a:spLocks noChangeArrowheads="1"/>
              </p:cNvSpPr>
              <p:nvPr/>
            </p:nvSpPr>
            <p:spPr bwMode="auto">
              <a:xfrm>
                <a:off x="10706100" y="1879600"/>
                <a:ext cx="862012" cy="231775"/>
              </a:xfrm>
              <a:prstGeom prst="rect">
                <a:avLst/>
              </a:prstGeom>
              <a:noFill/>
              <a:ln w="0">
                <a:solidFill>
                  <a:srgbClr val="2E2C2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6" name="Rectangle 714"/>
              <p:cNvSpPr>
                <a:spLocks noChangeArrowheads="1"/>
              </p:cNvSpPr>
              <p:nvPr/>
            </p:nvSpPr>
            <p:spPr bwMode="auto">
              <a:xfrm>
                <a:off x="10706100" y="1879600"/>
                <a:ext cx="285750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7" name="Rectangle 715"/>
              <p:cNvSpPr>
                <a:spLocks noChangeArrowheads="1"/>
              </p:cNvSpPr>
              <p:nvPr/>
            </p:nvSpPr>
            <p:spPr bwMode="auto">
              <a:xfrm>
                <a:off x="10706100" y="1879600"/>
                <a:ext cx="285750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8" name="Rectangle 716"/>
              <p:cNvSpPr>
                <a:spLocks noChangeArrowheads="1"/>
              </p:cNvSpPr>
              <p:nvPr/>
            </p:nvSpPr>
            <p:spPr bwMode="auto">
              <a:xfrm>
                <a:off x="10706100" y="1936750"/>
                <a:ext cx="285750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79" name="Rectangle 717"/>
              <p:cNvSpPr>
                <a:spLocks noChangeArrowheads="1"/>
              </p:cNvSpPr>
              <p:nvPr/>
            </p:nvSpPr>
            <p:spPr bwMode="auto">
              <a:xfrm>
                <a:off x="10706100" y="1936750"/>
                <a:ext cx="285750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0" name="Rectangle 718"/>
              <p:cNvSpPr>
                <a:spLocks noChangeArrowheads="1"/>
              </p:cNvSpPr>
              <p:nvPr/>
            </p:nvSpPr>
            <p:spPr bwMode="auto">
              <a:xfrm>
                <a:off x="10706100" y="1993900"/>
                <a:ext cx="285750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1" name="Rectangle 719"/>
              <p:cNvSpPr>
                <a:spLocks noChangeArrowheads="1"/>
              </p:cNvSpPr>
              <p:nvPr/>
            </p:nvSpPr>
            <p:spPr bwMode="auto">
              <a:xfrm>
                <a:off x="10706100" y="1993900"/>
                <a:ext cx="285750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2" name="Rectangle 720"/>
              <p:cNvSpPr>
                <a:spLocks noChangeArrowheads="1"/>
              </p:cNvSpPr>
              <p:nvPr/>
            </p:nvSpPr>
            <p:spPr bwMode="auto">
              <a:xfrm>
                <a:off x="10706100" y="2051050"/>
                <a:ext cx="285750" cy="60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3" name="Rectangle 721"/>
              <p:cNvSpPr>
                <a:spLocks noChangeArrowheads="1"/>
              </p:cNvSpPr>
              <p:nvPr/>
            </p:nvSpPr>
            <p:spPr bwMode="auto">
              <a:xfrm>
                <a:off x="10706100" y="2051050"/>
                <a:ext cx="285750" cy="60325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4" name="Rectangle 722"/>
              <p:cNvSpPr>
                <a:spLocks noChangeArrowheads="1"/>
              </p:cNvSpPr>
              <p:nvPr/>
            </p:nvSpPr>
            <p:spPr bwMode="auto">
              <a:xfrm>
                <a:off x="10991850" y="1879600"/>
                <a:ext cx="2889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5" name="Rectangle 723"/>
              <p:cNvSpPr>
                <a:spLocks noChangeArrowheads="1"/>
              </p:cNvSpPr>
              <p:nvPr/>
            </p:nvSpPr>
            <p:spPr bwMode="auto">
              <a:xfrm>
                <a:off x="10991850" y="1879600"/>
                <a:ext cx="2889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6" name="Rectangle 724"/>
              <p:cNvSpPr>
                <a:spLocks noChangeArrowheads="1"/>
              </p:cNvSpPr>
              <p:nvPr/>
            </p:nvSpPr>
            <p:spPr bwMode="auto">
              <a:xfrm>
                <a:off x="10991850" y="1936750"/>
                <a:ext cx="2889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7" name="Rectangle 725"/>
              <p:cNvSpPr>
                <a:spLocks noChangeArrowheads="1"/>
              </p:cNvSpPr>
              <p:nvPr/>
            </p:nvSpPr>
            <p:spPr bwMode="auto">
              <a:xfrm>
                <a:off x="10991850" y="1936750"/>
                <a:ext cx="2889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8" name="Rectangle 726"/>
              <p:cNvSpPr>
                <a:spLocks noChangeArrowheads="1"/>
              </p:cNvSpPr>
              <p:nvPr/>
            </p:nvSpPr>
            <p:spPr bwMode="auto">
              <a:xfrm>
                <a:off x="10991850" y="1993900"/>
                <a:ext cx="2889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89" name="Rectangle 727"/>
              <p:cNvSpPr>
                <a:spLocks noChangeArrowheads="1"/>
              </p:cNvSpPr>
              <p:nvPr/>
            </p:nvSpPr>
            <p:spPr bwMode="auto">
              <a:xfrm>
                <a:off x="10991850" y="1993900"/>
                <a:ext cx="2889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0" name="Rectangle 728"/>
              <p:cNvSpPr>
                <a:spLocks noChangeArrowheads="1"/>
              </p:cNvSpPr>
              <p:nvPr/>
            </p:nvSpPr>
            <p:spPr bwMode="auto">
              <a:xfrm>
                <a:off x="10991850" y="2051050"/>
                <a:ext cx="288925" cy="60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1" name="Rectangle 729"/>
              <p:cNvSpPr>
                <a:spLocks noChangeArrowheads="1"/>
              </p:cNvSpPr>
              <p:nvPr/>
            </p:nvSpPr>
            <p:spPr bwMode="auto">
              <a:xfrm>
                <a:off x="10991850" y="2051050"/>
                <a:ext cx="288925" cy="60325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2" name="Rectangle 730"/>
              <p:cNvSpPr>
                <a:spLocks noChangeArrowheads="1"/>
              </p:cNvSpPr>
              <p:nvPr/>
            </p:nvSpPr>
            <p:spPr bwMode="auto">
              <a:xfrm>
                <a:off x="11280775" y="1879600"/>
                <a:ext cx="287337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3" name="Rectangle 731"/>
              <p:cNvSpPr>
                <a:spLocks noChangeArrowheads="1"/>
              </p:cNvSpPr>
              <p:nvPr/>
            </p:nvSpPr>
            <p:spPr bwMode="auto">
              <a:xfrm>
                <a:off x="11280775" y="1879600"/>
                <a:ext cx="287337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4" name="Rectangle 732"/>
              <p:cNvSpPr>
                <a:spLocks noChangeArrowheads="1"/>
              </p:cNvSpPr>
              <p:nvPr/>
            </p:nvSpPr>
            <p:spPr bwMode="auto">
              <a:xfrm>
                <a:off x="11280775" y="1936750"/>
                <a:ext cx="287337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5" name="Rectangle 733"/>
              <p:cNvSpPr>
                <a:spLocks noChangeArrowheads="1"/>
              </p:cNvSpPr>
              <p:nvPr/>
            </p:nvSpPr>
            <p:spPr bwMode="auto">
              <a:xfrm>
                <a:off x="11280775" y="1936750"/>
                <a:ext cx="287337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6" name="Rectangle 734"/>
              <p:cNvSpPr>
                <a:spLocks noChangeArrowheads="1"/>
              </p:cNvSpPr>
              <p:nvPr/>
            </p:nvSpPr>
            <p:spPr bwMode="auto">
              <a:xfrm>
                <a:off x="11280775" y="1993900"/>
                <a:ext cx="287337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7" name="Rectangle 735"/>
              <p:cNvSpPr>
                <a:spLocks noChangeArrowheads="1"/>
              </p:cNvSpPr>
              <p:nvPr/>
            </p:nvSpPr>
            <p:spPr bwMode="auto">
              <a:xfrm>
                <a:off x="11280775" y="1993900"/>
                <a:ext cx="287337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8" name="Rectangle 736"/>
              <p:cNvSpPr>
                <a:spLocks noChangeArrowheads="1"/>
              </p:cNvSpPr>
              <p:nvPr/>
            </p:nvSpPr>
            <p:spPr bwMode="auto">
              <a:xfrm>
                <a:off x="11280775" y="2051050"/>
                <a:ext cx="287337" cy="60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99" name="Rectangle 737"/>
              <p:cNvSpPr>
                <a:spLocks noChangeArrowheads="1"/>
              </p:cNvSpPr>
              <p:nvPr/>
            </p:nvSpPr>
            <p:spPr bwMode="auto">
              <a:xfrm>
                <a:off x="11280775" y="2051050"/>
                <a:ext cx="287337" cy="60325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0" name="Rectangle 738"/>
              <p:cNvSpPr>
                <a:spLocks noChangeArrowheads="1"/>
              </p:cNvSpPr>
              <p:nvPr/>
            </p:nvSpPr>
            <p:spPr bwMode="auto">
              <a:xfrm>
                <a:off x="9958388" y="187960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1" name="Rectangle 739"/>
              <p:cNvSpPr>
                <a:spLocks noChangeArrowheads="1"/>
              </p:cNvSpPr>
              <p:nvPr/>
            </p:nvSpPr>
            <p:spPr bwMode="auto">
              <a:xfrm>
                <a:off x="9958388" y="187960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2" name="Rectangle 740"/>
              <p:cNvSpPr>
                <a:spLocks noChangeArrowheads="1"/>
              </p:cNvSpPr>
              <p:nvPr/>
            </p:nvSpPr>
            <p:spPr bwMode="auto">
              <a:xfrm>
                <a:off x="9958388" y="193675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3" name="Rectangle 741"/>
              <p:cNvSpPr>
                <a:spLocks noChangeArrowheads="1"/>
              </p:cNvSpPr>
              <p:nvPr/>
            </p:nvSpPr>
            <p:spPr bwMode="auto">
              <a:xfrm>
                <a:off x="9958388" y="193675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4" name="Rectangle 742"/>
              <p:cNvSpPr>
                <a:spLocks noChangeArrowheads="1"/>
              </p:cNvSpPr>
              <p:nvPr/>
            </p:nvSpPr>
            <p:spPr bwMode="auto">
              <a:xfrm>
                <a:off x="9958388" y="199390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5" name="Rectangle 743"/>
              <p:cNvSpPr>
                <a:spLocks noChangeArrowheads="1"/>
              </p:cNvSpPr>
              <p:nvPr/>
            </p:nvSpPr>
            <p:spPr bwMode="auto">
              <a:xfrm>
                <a:off x="9958388" y="199390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6" name="Rectangle 744"/>
              <p:cNvSpPr>
                <a:spLocks noChangeArrowheads="1"/>
              </p:cNvSpPr>
              <p:nvPr/>
            </p:nvSpPr>
            <p:spPr bwMode="auto">
              <a:xfrm>
                <a:off x="9958388" y="2051050"/>
                <a:ext cx="314325" cy="60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7" name="Rectangle 745"/>
              <p:cNvSpPr>
                <a:spLocks noChangeArrowheads="1"/>
              </p:cNvSpPr>
              <p:nvPr/>
            </p:nvSpPr>
            <p:spPr bwMode="auto">
              <a:xfrm>
                <a:off x="9958388" y="2051050"/>
                <a:ext cx="314325" cy="60325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8" name="Rectangle 746"/>
              <p:cNvSpPr>
                <a:spLocks noChangeArrowheads="1"/>
              </p:cNvSpPr>
              <p:nvPr/>
            </p:nvSpPr>
            <p:spPr bwMode="auto">
              <a:xfrm>
                <a:off x="10272713" y="187960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" name="Rectangle 747"/>
              <p:cNvSpPr>
                <a:spLocks noChangeArrowheads="1"/>
              </p:cNvSpPr>
              <p:nvPr/>
            </p:nvSpPr>
            <p:spPr bwMode="auto">
              <a:xfrm>
                <a:off x="10272713" y="187960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" name="Rectangle 748"/>
              <p:cNvSpPr>
                <a:spLocks noChangeArrowheads="1"/>
              </p:cNvSpPr>
              <p:nvPr/>
            </p:nvSpPr>
            <p:spPr bwMode="auto">
              <a:xfrm>
                <a:off x="10272713" y="193675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" name="Rectangle 749"/>
              <p:cNvSpPr>
                <a:spLocks noChangeArrowheads="1"/>
              </p:cNvSpPr>
              <p:nvPr/>
            </p:nvSpPr>
            <p:spPr bwMode="auto">
              <a:xfrm>
                <a:off x="10272713" y="193675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" name="Rectangle 750"/>
              <p:cNvSpPr>
                <a:spLocks noChangeArrowheads="1"/>
              </p:cNvSpPr>
              <p:nvPr/>
            </p:nvSpPr>
            <p:spPr bwMode="auto">
              <a:xfrm>
                <a:off x="10272713" y="1993900"/>
                <a:ext cx="314325" cy="5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" name="Rectangle 751"/>
              <p:cNvSpPr>
                <a:spLocks noChangeArrowheads="1"/>
              </p:cNvSpPr>
              <p:nvPr/>
            </p:nvSpPr>
            <p:spPr bwMode="auto">
              <a:xfrm>
                <a:off x="10272713" y="1993900"/>
                <a:ext cx="314325" cy="57150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" name="Rectangle 752"/>
              <p:cNvSpPr>
                <a:spLocks noChangeArrowheads="1"/>
              </p:cNvSpPr>
              <p:nvPr/>
            </p:nvSpPr>
            <p:spPr bwMode="auto">
              <a:xfrm>
                <a:off x="10272713" y="2051050"/>
                <a:ext cx="314325" cy="60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" name="Rectangle 753"/>
              <p:cNvSpPr>
                <a:spLocks noChangeArrowheads="1"/>
              </p:cNvSpPr>
              <p:nvPr/>
            </p:nvSpPr>
            <p:spPr bwMode="auto">
              <a:xfrm>
                <a:off x="10272713" y="2051050"/>
                <a:ext cx="314325" cy="60325"/>
              </a:xfrm>
              <a:prstGeom prst="rect">
                <a:avLst/>
              </a:prstGeom>
              <a:noFill/>
              <a:ln w="0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" name="Rectangle 754"/>
              <p:cNvSpPr>
                <a:spLocks noChangeArrowheads="1"/>
              </p:cNvSpPr>
              <p:nvPr/>
            </p:nvSpPr>
            <p:spPr bwMode="auto">
              <a:xfrm>
                <a:off x="10680700" y="1944688"/>
                <a:ext cx="25400" cy="101600"/>
              </a:xfrm>
              <a:prstGeom prst="rect">
                <a:avLst/>
              </a:pr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" name="Rectangle 755"/>
              <p:cNvSpPr>
                <a:spLocks noChangeArrowheads="1"/>
              </p:cNvSpPr>
              <p:nvPr/>
            </p:nvSpPr>
            <p:spPr bwMode="auto">
              <a:xfrm>
                <a:off x="10680700" y="1944688"/>
                <a:ext cx="25400" cy="101600"/>
              </a:xfrm>
              <a:prstGeom prst="rect">
                <a:avLst/>
              </a:prstGeom>
              <a:noFill/>
              <a:ln w="0">
                <a:solidFill>
                  <a:srgbClr val="50515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" name="Freeform 756"/>
              <p:cNvSpPr>
                <a:spLocks/>
              </p:cNvSpPr>
              <p:nvPr/>
            </p:nvSpPr>
            <p:spPr bwMode="auto">
              <a:xfrm>
                <a:off x="10629900" y="1962150"/>
                <a:ext cx="50800" cy="61913"/>
              </a:xfrm>
              <a:custGeom>
                <a:avLst/>
                <a:gdLst>
                  <a:gd name="T0" fmla="*/ 18 w 18"/>
                  <a:gd name="T1" fmla="*/ 12 h 25"/>
                  <a:gd name="T2" fmla="*/ 18 w 18"/>
                  <a:gd name="T3" fmla="*/ 0 h 25"/>
                  <a:gd name="T4" fmla="*/ 12 w 18"/>
                  <a:gd name="T5" fmla="*/ 0 h 25"/>
                  <a:gd name="T6" fmla="*/ 0 w 18"/>
                  <a:gd name="T7" fmla="*/ 3 h 25"/>
                  <a:gd name="T8" fmla="*/ 0 w 18"/>
                  <a:gd name="T9" fmla="*/ 12 h 25"/>
                  <a:gd name="T10" fmla="*/ 0 w 18"/>
                  <a:gd name="T11" fmla="*/ 21 h 25"/>
                  <a:gd name="T12" fmla="*/ 12 w 18"/>
                  <a:gd name="T13" fmla="*/ 25 h 25"/>
                  <a:gd name="T14" fmla="*/ 18 w 18"/>
                  <a:gd name="T15" fmla="*/ 25 h 25"/>
                  <a:gd name="T16" fmla="*/ 18 w 18"/>
                  <a:gd name="T17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5">
                    <a:moveTo>
                      <a:pt x="18" y="1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0" y="3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12" y="25"/>
                    </a:lnTo>
                    <a:lnTo>
                      <a:pt x="18" y="25"/>
                    </a:lnTo>
                    <a:lnTo>
                      <a:pt x="18" y="12"/>
                    </a:lnTo>
                    <a:close/>
                  </a:path>
                </a:pathLst>
              </a:custGeom>
              <a:noFill/>
              <a:ln w="0">
                <a:solidFill>
                  <a:srgbClr val="5051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" name="Freeform 757"/>
              <p:cNvSpPr>
                <a:spLocks/>
              </p:cNvSpPr>
              <p:nvPr/>
            </p:nvSpPr>
            <p:spPr bwMode="auto">
              <a:xfrm>
                <a:off x="10590213" y="1971675"/>
                <a:ext cx="25400" cy="39688"/>
              </a:xfrm>
              <a:custGeom>
                <a:avLst/>
                <a:gdLst>
                  <a:gd name="T0" fmla="*/ 0 w 9"/>
                  <a:gd name="T1" fmla="*/ 8 h 16"/>
                  <a:gd name="T2" fmla="*/ 0 w 9"/>
                  <a:gd name="T3" fmla="*/ 14 h 16"/>
                  <a:gd name="T4" fmla="*/ 9 w 9"/>
                  <a:gd name="T5" fmla="*/ 16 h 16"/>
                  <a:gd name="T6" fmla="*/ 9 w 9"/>
                  <a:gd name="T7" fmla="*/ 8 h 16"/>
                  <a:gd name="T8" fmla="*/ 9 w 9"/>
                  <a:gd name="T9" fmla="*/ 0 h 16"/>
                  <a:gd name="T10" fmla="*/ 0 w 9"/>
                  <a:gd name="T11" fmla="*/ 3 h 16"/>
                  <a:gd name="T12" fmla="*/ 0 w 9"/>
                  <a:gd name="T13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0" y="8"/>
                    </a:moveTo>
                    <a:lnTo>
                      <a:pt x="0" y="14"/>
                    </a:lnTo>
                    <a:lnTo>
                      <a:pt x="9" y="16"/>
                    </a:lnTo>
                    <a:lnTo>
                      <a:pt x="9" y="8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8"/>
                    </a:lnTo>
                    <a:close/>
                  </a:path>
                </a:pathLst>
              </a:custGeom>
              <a:noFill/>
              <a:ln w="0">
                <a:solidFill>
                  <a:srgbClr val="5051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" name="Freeform 758"/>
              <p:cNvSpPr>
                <a:spLocks/>
              </p:cNvSpPr>
              <p:nvPr/>
            </p:nvSpPr>
            <p:spPr bwMode="auto">
              <a:xfrm>
                <a:off x="10590213" y="1951038"/>
                <a:ext cx="90487" cy="80963"/>
              </a:xfrm>
              <a:custGeom>
                <a:avLst/>
                <a:gdLst>
                  <a:gd name="T0" fmla="*/ 32 w 32"/>
                  <a:gd name="T1" fmla="*/ 4 h 32"/>
                  <a:gd name="T2" fmla="*/ 32 w 32"/>
                  <a:gd name="T3" fmla="*/ 0 h 32"/>
                  <a:gd name="T4" fmla="*/ 26 w 32"/>
                  <a:gd name="T5" fmla="*/ 0 h 32"/>
                  <a:gd name="T6" fmla="*/ 0 w 32"/>
                  <a:gd name="T7" fmla="*/ 7 h 32"/>
                  <a:gd name="T8" fmla="*/ 0 w 32"/>
                  <a:gd name="T9" fmla="*/ 17 h 32"/>
                  <a:gd name="T10" fmla="*/ 0 w 32"/>
                  <a:gd name="T11" fmla="*/ 16 h 32"/>
                  <a:gd name="T12" fmla="*/ 0 w 32"/>
                  <a:gd name="T13" fmla="*/ 11 h 32"/>
                  <a:gd name="T14" fmla="*/ 9 w 32"/>
                  <a:gd name="T15" fmla="*/ 8 h 32"/>
                  <a:gd name="T16" fmla="*/ 9 w 32"/>
                  <a:gd name="T17" fmla="*/ 16 h 32"/>
                  <a:gd name="T18" fmla="*/ 9 w 32"/>
                  <a:gd name="T19" fmla="*/ 24 h 32"/>
                  <a:gd name="T20" fmla="*/ 0 w 32"/>
                  <a:gd name="T21" fmla="*/ 22 h 32"/>
                  <a:gd name="T22" fmla="*/ 0 w 32"/>
                  <a:gd name="T23" fmla="*/ 18 h 32"/>
                  <a:gd name="T24" fmla="*/ 0 w 32"/>
                  <a:gd name="T25" fmla="*/ 25 h 32"/>
                  <a:gd name="T26" fmla="*/ 26 w 32"/>
                  <a:gd name="T27" fmla="*/ 32 h 32"/>
                  <a:gd name="T28" fmla="*/ 32 w 32"/>
                  <a:gd name="T29" fmla="*/ 32 h 32"/>
                  <a:gd name="T30" fmla="*/ 32 w 32"/>
                  <a:gd name="T31" fmla="*/ 29 h 32"/>
                  <a:gd name="T32" fmla="*/ 26 w 32"/>
                  <a:gd name="T33" fmla="*/ 29 h 32"/>
                  <a:gd name="T34" fmla="*/ 14 w 32"/>
                  <a:gd name="T35" fmla="*/ 25 h 32"/>
                  <a:gd name="T36" fmla="*/ 14 w 32"/>
                  <a:gd name="T37" fmla="*/ 16 h 32"/>
                  <a:gd name="T38" fmla="*/ 14 w 32"/>
                  <a:gd name="T39" fmla="*/ 7 h 32"/>
                  <a:gd name="T40" fmla="*/ 26 w 32"/>
                  <a:gd name="T41" fmla="*/ 4 h 32"/>
                  <a:gd name="T42" fmla="*/ 32 w 32"/>
                  <a:gd name="T43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32">
                    <a:moveTo>
                      <a:pt x="32" y="4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9" y="8"/>
                    </a:lnTo>
                    <a:lnTo>
                      <a:pt x="9" y="16"/>
                    </a:lnTo>
                    <a:lnTo>
                      <a:pt x="9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25"/>
                    </a:lnTo>
                    <a:lnTo>
                      <a:pt x="26" y="32"/>
                    </a:lnTo>
                    <a:lnTo>
                      <a:pt x="32" y="32"/>
                    </a:lnTo>
                    <a:lnTo>
                      <a:pt x="32" y="29"/>
                    </a:lnTo>
                    <a:lnTo>
                      <a:pt x="26" y="29"/>
                    </a:lnTo>
                    <a:lnTo>
                      <a:pt x="14" y="25"/>
                    </a:lnTo>
                    <a:lnTo>
                      <a:pt x="14" y="16"/>
                    </a:lnTo>
                    <a:lnTo>
                      <a:pt x="14" y="7"/>
                    </a:lnTo>
                    <a:lnTo>
                      <a:pt x="26" y="4"/>
                    </a:lnTo>
                    <a:lnTo>
                      <a:pt x="32" y="4"/>
                    </a:lnTo>
                    <a:close/>
                  </a:path>
                </a:pathLst>
              </a:cu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" name="Freeform 759"/>
              <p:cNvSpPr>
                <a:spLocks/>
              </p:cNvSpPr>
              <p:nvPr/>
            </p:nvSpPr>
            <p:spPr bwMode="auto">
              <a:xfrm>
                <a:off x="10590213" y="1951038"/>
                <a:ext cx="90487" cy="80963"/>
              </a:xfrm>
              <a:custGeom>
                <a:avLst/>
                <a:gdLst>
                  <a:gd name="T0" fmla="*/ 32 w 32"/>
                  <a:gd name="T1" fmla="*/ 4 h 32"/>
                  <a:gd name="T2" fmla="*/ 32 w 32"/>
                  <a:gd name="T3" fmla="*/ 0 h 32"/>
                  <a:gd name="T4" fmla="*/ 26 w 32"/>
                  <a:gd name="T5" fmla="*/ 0 h 32"/>
                  <a:gd name="T6" fmla="*/ 0 w 32"/>
                  <a:gd name="T7" fmla="*/ 7 h 32"/>
                  <a:gd name="T8" fmla="*/ 0 w 32"/>
                  <a:gd name="T9" fmla="*/ 17 h 32"/>
                  <a:gd name="T10" fmla="*/ 0 w 32"/>
                  <a:gd name="T11" fmla="*/ 16 h 32"/>
                  <a:gd name="T12" fmla="*/ 0 w 32"/>
                  <a:gd name="T13" fmla="*/ 11 h 32"/>
                  <a:gd name="T14" fmla="*/ 9 w 32"/>
                  <a:gd name="T15" fmla="*/ 8 h 32"/>
                  <a:gd name="T16" fmla="*/ 9 w 32"/>
                  <a:gd name="T17" fmla="*/ 16 h 32"/>
                  <a:gd name="T18" fmla="*/ 9 w 32"/>
                  <a:gd name="T19" fmla="*/ 24 h 32"/>
                  <a:gd name="T20" fmla="*/ 0 w 32"/>
                  <a:gd name="T21" fmla="*/ 22 h 32"/>
                  <a:gd name="T22" fmla="*/ 0 w 32"/>
                  <a:gd name="T23" fmla="*/ 18 h 32"/>
                  <a:gd name="T24" fmla="*/ 0 w 32"/>
                  <a:gd name="T25" fmla="*/ 25 h 32"/>
                  <a:gd name="T26" fmla="*/ 26 w 32"/>
                  <a:gd name="T27" fmla="*/ 32 h 32"/>
                  <a:gd name="T28" fmla="*/ 32 w 32"/>
                  <a:gd name="T29" fmla="*/ 32 h 32"/>
                  <a:gd name="T30" fmla="*/ 32 w 32"/>
                  <a:gd name="T31" fmla="*/ 29 h 32"/>
                  <a:gd name="T32" fmla="*/ 26 w 32"/>
                  <a:gd name="T33" fmla="*/ 29 h 32"/>
                  <a:gd name="T34" fmla="*/ 14 w 32"/>
                  <a:gd name="T35" fmla="*/ 25 h 32"/>
                  <a:gd name="T36" fmla="*/ 14 w 32"/>
                  <a:gd name="T37" fmla="*/ 16 h 32"/>
                  <a:gd name="T38" fmla="*/ 14 w 32"/>
                  <a:gd name="T39" fmla="*/ 7 h 32"/>
                  <a:gd name="T40" fmla="*/ 26 w 32"/>
                  <a:gd name="T41" fmla="*/ 4 h 32"/>
                  <a:gd name="T42" fmla="*/ 32 w 32"/>
                  <a:gd name="T43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32">
                    <a:moveTo>
                      <a:pt x="32" y="4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9" y="8"/>
                    </a:lnTo>
                    <a:lnTo>
                      <a:pt x="9" y="16"/>
                    </a:lnTo>
                    <a:lnTo>
                      <a:pt x="9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25"/>
                    </a:lnTo>
                    <a:lnTo>
                      <a:pt x="26" y="32"/>
                    </a:lnTo>
                    <a:lnTo>
                      <a:pt x="32" y="32"/>
                    </a:lnTo>
                    <a:lnTo>
                      <a:pt x="32" y="29"/>
                    </a:lnTo>
                    <a:lnTo>
                      <a:pt x="26" y="29"/>
                    </a:lnTo>
                    <a:lnTo>
                      <a:pt x="14" y="25"/>
                    </a:lnTo>
                    <a:lnTo>
                      <a:pt x="14" y="16"/>
                    </a:lnTo>
                    <a:lnTo>
                      <a:pt x="14" y="7"/>
                    </a:lnTo>
                    <a:lnTo>
                      <a:pt x="26" y="4"/>
                    </a:lnTo>
                    <a:lnTo>
                      <a:pt x="32" y="4"/>
                    </a:lnTo>
                    <a:close/>
                  </a:path>
                </a:pathLst>
              </a:custGeom>
              <a:noFill/>
              <a:ln w="0">
                <a:solidFill>
                  <a:srgbClr val="5051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" name="Freeform 760"/>
              <p:cNvSpPr>
                <a:spLocks/>
              </p:cNvSpPr>
              <p:nvPr/>
            </p:nvSpPr>
            <p:spPr bwMode="auto">
              <a:xfrm>
                <a:off x="10587038" y="1879600"/>
                <a:ext cx="9525" cy="231775"/>
              </a:xfrm>
              <a:custGeom>
                <a:avLst/>
                <a:gdLst>
                  <a:gd name="T0" fmla="*/ 0 w 3"/>
                  <a:gd name="T1" fmla="*/ 0 h 93"/>
                  <a:gd name="T2" fmla="*/ 3 w 3"/>
                  <a:gd name="T3" fmla="*/ 2 h 93"/>
                  <a:gd name="T4" fmla="*/ 3 w 3"/>
                  <a:gd name="T5" fmla="*/ 91 h 93"/>
                  <a:gd name="T6" fmla="*/ 0 w 3"/>
                  <a:gd name="T7" fmla="*/ 93 h 93"/>
                  <a:gd name="T8" fmla="*/ 0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0" y="0"/>
                    </a:moveTo>
                    <a:lnTo>
                      <a:pt x="3" y="2"/>
                    </a:lnTo>
                    <a:lnTo>
                      <a:pt x="3" y="91"/>
                    </a:lnTo>
                    <a:lnTo>
                      <a:pt x="0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" name="Freeform 761"/>
              <p:cNvSpPr>
                <a:spLocks/>
              </p:cNvSpPr>
              <p:nvPr/>
            </p:nvSpPr>
            <p:spPr bwMode="auto">
              <a:xfrm>
                <a:off x="10587038" y="1879600"/>
                <a:ext cx="9525" cy="231775"/>
              </a:xfrm>
              <a:custGeom>
                <a:avLst/>
                <a:gdLst>
                  <a:gd name="T0" fmla="*/ 0 w 3"/>
                  <a:gd name="T1" fmla="*/ 0 h 93"/>
                  <a:gd name="T2" fmla="*/ 3 w 3"/>
                  <a:gd name="T3" fmla="*/ 2 h 93"/>
                  <a:gd name="T4" fmla="*/ 3 w 3"/>
                  <a:gd name="T5" fmla="*/ 91 h 93"/>
                  <a:gd name="T6" fmla="*/ 0 w 3"/>
                  <a:gd name="T7" fmla="*/ 93 h 93"/>
                  <a:gd name="T8" fmla="*/ 0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0" y="0"/>
                    </a:moveTo>
                    <a:lnTo>
                      <a:pt x="3" y="2"/>
                    </a:lnTo>
                    <a:lnTo>
                      <a:pt x="3" y="91"/>
                    </a:lnTo>
                    <a:lnTo>
                      <a:pt x="0" y="9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80848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" name="Freeform 762"/>
              <p:cNvSpPr>
                <a:spLocks/>
              </p:cNvSpPr>
              <p:nvPr/>
            </p:nvSpPr>
            <p:spPr bwMode="auto">
              <a:xfrm>
                <a:off x="10696575" y="1879600"/>
                <a:ext cx="9525" cy="231775"/>
              </a:xfrm>
              <a:custGeom>
                <a:avLst/>
                <a:gdLst>
                  <a:gd name="T0" fmla="*/ 3 w 3"/>
                  <a:gd name="T1" fmla="*/ 0 h 93"/>
                  <a:gd name="T2" fmla="*/ 0 w 3"/>
                  <a:gd name="T3" fmla="*/ 2 h 93"/>
                  <a:gd name="T4" fmla="*/ 0 w 3"/>
                  <a:gd name="T5" fmla="*/ 91 h 93"/>
                  <a:gd name="T6" fmla="*/ 3 w 3"/>
                  <a:gd name="T7" fmla="*/ 93 h 93"/>
                  <a:gd name="T8" fmla="*/ 3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3" y="0"/>
                    </a:moveTo>
                    <a:lnTo>
                      <a:pt x="0" y="2"/>
                    </a:lnTo>
                    <a:lnTo>
                      <a:pt x="0" y="91"/>
                    </a:lnTo>
                    <a:lnTo>
                      <a:pt x="3" y="9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" name="Freeform 763"/>
              <p:cNvSpPr>
                <a:spLocks/>
              </p:cNvSpPr>
              <p:nvPr/>
            </p:nvSpPr>
            <p:spPr bwMode="auto">
              <a:xfrm>
                <a:off x="10696575" y="1879600"/>
                <a:ext cx="9525" cy="231775"/>
              </a:xfrm>
              <a:custGeom>
                <a:avLst/>
                <a:gdLst>
                  <a:gd name="T0" fmla="*/ 3 w 3"/>
                  <a:gd name="T1" fmla="*/ 0 h 93"/>
                  <a:gd name="T2" fmla="*/ 0 w 3"/>
                  <a:gd name="T3" fmla="*/ 2 h 93"/>
                  <a:gd name="T4" fmla="*/ 0 w 3"/>
                  <a:gd name="T5" fmla="*/ 91 h 93"/>
                  <a:gd name="T6" fmla="*/ 3 w 3"/>
                  <a:gd name="T7" fmla="*/ 93 h 93"/>
                  <a:gd name="T8" fmla="*/ 3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3" y="0"/>
                    </a:moveTo>
                    <a:lnTo>
                      <a:pt x="0" y="2"/>
                    </a:lnTo>
                    <a:lnTo>
                      <a:pt x="0" y="91"/>
                    </a:lnTo>
                    <a:lnTo>
                      <a:pt x="3" y="93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0">
                <a:solidFill>
                  <a:srgbClr val="80848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" name="Freeform 764"/>
              <p:cNvSpPr>
                <a:spLocks/>
              </p:cNvSpPr>
              <p:nvPr/>
            </p:nvSpPr>
            <p:spPr bwMode="auto">
              <a:xfrm>
                <a:off x="11568113" y="1879600"/>
                <a:ext cx="7937" cy="231775"/>
              </a:xfrm>
              <a:custGeom>
                <a:avLst/>
                <a:gdLst>
                  <a:gd name="T0" fmla="*/ 0 w 3"/>
                  <a:gd name="T1" fmla="*/ 0 h 93"/>
                  <a:gd name="T2" fmla="*/ 3 w 3"/>
                  <a:gd name="T3" fmla="*/ 2 h 93"/>
                  <a:gd name="T4" fmla="*/ 3 w 3"/>
                  <a:gd name="T5" fmla="*/ 91 h 93"/>
                  <a:gd name="T6" fmla="*/ 0 w 3"/>
                  <a:gd name="T7" fmla="*/ 93 h 93"/>
                  <a:gd name="T8" fmla="*/ 0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0" y="0"/>
                    </a:moveTo>
                    <a:lnTo>
                      <a:pt x="3" y="2"/>
                    </a:lnTo>
                    <a:lnTo>
                      <a:pt x="3" y="91"/>
                    </a:lnTo>
                    <a:lnTo>
                      <a:pt x="0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" name="Freeform 765"/>
              <p:cNvSpPr>
                <a:spLocks/>
              </p:cNvSpPr>
              <p:nvPr/>
            </p:nvSpPr>
            <p:spPr bwMode="auto">
              <a:xfrm>
                <a:off x="11568113" y="1879600"/>
                <a:ext cx="7937" cy="231775"/>
              </a:xfrm>
              <a:custGeom>
                <a:avLst/>
                <a:gdLst>
                  <a:gd name="T0" fmla="*/ 0 w 3"/>
                  <a:gd name="T1" fmla="*/ 0 h 93"/>
                  <a:gd name="T2" fmla="*/ 3 w 3"/>
                  <a:gd name="T3" fmla="*/ 2 h 93"/>
                  <a:gd name="T4" fmla="*/ 3 w 3"/>
                  <a:gd name="T5" fmla="*/ 91 h 93"/>
                  <a:gd name="T6" fmla="*/ 0 w 3"/>
                  <a:gd name="T7" fmla="*/ 93 h 93"/>
                  <a:gd name="T8" fmla="*/ 0 w 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3">
                    <a:moveTo>
                      <a:pt x="0" y="0"/>
                    </a:moveTo>
                    <a:lnTo>
                      <a:pt x="3" y="2"/>
                    </a:lnTo>
                    <a:lnTo>
                      <a:pt x="3" y="91"/>
                    </a:lnTo>
                    <a:lnTo>
                      <a:pt x="0" y="9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solidFill>
                  <a:srgbClr val="80848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" name="Freeform 766"/>
              <p:cNvSpPr>
                <a:spLocks/>
              </p:cNvSpPr>
              <p:nvPr/>
            </p:nvSpPr>
            <p:spPr bwMode="auto">
              <a:xfrm>
                <a:off x="9953625" y="1879600"/>
                <a:ext cx="4762" cy="231775"/>
              </a:xfrm>
              <a:custGeom>
                <a:avLst/>
                <a:gdLst>
                  <a:gd name="T0" fmla="*/ 2 w 2"/>
                  <a:gd name="T1" fmla="*/ 0 h 93"/>
                  <a:gd name="T2" fmla="*/ 0 w 2"/>
                  <a:gd name="T3" fmla="*/ 2 h 93"/>
                  <a:gd name="T4" fmla="*/ 0 w 2"/>
                  <a:gd name="T5" fmla="*/ 91 h 93"/>
                  <a:gd name="T6" fmla="*/ 2 w 2"/>
                  <a:gd name="T7" fmla="*/ 93 h 93"/>
                  <a:gd name="T8" fmla="*/ 2 w 2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93">
                    <a:moveTo>
                      <a:pt x="2" y="0"/>
                    </a:moveTo>
                    <a:lnTo>
                      <a:pt x="0" y="2"/>
                    </a:lnTo>
                    <a:lnTo>
                      <a:pt x="0" y="91"/>
                    </a:lnTo>
                    <a:lnTo>
                      <a:pt x="2" y="9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" name="Freeform 767"/>
              <p:cNvSpPr>
                <a:spLocks/>
              </p:cNvSpPr>
              <p:nvPr/>
            </p:nvSpPr>
            <p:spPr bwMode="auto">
              <a:xfrm>
                <a:off x="9953625" y="1879600"/>
                <a:ext cx="4762" cy="231775"/>
              </a:xfrm>
              <a:custGeom>
                <a:avLst/>
                <a:gdLst>
                  <a:gd name="T0" fmla="*/ 2 w 2"/>
                  <a:gd name="T1" fmla="*/ 0 h 93"/>
                  <a:gd name="T2" fmla="*/ 0 w 2"/>
                  <a:gd name="T3" fmla="*/ 2 h 93"/>
                  <a:gd name="T4" fmla="*/ 0 w 2"/>
                  <a:gd name="T5" fmla="*/ 91 h 93"/>
                  <a:gd name="T6" fmla="*/ 2 w 2"/>
                  <a:gd name="T7" fmla="*/ 93 h 93"/>
                  <a:gd name="T8" fmla="*/ 2 w 2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93">
                    <a:moveTo>
                      <a:pt x="2" y="0"/>
                    </a:moveTo>
                    <a:lnTo>
                      <a:pt x="0" y="2"/>
                    </a:lnTo>
                    <a:lnTo>
                      <a:pt x="0" y="91"/>
                    </a:lnTo>
                    <a:lnTo>
                      <a:pt x="2" y="93"/>
                    </a:lnTo>
                    <a:lnTo>
                      <a:pt x="2" y="0"/>
                    </a:lnTo>
                    <a:close/>
                  </a:path>
                </a:pathLst>
              </a:custGeom>
              <a:noFill/>
              <a:ln w="0">
                <a:solidFill>
                  <a:srgbClr val="80848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" name="Freeform 768"/>
              <p:cNvSpPr>
                <a:spLocks/>
              </p:cNvSpPr>
              <p:nvPr/>
            </p:nvSpPr>
            <p:spPr bwMode="auto">
              <a:xfrm>
                <a:off x="9812338" y="1971675"/>
                <a:ext cx="61912" cy="50800"/>
              </a:xfrm>
              <a:custGeom>
                <a:avLst/>
                <a:gdLst>
                  <a:gd name="T0" fmla="*/ 2 w 22"/>
                  <a:gd name="T1" fmla="*/ 0 h 20"/>
                  <a:gd name="T2" fmla="*/ 20 w 22"/>
                  <a:gd name="T3" fmla="*/ 0 h 20"/>
                  <a:gd name="T4" fmla="*/ 22 w 22"/>
                  <a:gd name="T5" fmla="*/ 2 h 20"/>
                  <a:gd name="T6" fmla="*/ 22 w 22"/>
                  <a:gd name="T7" fmla="*/ 18 h 20"/>
                  <a:gd name="T8" fmla="*/ 20 w 22"/>
                  <a:gd name="T9" fmla="*/ 20 h 20"/>
                  <a:gd name="T10" fmla="*/ 2 w 22"/>
                  <a:gd name="T11" fmla="*/ 20 h 20"/>
                  <a:gd name="T12" fmla="*/ 0 w 22"/>
                  <a:gd name="T13" fmla="*/ 18 h 20"/>
                  <a:gd name="T14" fmla="*/ 0 w 22"/>
                  <a:gd name="T15" fmla="*/ 2 h 20"/>
                  <a:gd name="T16" fmla="*/ 2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2" y="0"/>
                    </a:moveTo>
                    <a:lnTo>
                      <a:pt x="20" y="0"/>
                    </a:lnTo>
                    <a:cubicBezTo>
                      <a:pt x="21" y="0"/>
                      <a:pt x="22" y="1"/>
                      <a:pt x="22" y="2"/>
                    </a:cubicBezTo>
                    <a:lnTo>
                      <a:pt x="22" y="18"/>
                    </a:lnTo>
                    <a:cubicBezTo>
                      <a:pt x="22" y="19"/>
                      <a:pt x="21" y="20"/>
                      <a:pt x="20" y="20"/>
                    </a:cubicBezTo>
                    <a:lnTo>
                      <a:pt x="2" y="20"/>
                    </a:lnTo>
                    <a:cubicBezTo>
                      <a:pt x="1" y="20"/>
                      <a:pt x="0" y="19"/>
                      <a:pt x="0" y="18"/>
                    </a:cubicBezTo>
                    <a:lnTo>
                      <a:pt x="0" y="2"/>
                    </a:ln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EC7A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" name="Freeform 769"/>
              <p:cNvSpPr>
                <a:spLocks/>
              </p:cNvSpPr>
              <p:nvPr/>
            </p:nvSpPr>
            <p:spPr bwMode="auto">
              <a:xfrm>
                <a:off x="9823450" y="1984375"/>
                <a:ext cx="34925" cy="25400"/>
              </a:xfrm>
              <a:custGeom>
                <a:avLst/>
                <a:gdLst>
                  <a:gd name="T0" fmla="*/ 2 w 12"/>
                  <a:gd name="T1" fmla="*/ 0 h 10"/>
                  <a:gd name="T2" fmla="*/ 11 w 12"/>
                  <a:gd name="T3" fmla="*/ 0 h 10"/>
                  <a:gd name="T4" fmla="*/ 12 w 12"/>
                  <a:gd name="T5" fmla="*/ 1 h 10"/>
                  <a:gd name="T6" fmla="*/ 12 w 12"/>
                  <a:gd name="T7" fmla="*/ 9 h 10"/>
                  <a:gd name="T8" fmla="*/ 11 w 12"/>
                  <a:gd name="T9" fmla="*/ 10 h 10"/>
                  <a:gd name="T10" fmla="*/ 2 w 12"/>
                  <a:gd name="T11" fmla="*/ 10 h 10"/>
                  <a:gd name="T12" fmla="*/ 0 w 12"/>
                  <a:gd name="T13" fmla="*/ 9 h 10"/>
                  <a:gd name="T14" fmla="*/ 0 w 12"/>
                  <a:gd name="T15" fmla="*/ 1 h 10"/>
                  <a:gd name="T16" fmla="*/ 2 w 12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2" y="0"/>
                    </a:moveTo>
                    <a:lnTo>
                      <a:pt x="11" y="0"/>
                    </a:lnTo>
                    <a:cubicBezTo>
                      <a:pt x="12" y="0"/>
                      <a:pt x="12" y="0"/>
                      <a:pt x="12" y="1"/>
                    </a:cubicBezTo>
                    <a:lnTo>
                      <a:pt x="12" y="9"/>
                    </a:lnTo>
                    <a:cubicBezTo>
                      <a:pt x="12" y="10"/>
                      <a:pt x="12" y="10"/>
                      <a:pt x="11" y="10"/>
                    </a:cubicBezTo>
                    <a:lnTo>
                      <a:pt x="2" y="10"/>
                    </a:lnTo>
                    <a:cubicBezTo>
                      <a:pt x="1" y="10"/>
                      <a:pt x="0" y="10"/>
                      <a:pt x="0" y="9"/>
                    </a:cubicBezTo>
                    <a:lnTo>
                      <a:pt x="0" y="1"/>
                    </a:ln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C4A3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" name="Line 770"/>
              <p:cNvSpPr>
                <a:spLocks noChangeShapeType="1"/>
              </p:cNvSpPr>
              <p:nvPr/>
            </p:nvSpPr>
            <p:spPr bwMode="auto">
              <a:xfrm flipH="1">
                <a:off x="9779000" y="1957388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" name="Line 771"/>
              <p:cNvSpPr>
                <a:spLocks noChangeShapeType="1"/>
              </p:cNvSpPr>
              <p:nvPr/>
            </p:nvSpPr>
            <p:spPr bwMode="auto">
              <a:xfrm flipH="1">
                <a:off x="9779000" y="1949450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" name="Line 772"/>
              <p:cNvSpPr>
                <a:spLocks noChangeShapeType="1"/>
              </p:cNvSpPr>
              <p:nvPr/>
            </p:nvSpPr>
            <p:spPr bwMode="auto">
              <a:xfrm flipH="1">
                <a:off x="9779000" y="1944688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" name="Line 773"/>
              <p:cNvSpPr>
                <a:spLocks noChangeShapeType="1"/>
              </p:cNvSpPr>
              <p:nvPr/>
            </p:nvSpPr>
            <p:spPr bwMode="auto">
              <a:xfrm flipH="1">
                <a:off x="9779000" y="1933575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" name="Line 774"/>
              <p:cNvSpPr>
                <a:spLocks noChangeShapeType="1"/>
              </p:cNvSpPr>
              <p:nvPr/>
            </p:nvSpPr>
            <p:spPr bwMode="auto">
              <a:xfrm flipH="1">
                <a:off x="9779000" y="1928813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" name="Line 775"/>
              <p:cNvSpPr>
                <a:spLocks noChangeShapeType="1"/>
              </p:cNvSpPr>
              <p:nvPr/>
            </p:nvSpPr>
            <p:spPr bwMode="auto">
              <a:xfrm flipH="1">
                <a:off x="9779000" y="1916113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" name="Line 776"/>
              <p:cNvSpPr>
                <a:spLocks noChangeShapeType="1"/>
              </p:cNvSpPr>
              <p:nvPr/>
            </p:nvSpPr>
            <p:spPr bwMode="auto">
              <a:xfrm flipH="1">
                <a:off x="9779000" y="1911350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" name="Freeform 777"/>
              <p:cNvSpPr>
                <a:spLocks/>
              </p:cNvSpPr>
              <p:nvPr/>
            </p:nvSpPr>
            <p:spPr bwMode="auto">
              <a:xfrm>
                <a:off x="9845675" y="1898650"/>
                <a:ext cx="85725" cy="193675"/>
              </a:xfrm>
              <a:custGeom>
                <a:avLst/>
                <a:gdLst>
                  <a:gd name="T0" fmla="*/ 22 w 30"/>
                  <a:gd name="T1" fmla="*/ 39 h 77"/>
                  <a:gd name="T2" fmla="*/ 23 w 30"/>
                  <a:gd name="T3" fmla="*/ 70 h 77"/>
                  <a:gd name="T4" fmla="*/ 30 w 30"/>
                  <a:gd name="T5" fmla="*/ 77 h 77"/>
                  <a:gd name="T6" fmla="*/ 11 w 30"/>
                  <a:gd name="T7" fmla="*/ 77 h 77"/>
                  <a:gd name="T8" fmla="*/ 0 w 30"/>
                  <a:gd name="T9" fmla="*/ 70 h 77"/>
                  <a:gd name="T10" fmla="*/ 0 w 30"/>
                  <a:gd name="T11" fmla="*/ 39 h 77"/>
                  <a:gd name="T12" fmla="*/ 0 w 30"/>
                  <a:gd name="T13" fmla="*/ 7 h 77"/>
                  <a:gd name="T14" fmla="*/ 11 w 30"/>
                  <a:gd name="T15" fmla="*/ 1 h 77"/>
                  <a:gd name="T16" fmla="*/ 30 w 30"/>
                  <a:gd name="T17" fmla="*/ 1 h 77"/>
                  <a:gd name="T18" fmla="*/ 23 w 30"/>
                  <a:gd name="T19" fmla="*/ 7 h 77"/>
                  <a:gd name="T20" fmla="*/ 22 w 30"/>
                  <a:gd name="T21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77">
                    <a:moveTo>
                      <a:pt x="22" y="39"/>
                    </a:moveTo>
                    <a:cubicBezTo>
                      <a:pt x="22" y="39"/>
                      <a:pt x="23" y="64"/>
                      <a:pt x="23" y="70"/>
                    </a:cubicBezTo>
                    <a:cubicBezTo>
                      <a:pt x="24" y="77"/>
                      <a:pt x="27" y="75"/>
                      <a:pt x="30" y="77"/>
                    </a:cubicBezTo>
                    <a:cubicBezTo>
                      <a:pt x="29" y="77"/>
                      <a:pt x="20" y="77"/>
                      <a:pt x="11" y="77"/>
                    </a:cubicBezTo>
                    <a:cubicBezTo>
                      <a:pt x="1" y="77"/>
                      <a:pt x="0" y="74"/>
                      <a:pt x="0" y="70"/>
                    </a:cubicBezTo>
                    <a:cubicBezTo>
                      <a:pt x="0" y="66"/>
                      <a:pt x="0" y="39"/>
                      <a:pt x="0" y="39"/>
                    </a:cubicBezTo>
                    <a:cubicBezTo>
                      <a:pt x="0" y="39"/>
                      <a:pt x="0" y="12"/>
                      <a:pt x="0" y="7"/>
                    </a:cubicBezTo>
                    <a:cubicBezTo>
                      <a:pt x="0" y="3"/>
                      <a:pt x="1" y="1"/>
                      <a:pt x="11" y="1"/>
                    </a:cubicBezTo>
                    <a:cubicBezTo>
                      <a:pt x="20" y="0"/>
                      <a:pt x="29" y="0"/>
                      <a:pt x="30" y="1"/>
                    </a:cubicBezTo>
                    <a:cubicBezTo>
                      <a:pt x="27" y="2"/>
                      <a:pt x="24" y="1"/>
                      <a:pt x="23" y="7"/>
                    </a:cubicBezTo>
                    <a:cubicBezTo>
                      <a:pt x="23" y="13"/>
                      <a:pt x="22" y="39"/>
                      <a:pt x="22" y="3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" name="Line 778"/>
              <p:cNvSpPr>
                <a:spLocks noChangeShapeType="1"/>
              </p:cNvSpPr>
              <p:nvPr/>
            </p:nvSpPr>
            <p:spPr bwMode="auto">
              <a:xfrm flipH="1">
                <a:off x="9779000" y="2033588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" name="Line 779"/>
              <p:cNvSpPr>
                <a:spLocks noChangeShapeType="1"/>
              </p:cNvSpPr>
              <p:nvPr/>
            </p:nvSpPr>
            <p:spPr bwMode="auto">
              <a:xfrm flipH="1">
                <a:off x="9779000" y="2041525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" name="Line 780"/>
              <p:cNvSpPr>
                <a:spLocks noChangeShapeType="1"/>
              </p:cNvSpPr>
              <p:nvPr/>
            </p:nvSpPr>
            <p:spPr bwMode="auto">
              <a:xfrm flipH="1">
                <a:off x="9779000" y="2046288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" name="Line 781"/>
              <p:cNvSpPr>
                <a:spLocks noChangeShapeType="1"/>
              </p:cNvSpPr>
              <p:nvPr/>
            </p:nvSpPr>
            <p:spPr bwMode="auto">
              <a:xfrm flipH="1">
                <a:off x="9779000" y="2057400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" name="Line 782"/>
              <p:cNvSpPr>
                <a:spLocks noChangeShapeType="1"/>
              </p:cNvSpPr>
              <p:nvPr/>
            </p:nvSpPr>
            <p:spPr bwMode="auto">
              <a:xfrm flipH="1">
                <a:off x="9779000" y="2063750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" name="Line 783"/>
              <p:cNvSpPr>
                <a:spLocks noChangeShapeType="1"/>
              </p:cNvSpPr>
              <p:nvPr/>
            </p:nvSpPr>
            <p:spPr bwMode="auto">
              <a:xfrm flipH="1">
                <a:off x="9779000" y="2074863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" name="Line 784"/>
              <p:cNvSpPr>
                <a:spLocks noChangeShapeType="1"/>
              </p:cNvSpPr>
              <p:nvPr/>
            </p:nvSpPr>
            <p:spPr bwMode="auto">
              <a:xfrm flipH="1">
                <a:off x="9779000" y="2079625"/>
                <a:ext cx="66675" cy="0"/>
              </a:xfrm>
              <a:prstGeom prst="line">
                <a:avLst/>
              </a:prstGeom>
              <a:noFill/>
              <a:ln w="0">
                <a:solidFill>
                  <a:srgbClr val="C386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" name="Freeform 785"/>
              <p:cNvSpPr>
                <a:spLocks/>
              </p:cNvSpPr>
              <p:nvPr/>
            </p:nvSpPr>
            <p:spPr bwMode="auto">
              <a:xfrm>
                <a:off x="9742488" y="1892300"/>
                <a:ext cx="44450" cy="206375"/>
              </a:xfrm>
              <a:custGeom>
                <a:avLst/>
                <a:gdLst>
                  <a:gd name="T0" fmla="*/ 13 w 16"/>
                  <a:gd name="T1" fmla="*/ 42 h 83"/>
                  <a:gd name="T2" fmla="*/ 14 w 16"/>
                  <a:gd name="T3" fmla="*/ 74 h 83"/>
                  <a:gd name="T4" fmla="*/ 16 w 16"/>
                  <a:gd name="T5" fmla="*/ 82 h 83"/>
                  <a:gd name="T6" fmla="*/ 2 w 16"/>
                  <a:gd name="T7" fmla="*/ 77 h 83"/>
                  <a:gd name="T8" fmla="*/ 0 w 16"/>
                  <a:gd name="T9" fmla="*/ 41 h 83"/>
                  <a:gd name="T10" fmla="*/ 2 w 16"/>
                  <a:gd name="T11" fmla="*/ 7 h 83"/>
                  <a:gd name="T12" fmla="*/ 16 w 16"/>
                  <a:gd name="T13" fmla="*/ 1 h 83"/>
                  <a:gd name="T14" fmla="*/ 14 w 16"/>
                  <a:gd name="T15" fmla="*/ 10 h 83"/>
                  <a:gd name="T16" fmla="*/ 13 w 16"/>
                  <a:gd name="T17" fmla="*/ 4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3">
                    <a:moveTo>
                      <a:pt x="13" y="42"/>
                    </a:moveTo>
                    <a:cubicBezTo>
                      <a:pt x="13" y="42"/>
                      <a:pt x="14" y="71"/>
                      <a:pt x="14" y="74"/>
                    </a:cubicBezTo>
                    <a:cubicBezTo>
                      <a:pt x="14" y="76"/>
                      <a:pt x="15" y="82"/>
                      <a:pt x="16" y="82"/>
                    </a:cubicBezTo>
                    <a:cubicBezTo>
                      <a:pt x="8" y="83"/>
                      <a:pt x="2" y="81"/>
                      <a:pt x="2" y="77"/>
                    </a:cubicBezTo>
                    <a:cubicBezTo>
                      <a:pt x="1" y="72"/>
                      <a:pt x="0" y="50"/>
                      <a:pt x="0" y="41"/>
                    </a:cubicBezTo>
                    <a:cubicBezTo>
                      <a:pt x="0" y="33"/>
                      <a:pt x="1" y="11"/>
                      <a:pt x="2" y="7"/>
                    </a:cubicBezTo>
                    <a:cubicBezTo>
                      <a:pt x="2" y="3"/>
                      <a:pt x="8" y="0"/>
                      <a:pt x="16" y="1"/>
                    </a:cubicBezTo>
                    <a:cubicBezTo>
                      <a:pt x="15" y="2"/>
                      <a:pt x="14" y="7"/>
                      <a:pt x="14" y="10"/>
                    </a:cubicBezTo>
                    <a:cubicBezTo>
                      <a:pt x="14" y="12"/>
                      <a:pt x="13" y="42"/>
                      <a:pt x="13" y="42"/>
                    </a:cubicBezTo>
                    <a:close/>
                  </a:path>
                </a:pathLst>
              </a:custGeom>
              <a:solidFill>
                <a:srgbClr val="7467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8" name="Freeform 786"/>
              <p:cNvSpPr>
                <a:spLocks/>
              </p:cNvSpPr>
              <p:nvPr/>
            </p:nvSpPr>
            <p:spPr bwMode="auto">
              <a:xfrm>
                <a:off x="9742488" y="1892300"/>
                <a:ext cx="44450" cy="206375"/>
              </a:xfrm>
              <a:custGeom>
                <a:avLst/>
                <a:gdLst>
                  <a:gd name="T0" fmla="*/ 13 w 16"/>
                  <a:gd name="T1" fmla="*/ 42 h 83"/>
                  <a:gd name="T2" fmla="*/ 14 w 16"/>
                  <a:gd name="T3" fmla="*/ 74 h 83"/>
                  <a:gd name="T4" fmla="*/ 16 w 16"/>
                  <a:gd name="T5" fmla="*/ 82 h 83"/>
                  <a:gd name="T6" fmla="*/ 2 w 16"/>
                  <a:gd name="T7" fmla="*/ 77 h 83"/>
                  <a:gd name="T8" fmla="*/ 0 w 16"/>
                  <a:gd name="T9" fmla="*/ 41 h 83"/>
                  <a:gd name="T10" fmla="*/ 2 w 16"/>
                  <a:gd name="T11" fmla="*/ 7 h 83"/>
                  <a:gd name="T12" fmla="*/ 16 w 16"/>
                  <a:gd name="T13" fmla="*/ 1 h 83"/>
                  <a:gd name="T14" fmla="*/ 14 w 16"/>
                  <a:gd name="T15" fmla="*/ 10 h 83"/>
                  <a:gd name="T16" fmla="*/ 13 w 16"/>
                  <a:gd name="T17" fmla="*/ 4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3">
                    <a:moveTo>
                      <a:pt x="13" y="42"/>
                    </a:moveTo>
                    <a:cubicBezTo>
                      <a:pt x="13" y="42"/>
                      <a:pt x="14" y="71"/>
                      <a:pt x="14" y="74"/>
                    </a:cubicBezTo>
                    <a:cubicBezTo>
                      <a:pt x="14" y="76"/>
                      <a:pt x="15" y="82"/>
                      <a:pt x="16" y="82"/>
                    </a:cubicBezTo>
                    <a:cubicBezTo>
                      <a:pt x="8" y="83"/>
                      <a:pt x="2" y="81"/>
                      <a:pt x="2" y="77"/>
                    </a:cubicBezTo>
                    <a:cubicBezTo>
                      <a:pt x="1" y="72"/>
                      <a:pt x="0" y="50"/>
                      <a:pt x="0" y="41"/>
                    </a:cubicBezTo>
                    <a:cubicBezTo>
                      <a:pt x="0" y="33"/>
                      <a:pt x="1" y="11"/>
                      <a:pt x="2" y="7"/>
                    </a:cubicBezTo>
                    <a:cubicBezTo>
                      <a:pt x="2" y="3"/>
                      <a:pt x="8" y="0"/>
                      <a:pt x="16" y="1"/>
                    </a:cubicBezTo>
                    <a:cubicBezTo>
                      <a:pt x="15" y="2"/>
                      <a:pt x="14" y="7"/>
                      <a:pt x="14" y="10"/>
                    </a:cubicBezTo>
                    <a:cubicBezTo>
                      <a:pt x="14" y="12"/>
                      <a:pt x="13" y="42"/>
                      <a:pt x="13" y="42"/>
                    </a:cubicBezTo>
                    <a:close/>
                  </a:path>
                </a:pathLst>
              </a:custGeom>
              <a:noFill/>
              <a:ln w="0">
                <a:solidFill>
                  <a:srgbClr val="74675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" name="Freeform 787"/>
              <p:cNvSpPr>
                <a:spLocks/>
              </p:cNvSpPr>
              <p:nvPr/>
            </p:nvSpPr>
            <p:spPr bwMode="auto">
              <a:xfrm>
                <a:off x="9913938" y="1911350"/>
                <a:ext cx="36512" cy="52388"/>
              </a:xfrm>
              <a:custGeom>
                <a:avLst/>
                <a:gdLst>
                  <a:gd name="T0" fmla="*/ 13 w 13"/>
                  <a:gd name="T1" fmla="*/ 11 h 21"/>
                  <a:gd name="T2" fmla="*/ 13 w 13"/>
                  <a:gd name="T3" fmla="*/ 1 h 21"/>
                  <a:gd name="T4" fmla="*/ 7 w 13"/>
                  <a:gd name="T5" fmla="*/ 4 h 21"/>
                  <a:gd name="T6" fmla="*/ 1 w 13"/>
                  <a:gd name="T7" fmla="*/ 1 h 21"/>
                  <a:gd name="T8" fmla="*/ 0 w 13"/>
                  <a:gd name="T9" fmla="*/ 11 h 21"/>
                  <a:gd name="T10" fmla="*/ 1 w 13"/>
                  <a:gd name="T11" fmla="*/ 20 h 21"/>
                  <a:gd name="T12" fmla="*/ 7 w 13"/>
                  <a:gd name="T13" fmla="*/ 17 h 21"/>
                  <a:gd name="T14" fmla="*/ 13 w 13"/>
                  <a:gd name="T15" fmla="*/ 20 h 21"/>
                  <a:gd name="T16" fmla="*/ 13 w 13"/>
                  <a:gd name="T17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1">
                    <a:moveTo>
                      <a:pt x="13" y="11"/>
                    </a:moveTo>
                    <a:lnTo>
                      <a:pt x="13" y="1"/>
                    </a:lnTo>
                    <a:cubicBezTo>
                      <a:pt x="12" y="3"/>
                      <a:pt x="12" y="4"/>
                      <a:pt x="7" y="4"/>
                    </a:cubicBezTo>
                    <a:cubicBezTo>
                      <a:pt x="3" y="4"/>
                      <a:pt x="2" y="0"/>
                      <a:pt x="1" y="1"/>
                    </a:cubicBezTo>
                    <a:cubicBezTo>
                      <a:pt x="0" y="2"/>
                      <a:pt x="0" y="7"/>
                      <a:pt x="0" y="11"/>
                    </a:cubicBezTo>
                    <a:cubicBezTo>
                      <a:pt x="0" y="14"/>
                      <a:pt x="0" y="19"/>
                      <a:pt x="1" y="20"/>
                    </a:cubicBezTo>
                    <a:cubicBezTo>
                      <a:pt x="2" y="21"/>
                      <a:pt x="3" y="17"/>
                      <a:pt x="7" y="17"/>
                    </a:cubicBezTo>
                    <a:cubicBezTo>
                      <a:pt x="12" y="17"/>
                      <a:pt x="12" y="19"/>
                      <a:pt x="13" y="20"/>
                    </a:cubicBez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3F4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" name="Freeform 788"/>
              <p:cNvSpPr>
                <a:spLocks/>
              </p:cNvSpPr>
              <p:nvPr/>
            </p:nvSpPr>
            <p:spPr bwMode="auto">
              <a:xfrm>
                <a:off x="9913938" y="1911350"/>
                <a:ext cx="36512" cy="52388"/>
              </a:xfrm>
              <a:custGeom>
                <a:avLst/>
                <a:gdLst>
                  <a:gd name="T0" fmla="*/ 13 w 13"/>
                  <a:gd name="T1" fmla="*/ 11 h 21"/>
                  <a:gd name="T2" fmla="*/ 13 w 13"/>
                  <a:gd name="T3" fmla="*/ 1 h 21"/>
                  <a:gd name="T4" fmla="*/ 7 w 13"/>
                  <a:gd name="T5" fmla="*/ 4 h 21"/>
                  <a:gd name="T6" fmla="*/ 1 w 13"/>
                  <a:gd name="T7" fmla="*/ 1 h 21"/>
                  <a:gd name="T8" fmla="*/ 0 w 13"/>
                  <a:gd name="T9" fmla="*/ 11 h 21"/>
                  <a:gd name="T10" fmla="*/ 1 w 13"/>
                  <a:gd name="T11" fmla="*/ 20 h 21"/>
                  <a:gd name="T12" fmla="*/ 7 w 13"/>
                  <a:gd name="T13" fmla="*/ 17 h 21"/>
                  <a:gd name="T14" fmla="*/ 13 w 13"/>
                  <a:gd name="T15" fmla="*/ 20 h 21"/>
                  <a:gd name="T16" fmla="*/ 13 w 13"/>
                  <a:gd name="T17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1">
                    <a:moveTo>
                      <a:pt x="13" y="11"/>
                    </a:moveTo>
                    <a:lnTo>
                      <a:pt x="13" y="1"/>
                    </a:lnTo>
                    <a:cubicBezTo>
                      <a:pt x="12" y="3"/>
                      <a:pt x="12" y="4"/>
                      <a:pt x="7" y="4"/>
                    </a:cubicBezTo>
                    <a:cubicBezTo>
                      <a:pt x="3" y="4"/>
                      <a:pt x="2" y="0"/>
                      <a:pt x="1" y="1"/>
                    </a:cubicBezTo>
                    <a:cubicBezTo>
                      <a:pt x="0" y="2"/>
                      <a:pt x="0" y="7"/>
                      <a:pt x="0" y="11"/>
                    </a:cubicBezTo>
                    <a:cubicBezTo>
                      <a:pt x="0" y="14"/>
                      <a:pt x="0" y="19"/>
                      <a:pt x="1" y="20"/>
                    </a:cubicBezTo>
                    <a:cubicBezTo>
                      <a:pt x="2" y="21"/>
                      <a:pt x="3" y="17"/>
                      <a:pt x="7" y="17"/>
                    </a:cubicBezTo>
                    <a:cubicBezTo>
                      <a:pt x="12" y="17"/>
                      <a:pt x="12" y="19"/>
                      <a:pt x="13" y="20"/>
                    </a:cubicBezTo>
                    <a:lnTo>
                      <a:pt x="13" y="11"/>
                    </a:lnTo>
                    <a:close/>
                  </a:path>
                </a:pathLst>
              </a:custGeom>
              <a:noFill/>
              <a:ln w="0">
                <a:solidFill>
                  <a:srgbClr val="3F403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" name="Freeform 789"/>
              <p:cNvSpPr>
                <a:spLocks/>
              </p:cNvSpPr>
              <p:nvPr/>
            </p:nvSpPr>
            <p:spPr bwMode="auto">
              <a:xfrm>
                <a:off x="9786938" y="1866900"/>
                <a:ext cx="22225" cy="26988"/>
              </a:xfrm>
              <a:custGeom>
                <a:avLst/>
                <a:gdLst>
                  <a:gd name="T0" fmla="*/ 7 w 8"/>
                  <a:gd name="T1" fmla="*/ 1 h 11"/>
                  <a:gd name="T2" fmla="*/ 1 w 8"/>
                  <a:gd name="T3" fmla="*/ 4 h 11"/>
                  <a:gd name="T4" fmla="*/ 0 w 8"/>
                  <a:gd name="T5" fmla="*/ 11 h 11"/>
                  <a:gd name="T6" fmla="*/ 6 w 8"/>
                  <a:gd name="T7" fmla="*/ 10 h 11"/>
                  <a:gd name="T8" fmla="*/ 8 w 8"/>
                  <a:gd name="T9" fmla="*/ 9 h 11"/>
                  <a:gd name="T10" fmla="*/ 7 w 8"/>
                  <a:gd name="T1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1">
                    <a:moveTo>
                      <a:pt x="7" y="1"/>
                    </a:moveTo>
                    <a:cubicBezTo>
                      <a:pt x="3" y="0"/>
                      <a:pt x="1" y="2"/>
                      <a:pt x="1" y="4"/>
                    </a:cubicBezTo>
                    <a:cubicBezTo>
                      <a:pt x="1" y="5"/>
                      <a:pt x="0" y="11"/>
                      <a:pt x="0" y="11"/>
                    </a:cubicBezTo>
                    <a:lnTo>
                      <a:pt x="6" y="10"/>
                    </a:lnTo>
                    <a:cubicBezTo>
                      <a:pt x="6" y="9"/>
                      <a:pt x="6" y="9"/>
                      <a:pt x="8" y="9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" name="Freeform 790"/>
              <p:cNvSpPr>
                <a:spLocks/>
              </p:cNvSpPr>
              <p:nvPr/>
            </p:nvSpPr>
            <p:spPr bwMode="auto">
              <a:xfrm>
                <a:off x="9804400" y="1870075"/>
                <a:ext cx="7937" cy="19050"/>
              </a:xfrm>
              <a:custGeom>
                <a:avLst/>
                <a:gdLst>
                  <a:gd name="T0" fmla="*/ 0 w 3"/>
                  <a:gd name="T1" fmla="*/ 7 h 8"/>
                  <a:gd name="T2" fmla="*/ 2 w 3"/>
                  <a:gd name="T3" fmla="*/ 8 h 8"/>
                  <a:gd name="T4" fmla="*/ 3 w 3"/>
                  <a:gd name="T5" fmla="*/ 1 h 8"/>
                  <a:gd name="T6" fmla="*/ 1 w 3"/>
                  <a:gd name="T7" fmla="*/ 0 h 8"/>
                  <a:gd name="T8" fmla="*/ 0 w 3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0" y="7"/>
                    </a:moveTo>
                    <a:lnTo>
                      <a:pt x="2" y="8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" name="Freeform 791"/>
              <p:cNvSpPr>
                <a:spLocks/>
              </p:cNvSpPr>
              <p:nvPr/>
            </p:nvSpPr>
            <p:spPr bwMode="auto">
              <a:xfrm>
                <a:off x="9786938" y="2098675"/>
                <a:ext cx="22225" cy="25400"/>
              </a:xfrm>
              <a:custGeom>
                <a:avLst/>
                <a:gdLst>
                  <a:gd name="T0" fmla="*/ 7 w 8"/>
                  <a:gd name="T1" fmla="*/ 9 h 10"/>
                  <a:gd name="T2" fmla="*/ 1 w 8"/>
                  <a:gd name="T3" fmla="*/ 7 h 10"/>
                  <a:gd name="T4" fmla="*/ 0 w 8"/>
                  <a:gd name="T5" fmla="*/ 0 h 10"/>
                  <a:gd name="T6" fmla="*/ 6 w 8"/>
                  <a:gd name="T7" fmla="*/ 0 h 10"/>
                  <a:gd name="T8" fmla="*/ 8 w 8"/>
                  <a:gd name="T9" fmla="*/ 2 h 10"/>
                  <a:gd name="T10" fmla="*/ 7 w 8"/>
                  <a:gd name="T11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7" y="9"/>
                    </a:moveTo>
                    <a:cubicBezTo>
                      <a:pt x="3" y="10"/>
                      <a:pt x="1" y="8"/>
                      <a:pt x="1" y="7"/>
                    </a:cubicBezTo>
                    <a:cubicBezTo>
                      <a:pt x="1" y="5"/>
                      <a:pt x="0" y="0"/>
                      <a:pt x="0" y="0"/>
                    </a:cubicBezTo>
                    <a:lnTo>
                      <a:pt x="6" y="0"/>
                    </a:lnTo>
                    <a:cubicBezTo>
                      <a:pt x="6" y="1"/>
                      <a:pt x="6" y="2"/>
                      <a:pt x="8" y="2"/>
                    </a:cubicBez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50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" name="Freeform 792"/>
              <p:cNvSpPr>
                <a:spLocks/>
              </p:cNvSpPr>
              <p:nvPr/>
            </p:nvSpPr>
            <p:spPr bwMode="auto">
              <a:xfrm>
                <a:off x="9804400" y="2103438"/>
                <a:ext cx="7937" cy="17463"/>
              </a:xfrm>
              <a:custGeom>
                <a:avLst/>
                <a:gdLst>
                  <a:gd name="T0" fmla="*/ 0 w 3"/>
                  <a:gd name="T1" fmla="*/ 0 h 7"/>
                  <a:gd name="T2" fmla="*/ 2 w 3"/>
                  <a:gd name="T3" fmla="*/ 0 h 7"/>
                  <a:gd name="T4" fmla="*/ 3 w 3"/>
                  <a:gd name="T5" fmla="*/ 6 h 7"/>
                  <a:gd name="T6" fmla="*/ 1 w 3"/>
                  <a:gd name="T7" fmla="*/ 7 h 7"/>
                  <a:gd name="T8" fmla="*/ 0 w 3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</p:grpSp>
        <p:pic>
          <p:nvPicPr>
            <p:cNvPr id="61" name="Grafik 60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3628122" y="4281264"/>
              <a:ext cx="392822" cy="243726"/>
            </a:xfrm>
            <a:prstGeom prst="rect">
              <a:avLst/>
            </a:prstGeom>
          </p:spPr>
        </p:pic>
        <p:pic>
          <p:nvPicPr>
            <p:cNvPr id="62" name="Grafik 61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4256854" y="4301575"/>
              <a:ext cx="392822" cy="243726"/>
            </a:xfrm>
            <a:prstGeom prst="rect">
              <a:avLst/>
            </a:prstGeom>
          </p:spPr>
        </p:pic>
        <p:pic>
          <p:nvPicPr>
            <p:cNvPr id="63" name="Grafik 62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6537176" y="4293096"/>
              <a:ext cx="392822" cy="243726"/>
            </a:xfrm>
            <a:prstGeom prst="rect">
              <a:avLst/>
            </a:prstGeom>
          </p:spPr>
        </p:pic>
        <p:pic>
          <p:nvPicPr>
            <p:cNvPr id="64" name="Grafik 63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0800000">
              <a:off x="5745088" y="4293096"/>
              <a:ext cx="430349" cy="243726"/>
            </a:xfrm>
            <a:prstGeom prst="rect">
              <a:avLst/>
            </a:prstGeom>
          </p:spPr>
        </p:pic>
        <p:sp>
          <p:nvSpPr>
            <p:cNvPr id="155" name="Flussdiagramm: Alternativer Prozess 154"/>
            <p:cNvSpPr/>
            <p:nvPr/>
          </p:nvSpPr>
          <p:spPr>
            <a:xfrm>
              <a:off x="1489442" y="3861048"/>
              <a:ext cx="2819172" cy="711393"/>
            </a:xfrm>
            <a:prstGeom prst="flowChartAlternateProcess">
              <a:avLst/>
            </a:prstGeom>
            <a:blipFill dpi="0" rotWithShape="1">
              <a:blip r:embed="rId7" cstate="print">
                <a:alphaModFix amt="37000"/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brightnessContrast bright="-55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tile tx="254000" ty="25400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56" name="Grafik 155" descr="Löschfahrzeug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841432" y="5301208"/>
              <a:ext cx="751916" cy="272197"/>
            </a:xfrm>
            <a:prstGeom prst="rect">
              <a:avLst/>
            </a:prstGeom>
          </p:spPr>
        </p:pic>
        <p:sp>
          <p:nvSpPr>
            <p:cNvPr id="157" name="Freihandform 156"/>
            <p:cNvSpPr/>
            <p:nvPr/>
          </p:nvSpPr>
          <p:spPr bwMode="auto">
            <a:xfrm>
              <a:off x="7113240" y="4437112"/>
              <a:ext cx="1728192" cy="1080120"/>
            </a:xfrm>
            <a:custGeom>
              <a:avLst/>
              <a:gdLst>
                <a:gd name="connsiteX0" fmla="*/ 454395 w 454395"/>
                <a:gd name="connsiteY0" fmla="*/ 510493 h 512693"/>
                <a:gd name="connsiteX1" fmla="*/ 274881 w 454395"/>
                <a:gd name="connsiteY1" fmla="*/ 504883 h 512693"/>
                <a:gd name="connsiteX2" fmla="*/ 241222 w 454395"/>
                <a:gd name="connsiteY2" fmla="*/ 482444 h 512693"/>
                <a:gd name="connsiteX3" fmla="*/ 224393 w 454395"/>
                <a:gd name="connsiteY3" fmla="*/ 471224 h 512693"/>
                <a:gd name="connsiteX4" fmla="*/ 213173 w 454395"/>
                <a:gd name="connsiteY4" fmla="*/ 415126 h 512693"/>
                <a:gd name="connsiteX5" fmla="*/ 201954 w 454395"/>
                <a:gd name="connsiteY5" fmla="*/ 381467 h 512693"/>
                <a:gd name="connsiteX6" fmla="*/ 190734 w 454395"/>
                <a:gd name="connsiteY6" fmla="*/ 347808 h 512693"/>
                <a:gd name="connsiteX7" fmla="*/ 185124 w 454395"/>
                <a:gd name="connsiteY7" fmla="*/ 330979 h 512693"/>
                <a:gd name="connsiteX8" fmla="*/ 173905 w 454395"/>
                <a:gd name="connsiteY8" fmla="*/ 263661 h 512693"/>
                <a:gd name="connsiteX9" fmla="*/ 162685 w 454395"/>
                <a:gd name="connsiteY9" fmla="*/ 230002 h 512693"/>
                <a:gd name="connsiteX10" fmla="*/ 151465 w 454395"/>
                <a:gd name="connsiteY10" fmla="*/ 213173 h 512693"/>
                <a:gd name="connsiteX11" fmla="*/ 140246 w 454395"/>
                <a:gd name="connsiteY11" fmla="*/ 173904 h 512693"/>
                <a:gd name="connsiteX12" fmla="*/ 134636 w 454395"/>
                <a:gd name="connsiteY12" fmla="*/ 112196 h 512693"/>
                <a:gd name="connsiteX13" fmla="*/ 123416 w 454395"/>
                <a:gd name="connsiteY13" fmla="*/ 78537 h 512693"/>
                <a:gd name="connsiteX14" fmla="*/ 112197 w 454395"/>
                <a:gd name="connsiteY14" fmla="*/ 44878 h 512693"/>
                <a:gd name="connsiteX15" fmla="*/ 95367 w 454395"/>
                <a:gd name="connsiteY15" fmla="*/ 11219 h 512693"/>
                <a:gd name="connsiteX16" fmla="*/ 61708 w 454395"/>
                <a:gd name="connsiteY16" fmla="*/ 0 h 512693"/>
                <a:gd name="connsiteX17" fmla="*/ 0 w 454395"/>
                <a:gd name="connsiteY17" fmla="*/ 5609 h 51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4395" h="512693">
                  <a:moveTo>
                    <a:pt x="454395" y="510493"/>
                  </a:moveTo>
                  <a:cubicBezTo>
                    <a:pt x="394557" y="508623"/>
                    <a:pt x="334237" y="512693"/>
                    <a:pt x="274881" y="504883"/>
                  </a:cubicBezTo>
                  <a:cubicBezTo>
                    <a:pt x="261512" y="503124"/>
                    <a:pt x="252442" y="489924"/>
                    <a:pt x="241222" y="482444"/>
                  </a:cubicBezTo>
                  <a:lnTo>
                    <a:pt x="224393" y="471224"/>
                  </a:lnTo>
                  <a:cubicBezTo>
                    <a:pt x="208838" y="424562"/>
                    <a:pt x="232507" y="498910"/>
                    <a:pt x="213173" y="415126"/>
                  </a:cubicBezTo>
                  <a:cubicBezTo>
                    <a:pt x="210514" y="403602"/>
                    <a:pt x="205694" y="392687"/>
                    <a:pt x="201954" y="381467"/>
                  </a:cubicBezTo>
                  <a:lnTo>
                    <a:pt x="190734" y="347808"/>
                  </a:lnTo>
                  <a:lnTo>
                    <a:pt x="185124" y="330979"/>
                  </a:lnTo>
                  <a:cubicBezTo>
                    <a:pt x="182718" y="314135"/>
                    <a:pt x="178824" y="281699"/>
                    <a:pt x="173905" y="263661"/>
                  </a:cubicBezTo>
                  <a:cubicBezTo>
                    <a:pt x="170793" y="252251"/>
                    <a:pt x="169245" y="239842"/>
                    <a:pt x="162685" y="230002"/>
                  </a:cubicBezTo>
                  <a:lnTo>
                    <a:pt x="151465" y="213173"/>
                  </a:lnTo>
                  <a:cubicBezTo>
                    <a:pt x="147618" y="201632"/>
                    <a:pt x="141812" y="185648"/>
                    <a:pt x="140246" y="173904"/>
                  </a:cubicBezTo>
                  <a:cubicBezTo>
                    <a:pt x="137516" y="153431"/>
                    <a:pt x="138225" y="132536"/>
                    <a:pt x="134636" y="112196"/>
                  </a:cubicBezTo>
                  <a:cubicBezTo>
                    <a:pt x="132581" y="100549"/>
                    <a:pt x="127156" y="89757"/>
                    <a:pt x="123416" y="78537"/>
                  </a:cubicBezTo>
                  <a:lnTo>
                    <a:pt x="112197" y="44878"/>
                  </a:lnTo>
                  <a:cubicBezTo>
                    <a:pt x="109141" y="35709"/>
                    <a:pt x="104524" y="16942"/>
                    <a:pt x="95367" y="11219"/>
                  </a:cubicBezTo>
                  <a:cubicBezTo>
                    <a:pt x="85338" y="4951"/>
                    <a:pt x="61708" y="0"/>
                    <a:pt x="61708" y="0"/>
                  </a:cubicBezTo>
                  <a:cubicBezTo>
                    <a:pt x="18827" y="7146"/>
                    <a:pt x="39423" y="5609"/>
                    <a:pt x="0" y="560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Freihandform 157"/>
            <p:cNvSpPr/>
            <p:nvPr/>
          </p:nvSpPr>
          <p:spPr bwMode="auto">
            <a:xfrm>
              <a:off x="4382118" y="4195742"/>
              <a:ext cx="576536" cy="207662"/>
            </a:xfrm>
            <a:custGeom>
              <a:avLst/>
              <a:gdLst>
                <a:gd name="connsiteX0" fmla="*/ 427055 w 427055"/>
                <a:gd name="connsiteY0" fmla="*/ 105508 h 105508"/>
                <a:gd name="connsiteX1" fmla="*/ 422031 w 427055"/>
                <a:gd name="connsiteY1" fmla="*/ 90436 h 105508"/>
                <a:gd name="connsiteX2" fmla="*/ 386862 w 427055"/>
                <a:gd name="connsiteY2" fmla="*/ 60291 h 105508"/>
                <a:gd name="connsiteX3" fmla="*/ 371789 w 427055"/>
                <a:gd name="connsiteY3" fmla="*/ 55266 h 105508"/>
                <a:gd name="connsiteX4" fmla="*/ 356717 w 427055"/>
                <a:gd name="connsiteY4" fmla="*/ 45218 h 105508"/>
                <a:gd name="connsiteX5" fmla="*/ 336620 w 427055"/>
                <a:gd name="connsiteY5" fmla="*/ 40194 h 105508"/>
                <a:gd name="connsiteX6" fmla="*/ 221064 w 427055"/>
                <a:gd name="connsiteY6" fmla="*/ 35170 h 105508"/>
                <a:gd name="connsiteX7" fmla="*/ 130629 w 427055"/>
                <a:gd name="connsiteY7" fmla="*/ 25121 h 105508"/>
                <a:gd name="connsiteX8" fmla="*/ 145701 w 427055"/>
                <a:gd name="connsiteY8" fmla="*/ 20097 h 105508"/>
                <a:gd name="connsiteX9" fmla="*/ 226088 w 427055"/>
                <a:gd name="connsiteY9" fmla="*/ 15073 h 105508"/>
                <a:gd name="connsiteX10" fmla="*/ 246185 w 427055"/>
                <a:gd name="connsiteY10" fmla="*/ 10049 h 105508"/>
                <a:gd name="connsiteX11" fmla="*/ 311499 w 427055"/>
                <a:gd name="connsiteY11" fmla="*/ 0 h 105508"/>
                <a:gd name="connsiteX12" fmla="*/ 190919 w 427055"/>
                <a:gd name="connsiteY12" fmla="*/ 5025 h 105508"/>
                <a:gd name="connsiteX13" fmla="*/ 160774 w 427055"/>
                <a:gd name="connsiteY13" fmla="*/ 10049 h 105508"/>
                <a:gd name="connsiteX14" fmla="*/ 140677 w 427055"/>
                <a:gd name="connsiteY14" fmla="*/ 15073 h 105508"/>
                <a:gd name="connsiteX15" fmla="*/ 0 w 427055"/>
                <a:gd name="connsiteY15" fmla="*/ 15073 h 10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7055" h="105508">
                  <a:moveTo>
                    <a:pt x="427055" y="105508"/>
                  </a:moveTo>
                  <a:cubicBezTo>
                    <a:pt x="425380" y="100484"/>
                    <a:pt x="425109" y="94745"/>
                    <a:pt x="422031" y="90436"/>
                  </a:cubicBezTo>
                  <a:cubicBezTo>
                    <a:pt x="415163" y="80821"/>
                    <a:pt x="398664" y="66192"/>
                    <a:pt x="386862" y="60291"/>
                  </a:cubicBezTo>
                  <a:cubicBezTo>
                    <a:pt x="382125" y="57922"/>
                    <a:pt x="376526" y="57635"/>
                    <a:pt x="371789" y="55266"/>
                  </a:cubicBezTo>
                  <a:cubicBezTo>
                    <a:pt x="366388" y="52566"/>
                    <a:pt x="362267" y="47596"/>
                    <a:pt x="356717" y="45218"/>
                  </a:cubicBezTo>
                  <a:cubicBezTo>
                    <a:pt x="350370" y="42498"/>
                    <a:pt x="343506" y="40704"/>
                    <a:pt x="336620" y="40194"/>
                  </a:cubicBezTo>
                  <a:cubicBezTo>
                    <a:pt x="298170" y="37346"/>
                    <a:pt x="259583" y="36845"/>
                    <a:pt x="221064" y="35170"/>
                  </a:cubicBezTo>
                  <a:cubicBezTo>
                    <a:pt x="171934" y="18790"/>
                    <a:pt x="259640" y="46622"/>
                    <a:pt x="130629" y="25121"/>
                  </a:cubicBezTo>
                  <a:cubicBezTo>
                    <a:pt x="125405" y="24250"/>
                    <a:pt x="140434" y="20651"/>
                    <a:pt x="145701" y="20097"/>
                  </a:cubicBezTo>
                  <a:cubicBezTo>
                    <a:pt x="172401" y="17287"/>
                    <a:pt x="199292" y="16748"/>
                    <a:pt x="226088" y="15073"/>
                  </a:cubicBezTo>
                  <a:cubicBezTo>
                    <a:pt x="232787" y="13398"/>
                    <a:pt x="239314" y="10736"/>
                    <a:pt x="246185" y="10049"/>
                  </a:cubicBezTo>
                  <a:cubicBezTo>
                    <a:pt x="324445" y="2223"/>
                    <a:pt x="353504" y="14004"/>
                    <a:pt x="311499" y="0"/>
                  </a:cubicBezTo>
                  <a:cubicBezTo>
                    <a:pt x="271306" y="1675"/>
                    <a:pt x="231058" y="2349"/>
                    <a:pt x="190919" y="5025"/>
                  </a:cubicBezTo>
                  <a:cubicBezTo>
                    <a:pt x="180755" y="5703"/>
                    <a:pt x="170763" y="8051"/>
                    <a:pt x="160774" y="10049"/>
                  </a:cubicBezTo>
                  <a:cubicBezTo>
                    <a:pt x="154003" y="11403"/>
                    <a:pt x="147579" y="14857"/>
                    <a:pt x="140677" y="15073"/>
                  </a:cubicBezTo>
                  <a:cubicBezTo>
                    <a:pt x="93808" y="16538"/>
                    <a:pt x="46892" y="15073"/>
                    <a:pt x="0" y="15073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1" name="Freihandform 160"/>
            <p:cNvSpPr/>
            <p:nvPr/>
          </p:nvSpPr>
          <p:spPr bwMode="auto">
            <a:xfrm>
              <a:off x="4333875" y="4408934"/>
              <a:ext cx="647700" cy="153703"/>
            </a:xfrm>
            <a:custGeom>
              <a:avLst/>
              <a:gdLst>
                <a:gd name="connsiteX0" fmla="*/ 623888 w 647700"/>
                <a:gd name="connsiteY0" fmla="*/ 0 h 153703"/>
                <a:gd name="connsiteX1" fmla="*/ 619125 w 647700"/>
                <a:gd name="connsiteY1" fmla="*/ 28575 h 153703"/>
                <a:gd name="connsiteX2" fmla="*/ 581025 w 647700"/>
                <a:gd name="connsiteY2" fmla="*/ 61913 h 153703"/>
                <a:gd name="connsiteX3" fmla="*/ 566738 w 647700"/>
                <a:gd name="connsiteY3" fmla="*/ 66675 h 153703"/>
                <a:gd name="connsiteX4" fmla="*/ 381000 w 647700"/>
                <a:gd name="connsiteY4" fmla="*/ 71438 h 153703"/>
                <a:gd name="connsiteX5" fmla="*/ 385763 w 647700"/>
                <a:gd name="connsiteY5" fmla="*/ 95250 h 153703"/>
                <a:gd name="connsiteX6" fmla="*/ 400050 w 647700"/>
                <a:gd name="connsiteY6" fmla="*/ 104775 h 153703"/>
                <a:gd name="connsiteX7" fmla="*/ 490538 w 647700"/>
                <a:gd name="connsiteY7" fmla="*/ 109538 h 153703"/>
                <a:gd name="connsiteX8" fmla="*/ 538163 w 647700"/>
                <a:gd name="connsiteY8" fmla="*/ 114300 h 153703"/>
                <a:gd name="connsiteX9" fmla="*/ 638175 w 647700"/>
                <a:gd name="connsiteY9" fmla="*/ 114300 h 153703"/>
                <a:gd name="connsiteX10" fmla="*/ 647700 w 647700"/>
                <a:gd name="connsiteY10" fmla="*/ 128588 h 153703"/>
                <a:gd name="connsiteX11" fmla="*/ 642938 w 647700"/>
                <a:gd name="connsiteY11" fmla="*/ 142875 h 153703"/>
                <a:gd name="connsiteX12" fmla="*/ 590550 w 647700"/>
                <a:gd name="connsiteY12" fmla="*/ 142875 h 153703"/>
                <a:gd name="connsiteX13" fmla="*/ 433388 w 647700"/>
                <a:gd name="connsiteY13" fmla="*/ 133350 h 153703"/>
                <a:gd name="connsiteX14" fmla="*/ 328613 w 647700"/>
                <a:gd name="connsiteY14" fmla="*/ 138113 h 153703"/>
                <a:gd name="connsiteX15" fmla="*/ 300038 w 647700"/>
                <a:gd name="connsiteY15" fmla="*/ 142875 h 153703"/>
                <a:gd name="connsiteX16" fmla="*/ 238125 w 647700"/>
                <a:gd name="connsiteY16" fmla="*/ 138113 h 153703"/>
                <a:gd name="connsiteX17" fmla="*/ 138113 w 647700"/>
                <a:gd name="connsiteY17" fmla="*/ 138113 h 153703"/>
                <a:gd name="connsiteX18" fmla="*/ 109538 w 647700"/>
                <a:gd name="connsiteY18" fmla="*/ 147638 h 153703"/>
                <a:gd name="connsiteX19" fmla="*/ 0 w 647700"/>
                <a:gd name="connsiteY19" fmla="*/ 142875 h 15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7700" h="153703">
                  <a:moveTo>
                    <a:pt x="623888" y="0"/>
                  </a:moveTo>
                  <a:cubicBezTo>
                    <a:pt x="622300" y="9525"/>
                    <a:pt x="622179" y="19414"/>
                    <a:pt x="619125" y="28575"/>
                  </a:cubicBezTo>
                  <a:cubicBezTo>
                    <a:pt x="614263" y="43161"/>
                    <a:pt x="592337" y="58142"/>
                    <a:pt x="581025" y="61913"/>
                  </a:cubicBezTo>
                  <a:cubicBezTo>
                    <a:pt x="576263" y="63500"/>
                    <a:pt x="571752" y="66436"/>
                    <a:pt x="566738" y="66675"/>
                  </a:cubicBezTo>
                  <a:cubicBezTo>
                    <a:pt x="504875" y="69621"/>
                    <a:pt x="442913" y="69850"/>
                    <a:pt x="381000" y="71438"/>
                  </a:cubicBezTo>
                  <a:cubicBezTo>
                    <a:pt x="382588" y="79375"/>
                    <a:pt x="381747" y="88222"/>
                    <a:pt x="385763" y="95250"/>
                  </a:cubicBezTo>
                  <a:cubicBezTo>
                    <a:pt x="388603" y="100220"/>
                    <a:pt x="394379" y="104002"/>
                    <a:pt x="400050" y="104775"/>
                  </a:cubicBezTo>
                  <a:cubicBezTo>
                    <a:pt x="429977" y="108856"/>
                    <a:pt x="460405" y="107460"/>
                    <a:pt x="490538" y="109538"/>
                  </a:cubicBezTo>
                  <a:cubicBezTo>
                    <a:pt x="506454" y="110636"/>
                    <a:pt x="522288" y="112713"/>
                    <a:pt x="538163" y="114300"/>
                  </a:cubicBezTo>
                  <a:cubicBezTo>
                    <a:pt x="558152" y="112763"/>
                    <a:pt x="613350" y="104370"/>
                    <a:pt x="638175" y="114300"/>
                  </a:cubicBezTo>
                  <a:cubicBezTo>
                    <a:pt x="643490" y="116426"/>
                    <a:pt x="644525" y="123825"/>
                    <a:pt x="647700" y="128588"/>
                  </a:cubicBezTo>
                  <a:cubicBezTo>
                    <a:pt x="646113" y="133350"/>
                    <a:pt x="646488" y="139325"/>
                    <a:pt x="642938" y="142875"/>
                  </a:cubicBezTo>
                  <a:cubicBezTo>
                    <a:pt x="632110" y="153703"/>
                    <a:pt x="593856" y="143117"/>
                    <a:pt x="590550" y="142875"/>
                  </a:cubicBezTo>
                  <a:cubicBezTo>
                    <a:pt x="538206" y="139045"/>
                    <a:pt x="433388" y="133350"/>
                    <a:pt x="433388" y="133350"/>
                  </a:cubicBezTo>
                  <a:cubicBezTo>
                    <a:pt x="398463" y="134938"/>
                    <a:pt x="363485" y="135622"/>
                    <a:pt x="328613" y="138113"/>
                  </a:cubicBezTo>
                  <a:cubicBezTo>
                    <a:pt x="318981" y="138801"/>
                    <a:pt x="309694" y="142875"/>
                    <a:pt x="300038" y="142875"/>
                  </a:cubicBezTo>
                  <a:cubicBezTo>
                    <a:pt x="279339" y="142875"/>
                    <a:pt x="258763" y="139700"/>
                    <a:pt x="238125" y="138113"/>
                  </a:cubicBezTo>
                  <a:cubicBezTo>
                    <a:pt x="196836" y="127790"/>
                    <a:pt x="209141" y="128848"/>
                    <a:pt x="138113" y="138113"/>
                  </a:cubicBezTo>
                  <a:cubicBezTo>
                    <a:pt x="128157" y="139412"/>
                    <a:pt x="109538" y="147638"/>
                    <a:pt x="109538" y="147638"/>
                  </a:cubicBezTo>
                  <a:cubicBezTo>
                    <a:pt x="51055" y="139283"/>
                    <a:pt x="87426" y="142875"/>
                    <a:pt x="0" y="14287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3" name="Freihandform 162"/>
            <p:cNvSpPr/>
            <p:nvPr/>
          </p:nvSpPr>
          <p:spPr>
            <a:xfrm rot="1691144">
              <a:off x="3780149" y="4220824"/>
              <a:ext cx="382406" cy="313162"/>
            </a:xfrm>
            <a:custGeom>
              <a:avLst/>
              <a:gdLst>
                <a:gd name="connsiteX0" fmla="*/ 338692 w 919350"/>
                <a:gd name="connsiteY0" fmla="*/ 261257 h 899886"/>
                <a:gd name="connsiteX1" fmla="*/ 367721 w 919350"/>
                <a:gd name="connsiteY1" fmla="*/ 116115 h 899886"/>
                <a:gd name="connsiteX2" fmla="*/ 396749 w 919350"/>
                <a:gd name="connsiteY2" fmla="*/ 29029 h 899886"/>
                <a:gd name="connsiteX3" fmla="*/ 440292 w 919350"/>
                <a:gd name="connsiteY3" fmla="*/ 0 h 899886"/>
                <a:gd name="connsiteX4" fmla="*/ 541892 w 919350"/>
                <a:gd name="connsiteY4" fmla="*/ 14515 h 899886"/>
                <a:gd name="connsiteX5" fmla="*/ 556406 w 919350"/>
                <a:gd name="connsiteY5" fmla="*/ 58057 h 899886"/>
                <a:gd name="connsiteX6" fmla="*/ 585435 w 919350"/>
                <a:gd name="connsiteY6" fmla="*/ 159657 h 899886"/>
                <a:gd name="connsiteX7" fmla="*/ 628978 w 919350"/>
                <a:gd name="connsiteY7" fmla="*/ 174172 h 899886"/>
                <a:gd name="connsiteX8" fmla="*/ 687035 w 919350"/>
                <a:gd name="connsiteY8" fmla="*/ 159657 h 899886"/>
                <a:gd name="connsiteX9" fmla="*/ 730578 w 919350"/>
                <a:gd name="connsiteY9" fmla="*/ 145143 h 899886"/>
                <a:gd name="connsiteX10" fmla="*/ 774121 w 919350"/>
                <a:gd name="connsiteY10" fmla="*/ 159657 h 899886"/>
                <a:gd name="connsiteX11" fmla="*/ 774121 w 919350"/>
                <a:gd name="connsiteY11" fmla="*/ 275772 h 899886"/>
                <a:gd name="connsiteX12" fmla="*/ 716063 w 919350"/>
                <a:gd name="connsiteY12" fmla="*/ 362857 h 899886"/>
                <a:gd name="connsiteX13" fmla="*/ 730578 w 919350"/>
                <a:gd name="connsiteY13" fmla="*/ 420915 h 899886"/>
                <a:gd name="connsiteX14" fmla="*/ 803149 w 919350"/>
                <a:gd name="connsiteY14" fmla="*/ 435429 h 899886"/>
                <a:gd name="connsiteX15" fmla="*/ 846692 w 919350"/>
                <a:gd name="connsiteY15" fmla="*/ 449943 h 899886"/>
                <a:gd name="connsiteX16" fmla="*/ 861206 w 919350"/>
                <a:gd name="connsiteY16" fmla="*/ 493486 h 899886"/>
                <a:gd name="connsiteX17" fmla="*/ 875721 w 919350"/>
                <a:gd name="connsiteY17" fmla="*/ 551543 h 899886"/>
                <a:gd name="connsiteX18" fmla="*/ 904749 w 919350"/>
                <a:gd name="connsiteY18" fmla="*/ 595086 h 899886"/>
                <a:gd name="connsiteX19" fmla="*/ 919263 w 919350"/>
                <a:gd name="connsiteY19" fmla="*/ 638629 h 899886"/>
                <a:gd name="connsiteX20" fmla="*/ 861206 w 919350"/>
                <a:gd name="connsiteY20" fmla="*/ 783772 h 899886"/>
                <a:gd name="connsiteX21" fmla="*/ 803149 w 919350"/>
                <a:gd name="connsiteY21" fmla="*/ 769257 h 899886"/>
                <a:gd name="connsiteX22" fmla="*/ 759606 w 919350"/>
                <a:gd name="connsiteY22" fmla="*/ 740229 h 899886"/>
                <a:gd name="connsiteX23" fmla="*/ 701549 w 919350"/>
                <a:gd name="connsiteY23" fmla="*/ 682172 h 899886"/>
                <a:gd name="connsiteX24" fmla="*/ 614463 w 919350"/>
                <a:gd name="connsiteY24" fmla="*/ 856343 h 899886"/>
                <a:gd name="connsiteX25" fmla="*/ 599949 w 919350"/>
                <a:gd name="connsiteY25" fmla="*/ 899886 h 899886"/>
                <a:gd name="connsiteX26" fmla="*/ 527378 w 919350"/>
                <a:gd name="connsiteY26" fmla="*/ 885372 h 899886"/>
                <a:gd name="connsiteX27" fmla="*/ 498349 w 919350"/>
                <a:gd name="connsiteY27" fmla="*/ 798286 h 899886"/>
                <a:gd name="connsiteX28" fmla="*/ 483835 w 919350"/>
                <a:gd name="connsiteY28" fmla="*/ 754743 h 899886"/>
                <a:gd name="connsiteX29" fmla="*/ 440292 w 919350"/>
                <a:gd name="connsiteY29" fmla="*/ 667657 h 899886"/>
                <a:gd name="connsiteX30" fmla="*/ 396749 w 919350"/>
                <a:gd name="connsiteY30" fmla="*/ 653143 h 899886"/>
                <a:gd name="connsiteX31" fmla="*/ 353206 w 919350"/>
                <a:gd name="connsiteY31" fmla="*/ 667657 h 899886"/>
                <a:gd name="connsiteX32" fmla="*/ 266121 w 919350"/>
                <a:gd name="connsiteY32" fmla="*/ 754743 h 899886"/>
                <a:gd name="connsiteX33" fmla="*/ 222578 w 919350"/>
                <a:gd name="connsiteY33" fmla="*/ 783772 h 899886"/>
                <a:gd name="connsiteX34" fmla="*/ 193549 w 919350"/>
                <a:gd name="connsiteY34" fmla="*/ 827315 h 899886"/>
                <a:gd name="connsiteX35" fmla="*/ 48406 w 919350"/>
                <a:gd name="connsiteY35" fmla="*/ 841829 h 899886"/>
                <a:gd name="connsiteX36" fmla="*/ 19378 w 919350"/>
                <a:gd name="connsiteY36" fmla="*/ 798286 h 899886"/>
                <a:gd name="connsiteX37" fmla="*/ 19378 w 919350"/>
                <a:gd name="connsiteY37" fmla="*/ 609600 h 899886"/>
                <a:gd name="connsiteX38" fmla="*/ 150006 w 919350"/>
                <a:gd name="connsiteY38" fmla="*/ 522515 h 899886"/>
                <a:gd name="connsiteX39" fmla="*/ 193549 w 919350"/>
                <a:gd name="connsiteY39" fmla="*/ 493486 h 899886"/>
                <a:gd name="connsiteX40" fmla="*/ 150006 w 919350"/>
                <a:gd name="connsiteY40" fmla="*/ 464457 h 899886"/>
                <a:gd name="connsiteX41" fmla="*/ 62921 w 919350"/>
                <a:gd name="connsiteY41" fmla="*/ 420915 h 899886"/>
                <a:gd name="connsiteX42" fmla="*/ 48406 w 919350"/>
                <a:gd name="connsiteY42" fmla="*/ 377372 h 899886"/>
                <a:gd name="connsiteX43" fmla="*/ 4863 w 919350"/>
                <a:gd name="connsiteY43" fmla="*/ 290286 h 899886"/>
                <a:gd name="connsiteX44" fmla="*/ 62921 w 919350"/>
                <a:gd name="connsiteY44" fmla="*/ 188686 h 899886"/>
                <a:gd name="connsiteX45" fmla="*/ 150006 w 919350"/>
                <a:gd name="connsiteY45" fmla="*/ 159657 h 899886"/>
                <a:gd name="connsiteX46" fmla="*/ 266121 w 919350"/>
                <a:gd name="connsiteY46" fmla="*/ 174172 h 899886"/>
                <a:gd name="connsiteX47" fmla="*/ 338692 w 919350"/>
                <a:gd name="connsiteY47" fmla="*/ 261257 h 89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19350" h="899886">
                  <a:moveTo>
                    <a:pt x="338692" y="261257"/>
                  </a:moveTo>
                  <a:cubicBezTo>
                    <a:pt x="355625" y="251581"/>
                    <a:pt x="352119" y="162922"/>
                    <a:pt x="367721" y="116115"/>
                  </a:cubicBezTo>
                  <a:cubicBezTo>
                    <a:pt x="377397" y="87086"/>
                    <a:pt x="371289" y="46002"/>
                    <a:pt x="396749" y="29029"/>
                  </a:cubicBezTo>
                  <a:lnTo>
                    <a:pt x="440292" y="0"/>
                  </a:lnTo>
                  <a:cubicBezTo>
                    <a:pt x="474159" y="4838"/>
                    <a:pt x="511293" y="-784"/>
                    <a:pt x="541892" y="14515"/>
                  </a:cubicBezTo>
                  <a:cubicBezTo>
                    <a:pt x="555576" y="21357"/>
                    <a:pt x="552203" y="43347"/>
                    <a:pt x="556406" y="58057"/>
                  </a:cubicBezTo>
                  <a:cubicBezTo>
                    <a:pt x="556556" y="58582"/>
                    <a:pt x="578476" y="152698"/>
                    <a:pt x="585435" y="159657"/>
                  </a:cubicBezTo>
                  <a:cubicBezTo>
                    <a:pt x="596253" y="170475"/>
                    <a:pt x="614464" y="169334"/>
                    <a:pt x="628978" y="174172"/>
                  </a:cubicBezTo>
                  <a:cubicBezTo>
                    <a:pt x="648330" y="169334"/>
                    <a:pt x="667855" y="165137"/>
                    <a:pt x="687035" y="159657"/>
                  </a:cubicBezTo>
                  <a:cubicBezTo>
                    <a:pt x="701746" y="155454"/>
                    <a:pt x="715279" y="145143"/>
                    <a:pt x="730578" y="145143"/>
                  </a:cubicBezTo>
                  <a:cubicBezTo>
                    <a:pt x="745877" y="145143"/>
                    <a:pt x="759607" y="154819"/>
                    <a:pt x="774121" y="159657"/>
                  </a:cubicBezTo>
                  <a:cubicBezTo>
                    <a:pt x="790587" y="209056"/>
                    <a:pt x="801067" y="216492"/>
                    <a:pt x="774121" y="275772"/>
                  </a:cubicBezTo>
                  <a:cubicBezTo>
                    <a:pt x="759684" y="307533"/>
                    <a:pt x="716063" y="362857"/>
                    <a:pt x="716063" y="362857"/>
                  </a:cubicBezTo>
                  <a:cubicBezTo>
                    <a:pt x="720901" y="382210"/>
                    <a:pt x="715253" y="408144"/>
                    <a:pt x="730578" y="420915"/>
                  </a:cubicBezTo>
                  <a:cubicBezTo>
                    <a:pt x="749530" y="436708"/>
                    <a:pt x="779216" y="429446"/>
                    <a:pt x="803149" y="435429"/>
                  </a:cubicBezTo>
                  <a:cubicBezTo>
                    <a:pt x="817992" y="439140"/>
                    <a:pt x="832178" y="445105"/>
                    <a:pt x="846692" y="449943"/>
                  </a:cubicBezTo>
                  <a:cubicBezTo>
                    <a:pt x="851530" y="464457"/>
                    <a:pt x="857003" y="478775"/>
                    <a:pt x="861206" y="493486"/>
                  </a:cubicBezTo>
                  <a:cubicBezTo>
                    <a:pt x="866686" y="512666"/>
                    <a:pt x="867863" y="533208"/>
                    <a:pt x="875721" y="551543"/>
                  </a:cubicBezTo>
                  <a:cubicBezTo>
                    <a:pt x="882593" y="567576"/>
                    <a:pt x="896948" y="579484"/>
                    <a:pt x="904749" y="595086"/>
                  </a:cubicBezTo>
                  <a:cubicBezTo>
                    <a:pt x="911591" y="608770"/>
                    <a:pt x="914425" y="624115"/>
                    <a:pt x="919263" y="638629"/>
                  </a:cubicBezTo>
                  <a:cubicBezTo>
                    <a:pt x="912086" y="703225"/>
                    <a:pt x="943159" y="783772"/>
                    <a:pt x="861206" y="783772"/>
                  </a:cubicBezTo>
                  <a:cubicBezTo>
                    <a:pt x="841258" y="783772"/>
                    <a:pt x="822501" y="774095"/>
                    <a:pt x="803149" y="769257"/>
                  </a:cubicBezTo>
                  <a:cubicBezTo>
                    <a:pt x="788635" y="759581"/>
                    <a:pt x="770503" y="753850"/>
                    <a:pt x="759606" y="740229"/>
                  </a:cubicBezTo>
                  <a:cubicBezTo>
                    <a:pt x="703308" y="669857"/>
                    <a:pt x="796552" y="713839"/>
                    <a:pt x="701549" y="682172"/>
                  </a:cubicBezTo>
                  <a:cubicBezTo>
                    <a:pt x="626520" y="794715"/>
                    <a:pt x="654524" y="736161"/>
                    <a:pt x="614463" y="856343"/>
                  </a:cubicBezTo>
                  <a:lnTo>
                    <a:pt x="599949" y="899886"/>
                  </a:lnTo>
                  <a:cubicBezTo>
                    <a:pt x="575759" y="895048"/>
                    <a:pt x="544822" y="902816"/>
                    <a:pt x="527378" y="885372"/>
                  </a:cubicBezTo>
                  <a:cubicBezTo>
                    <a:pt x="505741" y="863735"/>
                    <a:pt x="508025" y="827315"/>
                    <a:pt x="498349" y="798286"/>
                  </a:cubicBezTo>
                  <a:lnTo>
                    <a:pt x="483835" y="754743"/>
                  </a:lnTo>
                  <a:cubicBezTo>
                    <a:pt x="474274" y="726058"/>
                    <a:pt x="465871" y="688120"/>
                    <a:pt x="440292" y="667657"/>
                  </a:cubicBezTo>
                  <a:cubicBezTo>
                    <a:pt x="428345" y="658100"/>
                    <a:pt x="411263" y="657981"/>
                    <a:pt x="396749" y="653143"/>
                  </a:cubicBezTo>
                  <a:cubicBezTo>
                    <a:pt x="382235" y="657981"/>
                    <a:pt x="365283" y="658264"/>
                    <a:pt x="353206" y="667657"/>
                  </a:cubicBezTo>
                  <a:cubicBezTo>
                    <a:pt x="320801" y="692861"/>
                    <a:pt x="300279" y="731971"/>
                    <a:pt x="266121" y="754743"/>
                  </a:cubicBezTo>
                  <a:lnTo>
                    <a:pt x="222578" y="783772"/>
                  </a:lnTo>
                  <a:cubicBezTo>
                    <a:pt x="212902" y="798286"/>
                    <a:pt x="205884" y="814980"/>
                    <a:pt x="193549" y="827315"/>
                  </a:cubicBezTo>
                  <a:cubicBezTo>
                    <a:pt x="142544" y="878320"/>
                    <a:pt x="126085" y="852926"/>
                    <a:pt x="48406" y="841829"/>
                  </a:cubicBezTo>
                  <a:cubicBezTo>
                    <a:pt x="38730" y="827315"/>
                    <a:pt x="27179" y="813888"/>
                    <a:pt x="19378" y="798286"/>
                  </a:cubicBezTo>
                  <a:cubicBezTo>
                    <a:pt x="-7893" y="743744"/>
                    <a:pt x="-4987" y="658329"/>
                    <a:pt x="19378" y="609600"/>
                  </a:cubicBezTo>
                  <a:cubicBezTo>
                    <a:pt x="19380" y="609596"/>
                    <a:pt x="128233" y="537030"/>
                    <a:pt x="150006" y="522515"/>
                  </a:cubicBezTo>
                  <a:lnTo>
                    <a:pt x="193549" y="493486"/>
                  </a:lnTo>
                  <a:cubicBezTo>
                    <a:pt x="179035" y="483810"/>
                    <a:pt x="165608" y="472258"/>
                    <a:pt x="150006" y="464457"/>
                  </a:cubicBezTo>
                  <a:cubicBezTo>
                    <a:pt x="29820" y="404364"/>
                    <a:pt x="187710" y="504107"/>
                    <a:pt x="62921" y="420915"/>
                  </a:cubicBezTo>
                  <a:cubicBezTo>
                    <a:pt x="58083" y="406401"/>
                    <a:pt x="55248" y="391056"/>
                    <a:pt x="48406" y="377372"/>
                  </a:cubicBezTo>
                  <a:cubicBezTo>
                    <a:pt x="-7867" y="264826"/>
                    <a:pt x="41347" y="399733"/>
                    <a:pt x="4863" y="290286"/>
                  </a:cubicBezTo>
                  <a:cubicBezTo>
                    <a:pt x="17127" y="241231"/>
                    <a:pt x="12711" y="216581"/>
                    <a:pt x="62921" y="188686"/>
                  </a:cubicBezTo>
                  <a:cubicBezTo>
                    <a:pt x="89669" y="173826"/>
                    <a:pt x="150006" y="159657"/>
                    <a:pt x="150006" y="159657"/>
                  </a:cubicBezTo>
                  <a:cubicBezTo>
                    <a:pt x="188711" y="164495"/>
                    <a:pt x="228489" y="163909"/>
                    <a:pt x="266121" y="174172"/>
                  </a:cubicBezTo>
                  <a:cubicBezTo>
                    <a:pt x="291296" y="181038"/>
                    <a:pt x="321759" y="270933"/>
                    <a:pt x="338692" y="26125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9" name="Ellipse 168"/>
            <p:cNvSpPr>
              <a:spLocks noChangeAspect="1"/>
            </p:cNvSpPr>
            <p:nvPr/>
          </p:nvSpPr>
          <p:spPr bwMode="auto">
            <a:xfrm>
              <a:off x="4676205" y="428453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2" name="Ellipse 171"/>
            <p:cNvSpPr>
              <a:spLocks noChangeAspect="1"/>
            </p:cNvSpPr>
            <p:nvPr/>
          </p:nvSpPr>
          <p:spPr bwMode="auto">
            <a:xfrm>
              <a:off x="5504880" y="4175001"/>
              <a:ext cx="180000" cy="18000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3" name="Ellipse 172"/>
            <p:cNvSpPr>
              <a:spLocks noChangeAspect="1"/>
            </p:cNvSpPr>
            <p:nvPr/>
          </p:nvSpPr>
          <p:spPr bwMode="auto">
            <a:xfrm>
              <a:off x="2576736" y="4293096"/>
              <a:ext cx="180000" cy="1800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76" name="Gruppieren 175"/>
            <p:cNvGrpSpPr/>
            <p:nvPr/>
          </p:nvGrpSpPr>
          <p:grpSpPr>
            <a:xfrm>
              <a:off x="776536" y="4797152"/>
              <a:ext cx="1796543" cy="736436"/>
              <a:chOff x="1208584" y="4912618"/>
              <a:chExt cx="1584176" cy="736436"/>
            </a:xfrm>
          </p:grpSpPr>
          <p:sp>
            <p:nvSpPr>
              <p:cNvPr id="174" name="Legende mit Linie 2 173"/>
              <p:cNvSpPr/>
              <p:nvPr/>
            </p:nvSpPr>
            <p:spPr bwMode="auto">
              <a:xfrm flipH="1">
                <a:off x="1280593" y="4912618"/>
                <a:ext cx="1335162" cy="460598"/>
              </a:xfrm>
              <a:prstGeom prst="borderCallout2">
                <a:avLst>
                  <a:gd name="adj1" fmla="val 46859"/>
                  <a:gd name="adj2" fmla="val -396"/>
                  <a:gd name="adj3" fmla="val 18750"/>
                  <a:gd name="adj4" fmla="val -16667"/>
                  <a:gd name="adj5" fmla="val -67762"/>
                  <a:gd name="adj6" fmla="val -20607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5" name="Textfeld 174"/>
              <p:cNvSpPr txBox="1"/>
              <p:nvPr/>
            </p:nvSpPr>
            <p:spPr>
              <a:xfrm>
                <a:off x="1208584" y="4941168"/>
                <a:ext cx="15841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de-DE" sz="2000" dirty="0" smtClean="0">
                    <a:latin typeface="Arial" pitchFamily="34" charset="0"/>
                    <a:cs typeface="Arial" pitchFamily="34" charset="0"/>
                  </a:rPr>
                  <a:t>Erkunden 1/1</a:t>
                </a:r>
              </a:p>
            </p:txBody>
          </p:sp>
        </p:grpSp>
        <p:sp>
          <p:nvSpPr>
            <p:cNvPr id="180" name="Textfeld 179"/>
            <p:cNvSpPr txBox="1"/>
            <p:nvPr/>
          </p:nvSpPr>
          <p:spPr>
            <a:xfrm>
              <a:off x="7185248" y="5445224"/>
              <a:ext cx="72008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2000" dirty="0" smtClean="0">
                  <a:latin typeface="Arial" pitchFamily="34" charset="0"/>
                  <a:cs typeface="Arial" pitchFamily="34" charset="0"/>
                </a:rPr>
                <a:t>EAL</a:t>
              </a:r>
            </a:p>
          </p:txBody>
        </p:sp>
        <p:sp>
          <p:nvSpPr>
            <p:cNvPr id="182" name="Legende mit Linie 2 181"/>
            <p:cNvSpPr/>
            <p:nvPr/>
          </p:nvSpPr>
          <p:spPr bwMode="auto">
            <a:xfrm flipH="1">
              <a:off x="6803136" y="5987000"/>
              <a:ext cx="1399981" cy="460598"/>
            </a:xfrm>
            <a:prstGeom prst="borderCallout2">
              <a:avLst>
                <a:gd name="adj1" fmla="val 51604"/>
                <a:gd name="adj2" fmla="val -332"/>
                <a:gd name="adj3" fmla="val 28375"/>
                <a:gd name="adj4" fmla="val -38572"/>
                <a:gd name="adj5" fmla="val -93155"/>
                <a:gd name="adj6" fmla="val -48567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" name="Textfeld 182"/>
            <p:cNvSpPr txBox="1"/>
            <p:nvPr/>
          </p:nvSpPr>
          <p:spPr>
            <a:xfrm flipH="1">
              <a:off x="6788632" y="6001631"/>
              <a:ext cx="1584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2000" dirty="0" smtClean="0">
                  <a:latin typeface="Arial" pitchFamily="34" charset="0"/>
                  <a:cs typeface="Arial" pitchFamily="34" charset="0"/>
                </a:rPr>
                <a:t>Maschinist</a:t>
              </a:r>
            </a:p>
          </p:txBody>
        </p:sp>
        <p:grpSp>
          <p:nvGrpSpPr>
            <p:cNvPr id="184" name="Gruppieren 183"/>
            <p:cNvGrpSpPr/>
            <p:nvPr/>
          </p:nvGrpSpPr>
          <p:grpSpPr>
            <a:xfrm>
              <a:off x="3008784" y="4725144"/>
              <a:ext cx="1728192" cy="460598"/>
              <a:chOff x="1208584" y="4912618"/>
              <a:chExt cx="1584176" cy="460598"/>
            </a:xfrm>
          </p:grpSpPr>
          <p:sp>
            <p:nvSpPr>
              <p:cNvPr id="185" name="Legende mit Linie 2 184"/>
              <p:cNvSpPr/>
              <p:nvPr/>
            </p:nvSpPr>
            <p:spPr bwMode="auto">
              <a:xfrm flipH="1">
                <a:off x="1280593" y="4912618"/>
                <a:ext cx="1335162" cy="460598"/>
              </a:xfrm>
              <a:prstGeom prst="borderCallout2">
                <a:avLst>
                  <a:gd name="adj1" fmla="val 46859"/>
                  <a:gd name="adj2" fmla="val -396"/>
                  <a:gd name="adj3" fmla="val 18750"/>
                  <a:gd name="adj4" fmla="val -16667"/>
                  <a:gd name="adj5" fmla="val -59035"/>
                  <a:gd name="adj6" fmla="val -16366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6" name="Textfeld 185"/>
              <p:cNvSpPr txBox="1"/>
              <p:nvPr/>
            </p:nvSpPr>
            <p:spPr>
              <a:xfrm>
                <a:off x="1208584" y="4941168"/>
                <a:ext cx="15841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de-DE" sz="2000" dirty="0" smtClean="0">
                    <a:latin typeface="Arial" pitchFamily="34" charset="0"/>
                    <a:cs typeface="Arial" pitchFamily="34" charset="0"/>
                  </a:rPr>
                  <a:t>Löschen 1/4</a:t>
                </a:r>
              </a:p>
            </p:txBody>
          </p:sp>
        </p:grpSp>
        <p:sp>
          <p:nvSpPr>
            <p:cNvPr id="188" name="Legende mit Linie 2 187"/>
            <p:cNvSpPr/>
            <p:nvPr/>
          </p:nvSpPr>
          <p:spPr bwMode="auto">
            <a:xfrm flipH="1">
              <a:off x="6465168" y="3284984"/>
              <a:ext cx="2736304" cy="460598"/>
            </a:xfrm>
            <a:prstGeom prst="borderCallout2">
              <a:avLst>
                <a:gd name="adj1" fmla="val 49041"/>
                <a:gd name="adj2" fmla="val 100075"/>
                <a:gd name="adj3" fmla="val 98282"/>
                <a:gd name="adj4" fmla="val 123139"/>
                <a:gd name="adj5" fmla="val 190356"/>
                <a:gd name="adj6" fmla="val 13192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9" name="Textfeld 188"/>
            <p:cNvSpPr txBox="1"/>
            <p:nvPr/>
          </p:nvSpPr>
          <p:spPr>
            <a:xfrm>
              <a:off x="6479548" y="3316046"/>
              <a:ext cx="3009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de-DE" sz="2000" dirty="0" smtClean="0">
                  <a:latin typeface="Arial" pitchFamily="34" charset="0"/>
                  <a:cs typeface="Arial" pitchFamily="34" charset="0"/>
                </a:rPr>
                <a:t>Suchen und Retten 1/4</a:t>
              </a:r>
            </a:p>
          </p:txBody>
        </p:sp>
        <p:sp>
          <p:nvSpPr>
            <p:cNvPr id="196" name="Ellipse 195"/>
            <p:cNvSpPr/>
            <p:nvPr/>
          </p:nvSpPr>
          <p:spPr bwMode="auto">
            <a:xfrm>
              <a:off x="8769424" y="5157192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78" name="Grafik 177" descr="Löschfahrzeug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6321152" y="5301208"/>
              <a:ext cx="751916" cy="272197"/>
            </a:xfrm>
            <a:prstGeom prst="rect">
              <a:avLst/>
            </a:prstGeom>
          </p:spPr>
        </p:pic>
        <p:cxnSp>
          <p:nvCxnSpPr>
            <p:cNvPr id="177" name="Gerade Verbindung 176"/>
            <p:cNvCxnSpPr/>
            <p:nvPr/>
          </p:nvCxnSpPr>
          <p:spPr bwMode="auto">
            <a:xfrm>
              <a:off x="7327699" y="5256758"/>
              <a:ext cx="707737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Gerade Verbindung 189"/>
            <p:cNvCxnSpPr/>
            <p:nvPr/>
          </p:nvCxnSpPr>
          <p:spPr bwMode="auto">
            <a:xfrm>
              <a:off x="7329264" y="4581128"/>
              <a:ext cx="707737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1" name="Freihandform 180"/>
            <p:cNvSpPr/>
            <p:nvPr/>
          </p:nvSpPr>
          <p:spPr bwMode="auto">
            <a:xfrm>
              <a:off x="8428383" y="5239910"/>
              <a:ext cx="413467" cy="191361"/>
            </a:xfrm>
            <a:custGeom>
              <a:avLst/>
              <a:gdLst>
                <a:gd name="connsiteX0" fmla="*/ 381662 w 413467"/>
                <a:gd name="connsiteY0" fmla="*/ 0 h 191361"/>
                <a:gd name="connsiteX1" fmla="*/ 373711 w 413467"/>
                <a:gd name="connsiteY1" fmla="*/ 39756 h 191361"/>
                <a:gd name="connsiteX2" fmla="*/ 326003 w 413467"/>
                <a:gd name="connsiteY2" fmla="*/ 55659 h 191361"/>
                <a:gd name="connsiteX3" fmla="*/ 182880 w 413467"/>
                <a:gd name="connsiteY3" fmla="*/ 47707 h 191361"/>
                <a:gd name="connsiteX4" fmla="*/ 63610 w 413467"/>
                <a:gd name="connsiteY4" fmla="*/ 63610 h 191361"/>
                <a:gd name="connsiteX5" fmla="*/ 39756 w 413467"/>
                <a:gd name="connsiteY5" fmla="*/ 79513 h 191361"/>
                <a:gd name="connsiteX6" fmla="*/ 15902 w 413467"/>
                <a:gd name="connsiteY6" fmla="*/ 87464 h 191361"/>
                <a:gd name="connsiteX7" fmla="*/ 0 w 413467"/>
                <a:gd name="connsiteY7" fmla="*/ 111318 h 191361"/>
                <a:gd name="connsiteX8" fmla="*/ 15902 w 413467"/>
                <a:gd name="connsiteY8" fmla="*/ 135172 h 191361"/>
                <a:gd name="connsiteX9" fmla="*/ 71561 w 413467"/>
                <a:gd name="connsiteY9" fmla="*/ 151074 h 191361"/>
                <a:gd name="connsiteX10" fmla="*/ 119269 w 413467"/>
                <a:gd name="connsiteY10" fmla="*/ 166977 h 191361"/>
                <a:gd name="connsiteX11" fmla="*/ 143123 w 413467"/>
                <a:gd name="connsiteY11" fmla="*/ 174928 h 191361"/>
                <a:gd name="connsiteX12" fmla="*/ 174928 w 413467"/>
                <a:gd name="connsiteY12" fmla="*/ 182880 h 191361"/>
                <a:gd name="connsiteX13" fmla="*/ 365760 w 413467"/>
                <a:gd name="connsiteY13" fmla="*/ 190831 h 191361"/>
                <a:gd name="connsiteX14" fmla="*/ 413467 w 413467"/>
                <a:gd name="connsiteY14" fmla="*/ 190831 h 19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3467" h="191361">
                  <a:moveTo>
                    <a:pt x="381662" y="0"/>
                  </a:moveTo>
                  <a:cubicBezTo>
                    <a:pt x="379012" y="13252"/>
                    <a:pt x="383267" y="30200"/>
                    <a:pt x="373711" y="39756"/>
                  </a:cubicBezTo>
                  <a:cubicBezTo>
                    <a:pt x="361858" y="51609"/>
                    <a:pt x="326003" y="55659"/>
                    <a:pt x="326003" y="55659"/>
                  </a:cubicBezTo>
                  <a:cubicBezTo>
                    <a:pt x="278295" y="53008"/>
                    <a:pt x="230661" y="47707"/>
                    <a:pt x="182880" y="47707"/>
                  </a:cubicBezTo>
                  <a:cubicBezTo>
                    <a:pt x="136406" y="47707"/>
                    <a:pt x="105900" y="55152"/>
                    <a:pt x="63610" y="63610"/>
                  </a:cubicBezTo>
                  <a:cubicBezTo>
                    <a:pt x="55659" y="68911"/>
                    <a:pt x="48303" y="75239"/>
                    <a:pt x="39756" y="79513"/>
                  </a:cubicBezTo>
                  <a:cubicBezTo>
                    <a:pt x="32259" y="83261"/>
                    <a:pt x="22447" y="82228"/>
                    <a:pt x="15902" y="87464"/>
                  </a:cubicBezTo>
                  <a:cubicBezTo>
                    <a:pt x="8440" y="93434"/>
                    <a:pt x="5301" y="103367"/>
                    <a:pt x="0" y="111318"/>
                  </a:cubicBezTo>
                  <a:cubicBezTo>
                    <a:pt x="5301" y="119269"/>
                    <a:pt x="8440" y="129202"/>
                    <a:pt x="15902" y="135172"/>
                  </a:cubicBezTo>
                  <a:cubicBezTo>
                    <a:pt x="21246" y="139447"/>
                    <a:pt x="69276" y="150388"/>
                    <a:pt x="71561" y="151074"/>
                  </a:cubicBezTo>
                  <a:cubicBezTo>
                    <a:pt x="87617" y="155891"/>
                    <a:pt x="103366" y="161676"/>
                    <a:pt x="119269" y="166977"/>
                  </a:cubicBezTo>
                  <a:cubicBezTo>
                    <a:pt x="127220" y="169627"/>
                    <a:pt x="134992" y="172895"/>
                    <a:pt x="143123" y="174928"/>
                  </a:cubicBezTo>
                  <a:cubicBezTo>
                    <a:pt x="153725" y="177579"/>
                    <a:pt x="164028" y="182101"/>
                    <a:pt x="174928" y="182880"/>
                  </a:cubicBezTo>
                  <a:cubicBezTo>
                    <a:pt x="238432" y="187416"/>
                    <a:pt x="302129" y="188710"/>
                    <a:pt x="365760" y="190831"/>
                  </a:cubicBezTo>
                  <a:cubicBezTo>
                    <a:pt x="381654" y="191361"/>
                    <a:pt x="397565" y="190831"/>
                    <a:pt x="413467" y="19083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7" name="Freihandform 186"/>
            <p:cNvSpPr/>
            <p:nvPr/>
          </p:nvSpPr>
          <p:spPr bwMode="auto">
            <a:xfrm>
              <a:off x="4915561" y="4392292"/>
              <a:ext cx="2204074" cy="163851"/>
            </a:xfrm>
            <a:custGeom>
              <a:avLst/>
              <a:gdLst>
                <a:gd name="connsiteX0" fmla="*/ 2204074 w 2204074"/>
                <a:gd name="connsiteY0" fmla="*/ 52855 h 163851"/>
                <a:gd name="connsiteX1" fmla="*/ 2098363 w 2204074"/>
                <a:gd name="connsiteY1" fmla="*/ 58140 h 163851"/>
                <a:gd name="connsiteX2" fmla="*/ 2082506 w 2204074"/>
                <a:gd name="connsiteY2" fmla="*/ 68711 h 163851"/>
                <a:gd name="connsiteX3" fmla="*/ 2071935 w 2204074"/>
                <a:gd name="connsiteY3" fmla="*/ 79283 h 163851"/>
                <a:gd name="connsiteX4" fmla="*/ 2040222 w 2204074"/>
                <a:gd name="connsiteY4" fmla="*/ 100425 h 163851"/>
                <a:gd name="connsiteX5" fmla="*/ 2024365 w 2204074"/>
                <a:gd name="connsiteY5" fmla="*/ 110996 h 163851"/>
                <a:gd name="connsiteX6" fmla="*/ 2019079 w 2204074"/>
                <a:gd name="connsiteY6" fmla="*/ 126853 h 163851"/>
                <a:gd name="connsiteX7" fmla="*/ 2003223 w 2204074"/>
                <a:gd name="connsiteY7" fmla="*/ 132138 h 163851"/>
                <a:gd name="connsiteX8" fmla="*/ 1982081 w 2204074"/>
                <a:gd name="connsiteY8" fmla="*/ 137424 h 163851"/>
                <a:gd name="connsiteX9" fmla="*/ 1945082 w 2204074"/>
                <a:gd name="connsiteY9" fmla="*/ 147995 h 163851"/>
                <a:gd name="connsiteX10" fmla="*/ 1786515 w 2204074"/>
                <a:gd name="connsiteY10" fmla="*/ 153280 h 163851"/>
                <a:gd name="connsiteX11" fmla="*/ 1744231 w 2204074"/>
                <a:gd name="connsiteY11" fmla="*/ 158566 h 163851"/>
                <a:gd name="connsiteX12" fmla="*/ 1717803 w 2204074"/>
                <a:gd name="connsiteY12" fmla="*/ 163851 h 163851"/>
                <a:gd name="connsiteX13" fmla="*/ 1368957 w 2204074"/>
                <a:gd name="connsiteY13" fmla="*/ 158566 h 163851"/>
                <a:gd name="connsiteX14" fmla="*/ 1210390 w 2204074"/>
                <a:gd name="connsiteY14" fmla="*/ 153280 h 163851"/>
                <a:gd name="connsiteX15" fmla="*/ 951399 w 2204074"/>
                <a:gd name="connsiteY15" fmla="*/ 163851 h 163851"/>
                <a:gd name="connsiteX16" fmla="*/ 813974 w 2204074"/>
                <a:gd name="connsiteY16" fmla="*/ 158566 h 163851"/>
                <a:gd name="connsiteX17" fmla="*/ 787547 w 2204074"/>
                <a:gd name="connsiteY17" fmla="*/ 153280 h 163851"/>
                <a:gd name="connsiteX18" fmla="*/ 750548 w 2204074"/>
                <a:gd name="connsiteY18" fmla="*/ 147995 h 163851"/>
                <a:gd name="connsiteX19" fmla="*/ 734691 w 2204074"/>
                <a:gd name="connsiteY19" fmla="*/ 142709 h 163851"/>
                <a:gd name="connsiteX20" fmla="*/ 687121 w 2204074"/>
                <a:gd name="connsiteY20" fmla="*/ 132138 h 163851"/>
                <a:gd name="connsiteX21" fmla="*/ 671264 w 2204074"/>
                <a:gd name="connsiteY21" fmla="*/ 121567 h 163851"/>
                <a:gd name="connsiteX22" fmla="*/ 639551 w 2204074"/>
                <a:gd name="connsiteY22" fmla="*/ 110996 h 163851"/>
                <a:gd name="connsiteX23" fmla="*/ 623694 w 2204074"/>
                <a:gd name="connsiteY23" fmla="*/ 100425 h 163851"/>
                <a:gd name="connsiteX24" fmla="*/ 533840 w 2204074"/>
                <a:gd name="connsiteY24" fmla="*/ 79283 h 163851"/>
                <a:gd name="connsiteX25" fmla="*/ 507412 w 2204074"/>
                <a:gd name="connsiteY25" fmla="*/ 73997 h 163851"/>
                <a:gd name="connsiteX26" fmla="*/ 417558 w 2204074"/>
                <a:gd name="connsiteY26" fmla="*/ 63426 h 163851"/>
                <a:gd name="connsiteX27" fmla="*/ 380559 w 2204074"/>
                <a:gd name="connsiteY27" fmla="*/ 52855 h 163851"/>
                <a:gd name="connsiteX28" fmla="*/ 348846 w 2204074"/>
                <a:gd name="connsiteY28" fmla="*/ 47569 h 163851"/>
                <a:gd name="connsiteX29" fmla="*/ 306562 w 2204074"/>
                <a:gd name="connsiteY29" fmla="*/ 36998 h 163851"/>
                <a:gd name="connsiteX30" fmla="*/ 243135 w 2204074"/>
                <a:gd name="connsiteY30" fmla="*/ 31713 h 163851"/>
                <a:gd name="connsiteX31" fmla="*/ 190279 w 2204074"/>
                <a:gd name="connsiteY31" fmla="*/ 26427 h 163851"/>
                <a:gd name="connsiteX32" fmla="*/ 63426 w 2204074"/>
                <a:gd name="connsiteY32" fmla="*/ 10570 h 163851"/>
                <a:gd name="connsiteX33" fmla="*/ 31713 w 2204074"/>
                <a:gd name="connsiteY33" fmla="*/ 10570 h 163851"/>
                <a:gd name="connsiteX34" fmla="*/ 0 w 2204074"/>
                <a:gd name="connsiteY34" fmla="*/ 10570 h 16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204074" h="163851">
                  <a:moveTo>
                    <a:pt x="2204074" y="52855"/>
                  </a:moveTo>
                  <a:cubicBezTo>
                    <a:pt x="2168837" y="54617"/>
                    <a:pt x="2133348" y="53577"/>
                    <a:pt x="2098363" y="58140"/>
                  </a:cubicBezTo>
                  <a:cubicBezTo>
                    <a:pt x="2092064" y="58962"/>
                    <a:pt x="2087466" y="64743"/>
                    <a:pt x="2082506" y="68711"/>
                  </a:cubicBezTo>
                  <a:cubicBezTo>
                    <a:pt x="2078615" y="71824"/>
                    <a:pt x="2075922" y="76293"/>
                    <a:pt x="2071935" y="79283"/>
                  </a:cubicBezTo>
                  <a:cubicBezTo>
                    <a:pt x="2061771" y="86906"/>
                    <a:pt x="2050793" y="93378"/>
                    <a:pt x="2040222" y="100425"/>
                  </a:cubicBezTo>
                  <a:lnTo>
                    <a:pt x="2024365" y="110996"/>
                  </a:lnTo>
                  <a:cubicBezTo>
                    <a:pt x="2022603" y="116282"/>
                    <a:pt x="2023019" y="122913"/>
                    <a:pt x="2019079" y="126853"/>
                  </a:cubicBezTo>
                  <a:cubicBezTo>
                    <a:pt x="2015140" y="130792"/>
                    <a:pt x="2008580" y="130607"/>
                    <a:pt x="2003223" y="132138"/>
                  </a:cubicBezTo>
                  <a:cubicBezTo>
                    <a:pt x="1996238" y="134134"/>
                    <a:pt x="1989066" y="135428"/>
                    <a:pt x="1982081" y="137424"/>
                  </a:cubicBezTo>
                  <a:cubicBezTo>
                    <a:pt x="1971720" y="140384"/>
                    <a:pt x="1955478" y="147384"/>
                    <a:pt x="1945082" y="147995"/>
                  </a:cubicBezTo>
                  <a:cubicBezTo>
                    <a:pt x="1892288" y="151100"/>
                    <a:pt x="1839371" y="151518"/>
                    <a:pt x="1786515" y="153280"/>
                  </a:cubicBezTo>
                  <a:cubicBezTo>
                    <a:pt x="1772420" y="155042"/>
                    <a:pt x="1758270" y="156406"/>
                    <a:pt x="1744231" y="158566"/>
                  </a:cubicBezTo>
                  <a:cubicBezTo>
                    <a:pt x="1735352" y="159932"/>
                    <a:pt x="1726787" y="163851"/>
                    <a:pt x="1717803" y="163851"/>
                  </a:cubicBezTo>
                  <a:cubicBezTo>
                    <a:pt x="1601508" y="163851"/>
                    <a:pt x="1485239" y="160328"/>
                    <a:pt x="1368957" y="158566"/>
                  </a:cubicBezTo>
                  <a:cubicBezTo>
                    <a:pt x="1316101" y="156804"/>
                    <a:pt x="1263275" y="153280"/>
                    <a:pt x="1210390" y="153280"/>
                  </a:cubicBezTo>
                  <a:cubicBezTo>
                    <a:pt x="1034186" y="153280"/>
                    <a:pt x="1057453" y="152068"/>
                    <a:pt x="951399" y="163851"/>
                  </a:cubicBezTo>
                  <a:cubicBezTo>
                    <a:pt x="905591" y="162089"/>
                    <a:pt x="859721" y="161517"/>
                    <a:pt x="813974" y="158566"/>
                  </a:cubicBezTo>
                  <a:cubicBezTo>
                    <a:pt x="805009" y="157988"/>
                    <a:pt x="796408" y="154757"/>
                    <a:pt x="787547" y="153280"/>
                  </a:cubicBezTo>
                  <a:cubicBezTo>
                    <a:pt x="775258" y="151232"/>
                    <a:pt x="762881" y="149757"/>
                    <a:pt x="750548" y="147995"/>
                  </a:cubicBezTo>
                  <a:cubicBezTo>
                    <a:pt x="745262" y="146233"/>
                    <a:pt x="740048" y="144240"/>
                    <a:pt x="734691" y="142709"/>
                  </a:cubicBezTo>
                  <a:cubicBezTo>
                    <a:pt x="717284" y="137736"/>
                    <a:pt x="705274" y="135769"/>
                    <a:pt x="687121" y="132138"/>
                  </a:cubicBezTo>
                  <a:cubicBezTo>
                    <a:pt x="681835" y="128614"/>
                    <a:pt x="677069" y="124147"/>
                    <a:pt x="671264" y="121567"/>
                  </a:cubicBezTo>
                  <a:cubicBezTo>
                    <a:pt x="661082" y="117042"/>
                    <a:pt x="639551" y="110996"/>
                    <a:pt x="639551" y="110996"/>
                  </a:cubicBezTo>
                  <a:cubicBezTo>
                    <a:pt x="634265" y="107472"/>
                    <a:pt x="629499" y="103005"/>
                    <a:pt x="623694" y="100425"/>
                  </a:cubicBezTo>
                  <a:cubicBezTo>
                    <a:pt x="595122" y="87726"/>
                    <a:pt x="564209" y="84805"/>
                    <a:pt x="533840" y="79283"/>
                  </a:cubicBezTo>
                  <a:cubicBezTo>
                    <a:pt x="525001" y="77676"/>
                    <a:pt x="516274" y="75474"/>
                    <a:pt x="507412" y="73997"/>
                  </a:cubicBezTo>
                  <a:cubicBezTo>
                    <a:pt x="472352" y="68153"/>
                    <a:pt x="455143" y="67184"/>
                    <a:pt x="417558" y="63426"/>
                  </a:cubicBezTo>
                  <a:cubicBezTo>
                    <a:pt x="402440" y="58387"/>
                    <a:pt x="397157" y="56175"/>
                    <a:pt x="380559" y="52855"/>
                  </a:cubicBezTo>
                  <a:cubicBezTo>
                    <a:pt x="370050" y="50753"/>
                    <a:pt x="359308" y="49894"/>
                    <a:pt x="348846" y="47569"/>
                  </a:cubicBezTo>
                  <a:cubicBezTo>
                    <a:pt x="314152" y="39859"/>
                    <a:pt x="355083" y="42706"/>
                    <a:pt x="306562" y="36998"/>
                  </a:cubicBezTo>
                  <a:cubicBezTo>
                    <a:pt x="285492" y="34519"/>
                    <a:pt x="264263" y="33634"/>
                    <a:pt x="243135" y="31713"/>
                  </a:cubicBezTo>
                  <a:lnTo>
                    <a:pt x="190279" y="26427"/>
                  </a:lnTo>
                  <a:cubicBezTo>
                    <a:pt x="128434" y="5812"/>
                    <a:pt x="169692" y="16474"/>
                    <a:pt x="63426" y="10570"/>
                  </a:cubicBezTo>
                  <a:cubicBezTo>
                    <a:pt x="31714" y="0"/>
                    <a:pt x="63426" y="7047"/>
                    <a:pt x="31713" y="10570"/>
                  </a:cubicBezTo>
                  <a:cubicBezTo>
                    <a:pt x="21207" y="11737"/>
                    <a:pt x="10571" y="10570"/>
                    <a:pt x="0" y="105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EA „</a:t>
            </a:r>
            <a:r>
              <a:rPr lang="de-DE" dirty="0" smtClean="0">
                <a:solidFill>
                  <a:srgbClr val="FF0000"/>
                </a:solidFill>
              </a:rPr>
              <a:t>Innen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437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de-DE" b="1" u="sng" dirty="0" smtClean="0">
                <a:latin typeface="Arial" pitchFamily="34" charset="0"/>
                <a:cs typeface="Arial" pitchFamily="34" charset="0"/>
              </a:rPr>
              <a:t>(Mindest-) Ausstattung mit Geräten: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1 LF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2 Hohlstrahlrohre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3 Wärmebildkameras 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Markierungsleuchten (6 blaue, 6 grüne, 12 gelbe)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4 Suchstöcke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Transportmittel für Verletzte (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Radsätze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Tragetuch, …)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Brandfluchthauben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Funkgeräte, Handlampen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Persönliche Schutzausrüstung „Innenangriff“</a:t>
            </a:r>
          </a:p>
          <a:p>
            <a:pPr marL="357188" indent="-268288">
              <a:spcBef>
                <a:spcPts val="10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Aufgaben EA „Portal </a:t>
            </a:r>
            <a:r>
              <a:rPr lang="de-DE" dirty="0" smtClean="0">
                <a:solidFill>
                  <a:srgbClr val="FF0000"/>
                </a:solidFill>
              </a:rPr>
              <a:t>XXX</a:t>
            </a:r>
            <a:r>
              <a:rPr lang="de-DE" dirty="0" smtClean="0"/>
              <a:t>“ – </a:t>
            </a:r>
            <a:r>
              <a:rPr lang="de-DE" dirty="0" smtClean="0">
                <a:solidFill>
                  <a:srgbClr val="FF0000"/>
                </a:solidFill>
              </a:rPr>
              <a:t>Anström- / Zugangsseite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Aufbau/Führung des Bereitstellungsraumes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Aufbau einer Einbahnstraße in der schadenfreien Röhre in Richtung der Strömung.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Von hier fahren, auf Anforderung der TEL, Transportfahrzeuge für Personen in die schadenfreie Röhre, um diese auf der Abströmseite zu einer Patientenablage zu bringen.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lphaL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Von hier fahren, auf Anforderung des TEL, weitere Einsatzkräfte in die schadenfreie Röhre zur Ablösung oder zu weiteren Querschlägen.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Versorgung der Personen, die im Rahmen der Selbstrettung den Tunnel auf der Anströmseite verlassen haben.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hrunterlage_f_Querformat">
  <a:themeElements>
    <a:clrScheme name="Lehrunterlage_f_Quer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hrunterlage_f_Querforma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spcBef>
            <a:spcPts val="800"/>
          </a:spcBef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Lehrunterlage_f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hrunterlage_f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Lehrunterlage_f_Querformat</Template>
  <TotalTime>0</TotalTime>
  <Words>566</Words>
  <Application>Microsoft Office PowerPoint</Application>
  <PresentationFormat>A4-Papier (210x297 mm)</PresentationFormat>
  <Paragraphs>117</Paragraphs>
  <Slides>11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Lehrunterlage_f_Querformat</vt:lpstr>
      <vt:lpstr>Feuerwehreinsätze in unterirdischen Verkehrsanlagen</vt:lpstr>
      <vt:lpstr>Aufgaben einer Tunnelzentrale</vt:lpstr>
      <vt:lpstr>Anfahrt</vt:lpstr>
      <vt:lpstr>Einsatzplanung / -vorbereitung</vt:lpstr>
      <vt:lpstr>Aufgaben TEL</vt:lpstr>
      <vt:lpstr>Aufgaben EA „Innen“</vt:lpstr>
      <vt:lpstr>Aufgaben EA „Innen“</vt:lpstr>
      <vt:lpstr>Aufgaben EA „Innen“</vt:lpstr>
      <vt:lpstr>Aufgaben EA „Portal XXX“ – Anström- / Zugangsseite</vt:lpstr>
      <vt:lpstr>Aufgaben EA „Portal XXX“ – Abström- / Ausgangsseite</vt:lpstr>
      <vt:lpstr>Aufgaben TEL</vt:lpstr>
    </vt:vector>
  </TitlesOfParts>
  <Company>Kassel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Aufgaben und Ziele des Vorbeugenden Brandschutzes</dc:title>
  <cp:revision>132</cp:revision>
  <dcterms:created xsi:type="dcterms:W3CDTF">2003-09-11T11:23:38Z</dcterms:created>
  <dcterms:modified xsi:type="dcterms:W3CDTF">2014-05-02T08:32:30Z</dcterms:modified>
</cp:coreProperties>
</file>